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59"/>
  </p:notesMasterIdLst>
  <p:handoutMasterIdLst>
    <p:handoutMasterId r:id="rId60"/>
  </p:handoutMasterIdLst>
  <p:sldIdLst>
    <p:sldId id="463" r:id="rId2"/>
    <p:sldId id="464" r:id="rId3"/>
    <p:sldId id="489" r:id="rId4"/>
    <p:sldId id="564" r:id="rId5"/>
    <p:sldId id="566" r:id="rId6"/>
    <p:sldId id="563" r:id="rId7"/>
    <p:sldId id="579" r:id="rId8"/>
    <p:sldId id="580" r:id="rId9"/>
    <p:sldId id="576" r:id="rId10"/>
    <p:sldId id="598" r:id="rId11"/>
    <p:sldId id="596" r:id="rId12"/>
    <p:sldId id="616" r:id="rId13"/>
    <p:sldId id="617" r:id="rId14"/>
    <p:sldId id="618" r:id="rId15"/>
    <p:sldId id="585" r:id="rId16"/>
    <p:sldId id="589" r:id="rId17"/>
    <p:sldId id="590" r:id="rId18"/>
    <p:sldId id="591" r:id="rId19"/>
    <p:sldId id="593" r:id="rId20"/>
    <p:sldId id="493" r:id="rId21"/>
    <p:sldId id="510" r:id="rId22"/>
    <p:sldId id="484" r:id="rId23"/>
    <p:sldId id="498" r:id="rId24"/>
    <p:sldId id="501" r:id="rId25"/>
    <p:sldId id="502" r:id="rId26"/>
    <p:sldId id="503" r:id="rId27"/>
    <p:sldId id="504" r:id="rId28"/>
    <p:sldId id="505" r:id="rId29"/>
    <p:sldId id="506" r:id="rId30"/>
    <p:sldId id="507" r:id="rId31"/>
    <p:sldId id="508" r:id="rId32"/>
    <p:sldId id="601" r:id="rId33"/>
    <p:sldId id="602" r:id="rId34"/>
    <p:sldId id="604" r:id="rId35"/>
    <p:sldId id="605" r:id="rId36"/>
    <p:sldId id="606" r:id="rId37"/>
    <p:sldId id="607" r:id="rId38"/>
    <p:sldId id="608" r:id="rId39"/>
    <p:sldId id="611" r:id="rId40"/>
    <p:sldId id="612" r:id="rId41"/>
    <p:sldId id="597" r:id="rId42"/>
    <p:sldId id="541" r:id="rId43"/>
    <p:sldId id="542" r:id="rId44"/>
    <p:sldId id="544" r:id="rId45"/>
    <p:sldId id="599" r:id="rId46"/>
    <p:sldId id="545" r:id="rId47"/>
    <p:sldId id="546" r:id="rId48"/>
    <p:sldId id="547" r:id="rId49"/>
    <p:sldId id="600" r:id="rId50"/>
    <p:sldId id="549" r:id="rId51"/>
    <p:sldId id="550" r:id="rId52"/>
    <p:sldId id="551" r:id="rId53"/>
    <p:sldId id="552" r:id="rId54"/>
    <p:sldId id="553" r:id="rId55"/>
    <p:sldId id="554" r:id="rId56"/>
    <p:sldId id="555" r:id="rId57"/>
    <p:sldId id="537" r:id="rId58"/>
  </p:sldIdLst>
  <p:sldSz cx="9144000" cy="6858000" type="screen4x3"/>
  <p:notesSz cx="10234613" cy="7099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CC66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6" d="100"/>
          <a:sy n="116" d="100"/>
        </p:scale>
        <p:origin x="1500" y="108"/>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114" d="100"/>
          <a:sy n="114" d="100"/>
        </p:scale>
        <p:origin x="207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8EA494-31DC-4CE8-95EE-E2F3B8A86BDE}" type="doc">
      <dgm:prSet loTypeId="urn:microsoft.com/office/officeart/2008/layout/HorizontalMultiLevelHierarchy" loCatId="hierarchy" qsTypeId="urn:microsoft.com/office/officeart/2005/8/quickstyle/simple5" qsCatId="simple" csTypeId="urn:microsoft.com/office/officeart/2005/8/colors/colorful3" csCatId="colorful" phldr="1"/>
      <dgm:spPr/>
      <dgm:t>
        <a:bodyPr/>
        <a:lstStyle/>
        <a:p>
          <a:endParaRPr kumimoji="1" lang="ja-JP" altLang="en-US"/>
        </a:p>
      </dgm:t>
    </dgm:pt>
    <dgm:pt modelId="{DB2557A1-9CC7-4A6B-927D-77E0C0CB3616}">
      <dgm:prSet phldrT="[テキスト]" custT="1"/>
      <dgm:spPr>
        <a:solidFill>
          <a:srgbClr val="0070C0"/>
        </a:solidFill>
      </dgm:spPr>
      <dgm:t>
        <a:bodyPr/>
        <a:lstStyle/>
        <a:p>
          <a:r>
            <a:rPr kumimoji="1" lang="ja-JP" altLang="en-US" sz="1600" b="1" dirty="0" smtClean="0">
              <a:latin typeface="+mj-ea"/>
              <a:ea typeface="+mj-ea"/>
            </a:rPr>
            <a:t>時系列データ解析手法の例</a:t>
          </a:r>
          <a:endParaRPr kumimoji="1" lang="ja-JP" altLang="en-US" sz="1600" b="1" dirty="0">
            <a:latin typeface="+mj-ea"/>
            <a:ea typeface="+mj-ea"/>
          </a:endParaRPr>
        </a:p>
      </dgm:t>
    </dgm:pt>
    <dgm:pt modelId="{62ADBEB3-71D7-4A7D-AC88-A78514EAF4F5}" type="parTrans" cxnId="{F03A731D-E99B-430F-BFCC-596F55110704}">
      <dgm:prSet/>
      <dgm:spPr/>
      <dgm:t>
        <a:bodyPr/>
        <a:lstStyle/>
        <a:p>
          <a:endParaRPr kumimoji="1" lang="ja-JP" altLang="en-US" sz="1400" b="1">
            <a:latin typeface="+mj-ea"/>
            <a:ea typeface="+mj-ea"/>
          </a:endParaRPr>
        </a:p>
      </dgm:t>
    </dgm:pt>
    <dgm:pt modelId="{BFCDC190-9144-4D6B-A018-B27BAFEF34BB}" type="sibTrans" cxnId="{F03A731D-E99B-430F-BFCC-596F55110704}">
      <dgm:prSet/>
      <dgm:spPr/>
      <dgm:t>
        <a:bodyPr/>
        <a:lstStyle/>
        <a:p>
          <a:endParaRPr kumimoji="1" lang="ja-JP" altLang="en-US" sz="1400" b="1">
            <a:latin typeface="+mj-ea"/>
            <a:ea typeface="+mj-ea"/>
          </a:endParaRPr>
        </a:p>
      </dgm:t>
    </dgm:pt>
    <dgm:pt modelId="{DB01226A-2DE1-41C3-9658-A9A66AAE3A24}">
      <dgm:prSet phldrT="[テキスト]" custT="1"/>
      <dgm:spPr/>
      <dgm:t>
        <a:bodyPr/>
        <a:lstStyle/>
        <a:p>
          <a:r>
            <a:rPr lang="en-US" altLang="ja-JP" sz="1600" b="1" dirty="0" smtClean="0">
              <a:latin typeface="ＭＳ Ｐゴシック" panose="020B0600070205080204" pitchFamily="50" charset="-128"/>
              <a:ea typeface="ＭＳ Ｐゴシック" panose="020B0600070205080204" pitchFamily="50" charset="-128"/>
            </a:rPr>
            <a:t>ARIMA</a:t>
          </a:r>
          <a:endParaRPr kumimoji="1" lang="ja-JP" altLang="en-US" sz="1600" b="1" dirty="0">
            <a:latin typeface="ＭＳ Ｐゴシック" panose="020B0600070205080204" pitchFamily="50" charset="-128"/>
            <a:ea typeface="ＭＳ Ｐゴシック" panose="020B0600070205080204" pitchFamily="50" charset="-128"/>
          </a:endParaRPr>
        </a:p>
      </dgm:t>
    </dgm:pt>
    <dgm:pt modelId="{32BA93FF-95E0-48A0-AA05-7BDC3575BA6D}" type="parTrans" cxnId="{9B456893-AD4A-4C7D-BD43-A17E9B63D37D}">
      <dgm:prSet custT="1"/>
      <dgm:spPr/>
      <dgm:t>
        <a:bodyPr/>
        <a:lstStyle/>
        <a:p>
          <a:endParaRPr kumimoji="1" lang="ja-JP" altLang="en-US" sz="1400" b="1">
            <a:latin typeface="+mj-ea"/>
            <a:ea typeface="+mj-ea"/>
          </a:endParaRPr>
        </a:p>
      </dgm:t>
    </dgm:pt>
    <dgm:pt modelId="{93208A03-CEA0-4813-9806-F835FF4AD2F1}" type="sibTrans" cxnId="{9B456893-AD4A-4C7D-BD43-A17E9B63D37D}">
      <dgm:prSet/>
      <dgm:spPr/>
      <dgm:t>
        <a:bodyPr/>
        <a:lstStyle/>
        <a:p>
          <a:endParaRPr kumimoji="1" lang="ja-JP" altLang="en-US" sz="1400" b="1">
            <a:latin typeface="+mj-ea"/>
            <a:ea typeface="+mj-ea"/>
          </a:endParaRPr>
        </a:p>
      </dgm:t>
    </dgm:pt>
    <dgm:pt modelId="{1A5EC1F4-CBE2-49E3-B2D5-E5007A200FEB}">
      <dgm:prSet phldrT="[テキスト]" custT="1"/>
      <dgm:spPr/>
      <dgm:t>
        <a:bodyPr/>
        <a:lstStyle/>
        <a:p>
          <a:r>
            <a:rPr lang="en-US" altLang="ja-JP" sz="1600" b="1" dirty="0" smtClean="0">
              <a:latin typeface="ＭＳ Ｐゴシック" panose="020B0600070205080204" pitchFamily="50" charset="-128"/>
              <a:ea typeface="ＭＳ Ｐゴシック" panose="020B0600070205080204" pitchFamily="50" charset="-128"/>
            </a:rPr>
            <a:t>SBM(Similarity Based Modeling)</a:t>
          </a:r>
          <a:endParaRPr kumimoji="1" lang="ja-JP" altLang="en-US" sz="1600" b="1" dirty="0">
            <a:latin typeface="ＭＳ Ｐゴシック" panose="020B0600070205080204" pitchFamily="50" charset="-128"/>
            <a:ea typeface="ＭＳ Ｐゴシック" panose="020B0600070205080204" pitchFamily="50" charset="-128"/>
          </a:endParaRPr>
        </a:p>
      </dgm:t>
    </dgm:pt>
    <dgm:pt modelId="{D88BEC83-8366-43A0-B8E5-923E2A7DDE5D}" type="parTrans" cxnId="{7B4DF879-1BDD-4359-8DCB-6B4A025A4050}">
      <dgm:prSet custT="1"/>
      <dgm:spPr/>
      <dgm:t>
        <a:bodyPr/>
        <a:lstStyle/>
        <a:p>
          <a:endParaRPr kumimoji="1" lang="ja-JP" altLang="en-US" sz="1400" b="1">
            <a:latin typeface="+mj-ea"/>
            <a:ea typeface="+mj-ea"/>
          </a:endParaRPr>
        </a:p>
      </dgm:t>
    </dgm:pt>
    <dgm:pt modelId="{3CAF492B-A081-44E7-9089-BA9D124187C8}" type="sibTrans" cxnId="{7B4DF879-1BDD-4359-8DCB-6B4A025A4050}">
      <dgm:prSet/>
      <dgm:spPr/>
      <dgm:t>
        <a:bodyPr/>
        <a:lstStyle/>
        <a:p>
          <a:endParaRPr kumimoji="1" lang="ja-JP" altLang="en-US" sz="1400" b="1">
            <a:latin typeface="+mj-ea"/>
            <a:ea typeface="+mj-ea"/>
          </a:endParaRPr>
        </a:p>
      </dgm:t>
    </dgm:pt>
    <dgm:pt modelId="{E6111A5E-88BA-47CD-A002-29AFF282BC34}">
      <dgm:prSet phldrT="[テキスト]" custT="1"/>
      <dgm:spPr/>
      <dgm:t>
        <a:bodyPr/>
        <a:lstStyle/>
        <a:p>
          <a:r>
            <a:rPr kumimoji="1" lang="en-US" altLang="ja-JP" sz="1600" b="1" dirty="0" smtClean="0">
              <a:latin typeface="ＭＳ Ｐゴシック" panose="020B0600070205080204" pitchFamily="50" charset="-128"/>
              <a:ea typeface="ＭＳ Ｐゴシック" panose="020B0600070205080204" pitchFamily="50" charset="-128"/>
            </a:rPr>
            <a:t>SVM</a:t>
          </a:r>
          <a:r>
            <a:rPr kumimoji="1" lang="ja-JP" altLang="en-US" sz="1600" b="1" dirty="0" smtClean="0">
              <a:latin typeface="ＭＳ Ｐゴシック" panose="020B0600070205080204" pitchFamily="50" charset="-128"/>
              <a:ea typeface="ＭＳ Ｐゴシック" panose="020B0600070205080204" pitchFamily="50" charset="-128"/>
            </a:rPr>
            <a:t>（サボートベクターマシン）</a:t>
          </a:r>
          <a:endParaRPr kumimoji="1" lang="ja-JP" altLang="en-US" sz="1600" b="1" dirty="0">
            <a:latin typeface="ＭＳ Ｐゴシック" panose="020B0600070205080204" pitchFamily="50" charset="-128"/>
            <a:ea typeface="ＭＳ Ｐゴシック" panose="020B0600070205080204" pitchFamily="50" charset="-128"/>
          </a:endParaRPr>
        </a:p>
      </dgm:t>
    </dgm:pt>
    <dgm:pt modelId="{C6809055-E09B-41EF-BCB8-C3126A203AB3}" type="parTrans" cxnId="{D502A64B-8969-4AA5-9DE4-BB5C83E11637}">
      <dgm:prSet custT="1"/>
      <dgm:spPr/>
      <dgm:t>
        <a:bodyPr/>
        <a:lstStyle/>
        <a:p>
          <a:endParaRPr kumimoji="1" lang="ja-JP" altLang="en-US" sz="1400"/>
        </a:p>
      </dgm:t>
    </dgm:pt>
    <dgm:pt modelId="{E769FE27-2BC6-4941-AE7A-7237193C7912}" type="sibTrans" cxnId="{D502A64B-8969-4AA5-9DE4-BB5C83E11637}">
      <dgm:prSet/>
      <dgm:spPr/>
      <dgm:t>
        <a:bodyPr/>
        <a:lstStyle/>
        <a:p>
          <a:endParaRPr kumimoji="1" lang="ja-JP" altLang="en-US" sz="1400"/>
        </a:p>
      </dgm:t>
    </dgm:pt>
    <dgm:pt modelId="{59CACA4E-ADB4-491E-9B42-74C36F755B90}">
      <dgm:prSet phldrT="[テキスト]" custT="1"/>
      <dgm:spPr/>
      <dgm:t>
        <a:bodyPr/>
        <a:lstStyle/>
        <a:p>
          <a:r>
            <a:rPr kumimoji="1" lang="en-US" altLang="ja-JP" sz="1600" b="1" dirty="0" smtClean="0">
              <a:latin typeface="ＭＳ Ｐゴシック" panose="020B0600070205080204" pitchFamily="50" charset="-128"/>
              <a:ea typeface="ＭＳ Ｐゴシック" panose="020B0600070205080204" pitchFamily="50" charset="-128"/>
            </a:rPr>
            <a:t>SST</a:t>
          </a:r>
          <a:r>
            <a:rPr kumimoji="1" lang="ja-JP" altLang="en-US" sz="1600" b="1" dirty="0" smtClean="0">
              <a:latin typeface="ＭＳ Ｐゴシック" panose="020B0600070205080204" pitchFamily="50" charset="-128"/>
              <a:ea typeface="ＭＳ Ｐゴシック" panose="020B0600070205080204" pitchFamily="50" charset="-128"/>
            </a:rPr>
            <a:t>（特異スペクトル変換）</a:t>
          </a:r>
          <a:endParaRPr kumimoji="1" lang="ja-JP" altLang="en-US" sz="1600" b="1" dirty="0">
            <a:latin typeface="ＭＳ Ｐゴシック" panose="020B0600070205080204" pitchFamily="50" charset="-128"/>
            <a:ea typeface="ＭＳ Ｐゴシック" panose="020B0600070205080204" pitchFamily="50" charset="-128"/>
          </a:endParaRPr>
        </a:p>
      </dgm:t>
    </dgm:pt>
    <dgm:pt modelId="{8DF4DEFC-60B4-45DE-B129-8B22C5A38EF5}" type="parTrans" cxnId="{1AC9C1B6-6F15-4791-984A-E1AC35AB0943}">
      <dgm:prSet custT="1"/>
      <dgm:spPr/>
      <dgm:t>
        <a:bodyPr/>
        <a:lstStyle/>
        <a:p>
          <a:endParaRPr kumimoji="1" lang="ja-JP" altLang="en-US" sz="1400"/>
        </a:p>
      </dgm:t>
    </dgm:pt>
    <dgm:pt modelId="{57C1D821-9C22-420E-94F6-EAECEEFBC0A3}" type="sibTrans" cxnId="{1AC9C1B6-6F15-4791-984A-E1AC35AB0943}">
      <dgm:prSet/>
      <dgm:spPr/>
      <dgm:t>
        <a:bodyPr/>
        <a:lstStyle/>
        <a:p>
          <a:endParaRPr kumimoji="1" lang="ja-JP" altLang="en-US" sz="1400"/>
        </a:p>
      </dgm:t>
    </dgm:pt>
    <dgm:pt modelId="{23DF4B4E-AC63-4828-90B8-574E7D0B1CA7}" type="pres">
      <dgm:prSet presAssocID="{9E8EA494-31DC-4CE8-95EE-E2F3B8A86BDE}" presName="Name0" presStyleCnt="0">
        <dgm:presLayoutVars>
          <dgm:chPref val="1"/>
          <dgm:dir/>
          <dgm:animOne val="branch"/>
          <dgm:animLvl val="lvl"/>
          <dgm:resizeHandles val="exact"/>
        </dgm:presLayoutVars>
      </dgm:prSet>
      <dgm:spPr/>
      <dgm:t>
        <a:bodyPr/>
        <a:lstStyle/>
        <a:p>
          <a:endParaRPr kumimoji="1" lang="ja-JP" altLang="en-US"/>
        </a:p>
      </dgm:t>
    </dgm:pt>
    <dgm:pt modelId="{D2241F49-FBFC-4C0C-99A5-4BAF9D60ACD8}" type="pres">
      <dgm:prSet presAssocID="{DB2557A1-9CC7-4A6B-927D-77E0C0CB3616}" presName="root1" presStyleCnt="0"/>
      <dgm:spPr/>
    </dgm:pt>
    <dgm:pt modelId="{F83019DA-5FEB-46CF-A32D-979941F5438A}" type="pres">
      <dgm:prSet presAssocID="{DB2557A1-9CC7-4A6B-927D-77E0C0CB3616}" presName="LevelOneTextNode" presStyleLbl="node0" presStyleIdx="0" presStyleCnt="1" custLinFactNeighborY="2343">
        <dgm:presLayoutVars>
          <dgm:chPref val="3"/>
        </dgm:presLayoutVars>
      </dgm:prSet>
      <dgm:spPr/>
      <dgm:t>
        <a:bodyPr/>
        <a:lstStyle/>
        <a:p>
          <a:endParaRPr kumimoji="1" lang="ja-JP" altLang="en-US"/>
        </a:p>
      </dgm:t>
    </dgm:pt>
    <dgm:pt modelId="{702EEA56-C622-4E7F-8446-ED6626B0B933}" type="pres">
      <dgm:prSet presAssocID="{DB2557A1-9CC7-4A6B-927D-77E0C0CB3616}" presName="level2hierChild" presStyleCnt="0"/>
      <dgm:spPr/>
    </dgm:pt>
    <dgm:pt modelId="{3B583AFA-B842-4F9A-A766-9346AF567315}" type="pres">
      <dgm:prSet presAssocID="{8DF4DEFC-60B4-45DE-B129-8B22C5A38EF5}" presName="conn2-1" presStyleLbl="parChTrans1D2" presStyleIdx="0" presStyleCnt="4"/>
      <dgm:spPr/>
      <dgm:t>
        <a:bodyPr/>
        <a:lstStyle/>
        <a:p>
          <a:endParaRPr kumimoji="1" lang="ja-JP" altLang="en-US"/>
        </a:p>
      </dgm:t>
    </dgm:pt>
    <dgm:pt modelId="{0FC998D3-F457-47FB-8CDF-334FF967BFBA}" type="pres">
      <dgm:prSet presAssocID="{8DF4DEFC-60B4-45DE-B129-8B22C5A38EF5}" presName="connTx" presStyleLbl="parChTrans1D2" presStyleIdx="0" presStyleCnt="4"/>
      <dgm:spPr/>
      <dgm:t>
        <a:bodyPr/>
        <a:lstStyle/>
        <a:p>
          <a:endParaRPr kumimoji="1" lang="ja-JP" altLang="en-US"/>
        </a:p>
      </dgm:t>
    </dgm:pt>
    <dgm:pt modelId="{D94AD5FA-7FFD-4408-B448-F084EAA52A88}" type="pres">
      <dgm:prSet presAssocID="{59CACA4E-ADB4-491E-9B42-74C36F755B90}" presName="root2" presStyleCnt="0"/>
      <dgm:spPr/>
    </dgm:pt>
    <dgm:pt modelId="{697710F5-1022-47B3-AE32-A6E2E874D4B8}" type="pres">
      <dgm:prSet presAssocID="{59CACA4E-ADB4-491E-9B42-74C36F755B90}" presName="LevelTwoTextNode" presStyleLbl="node2" presStyleIdx="0" presStyleCnt="4" custScaleX="117008">
        <dgm:presLayoutVars>
          <dgm:chPref val="3"/>
        </dgm:presLayoutVars>
      </dgm:prSet>
      <dgm:spPr/>
      <dgm:t>
        <a:bodyPr/>
        <a:lstStyle/>
        <a:p>
          <a:endParaRPr kumimoji="1" lang="ja-JP" altLang="en-US"/>
        </a:p>
      </dgm:t>
    </dgm:pt>
    <dgm:pt modelId="{BB933CA0-EE55-4912-BB0A-B58CE7E53CFA}" type="pres">
      <dgm:prSet presAssocID="{59CACA4E-ADB4-491E-9B42-74C36F755B90}" presName="level3hierChild" presStyleCnt="0"/>
      <dgm:spPr/>
    </dgm:pt>
    <dgm:pt modelId="{54DF847E-2904-4D76-998A-BD58186C4823}" type="pres">
      <dgm:prSet presAssocID="{32BA93FF-95E0-48A0-AA05-7BDC3575BA6D}" presName="conn2-1" presStyleLbl="parChTrans1D2" presStyleIdx="1" presStyleCnt="4"/>
      <dgm:spPr/>
      <dgm:t>
        <a:bodyPr/>
        <a:lstStyle/>
        <a:p>
          <a:endParaRPr kumimoji="1" lang="ja-JP" altLang="en-US"/>
        </a:p>
      </dgm:t>
    </dgm:pt>
    <dgm:pt modelId="{EE258F7E-DEC8-4CCE-8CD5-21EE66E4732C}" type="pres">
      <dgm:prSet presAssocID="{32BA93FF-95E0-48A0-AA05-7BDC3575BA6D}" presName="connTx" presStyleLbl="parChTrans1D2" presStyleIdx="1" presStyleCnt="4"/>
      <dgm:spPr/>
      <dgm:t>
        <a:bodyPr/>
        <a:lstStyle/>
        <a:p>
          <a:endParaRPr kumimoji="1" lang="ja-JP" altLang="en-US"/>
        </a:p>
      </dgm:t>
    </dgm:pt>
    <dgm:pt modelId="{6F872671-1171-4363-89EE-84CDB4843EB8}" type="pres">
      <dgm:prSet presAssocID="{DB01226A-2DE1-41C3-9658-A9A66AAE3A24}" presName="root2" presStyleCnt="0"/>
      <dgm:spPr/>
    </dgm:pt>
    <dgm:pt modelId="{CF580298-985C-43EF-8F40-A81377B1DA23}" type="pres">
      <dgm:prSet presAssocID="{DB01226A-2DE1-41C3-9658-A9A66AAE3A24}" presName="LevelTwoTextNode" presStyleLbl="node2" presStyleIdx="1" presStyleCnt="4" custScaleX="117008">
        <dgm:presLayoutVars>
          <dgm:chPref val="3"/>
        </dgm:presLayoutVars>
      </dgm:prSet>
      <dgm:spPr/>
      <dgm:t>
        <a:bodyPr/>
        <a:lstStyle/>
        <a:p>
          <a:endParaRPr kumimoji="1" lang="ja-JP" altLang="en-US"/>
        </a:p>
      </dgm:t>
    </dgm:pt>
    <dgm:pt modelId="{4B8C1825-0A4E-4CA3-A0AC-B2082C1BB58B}" type="pres">
      <dgm:prSet presAssocID="{DB01226A-2DE1-41C3-9658-A9A66AAE3A24}" presName="level3hierChild" presStyleCnt="0"/>
      <dgm:spPr/>
    </dgm:pt>
    <dgm:pt modelId="{5756B208-61AD-4BDA-AE0B-B04D6EFD7085}" type="pres">
      <dgm:prSet presAssocID="{D88BEC83-8366-43A0-B8E5-923E2A7DDE5D}" presName="conn2-1" presStyleLbl="parChTrans1D2" presStyleIdx="2" presStyleCnt="4"/>
      <dgm:spPr/>
      <dgm:t>
        <a:bodyPr/>
        <a:lstStyle/>
        <a:p>
          <a:endParaRPr kumimoji="1" lang="ja-JP" altLang="en-US"/>
        </a:p>
      </dgm:t>
    </dgm:pt>
    <dgm:pt modelId="{FBB26746-8D24-4BBF-86CA-464DD4750A4E}" type="pres">
      <dgm:prSet presAssocID="{D88BEC83-8366-43A0-B8E5-923E2A7DDE5D}" presName="connTx" presStyleLbl="parChTrans1D2" presStyleIdx="2" presStyleCnt="4"/>
      <dgm:spPr/>
      <dgm:t>
        <a:bodyPr/>
        <a:lstStyle/>
        <a:p>
          <a:endParaRPr kumimoji="1" lang="ja-JP" altLang="en-US"/>
        </a:p>
      </dgm:t>
    </dgm:pt>
    <dgm:pt modelId="{F31CD047-D389-4697-9492-AF1CC30F3754}" type="pres">
      <dgm:prSet presAssocID="{1A5EC1F4-CBE2-49E3-B2D5-E5007A200FEB}" presName="root2" presStyleCnt="0"/>
      <dgm:spPr/>
    </dgm:pt>
    <dgm:pt modelId="{5791D31D-FBE1-4C96-BD03-49BC59021337}" type="pres">
      <dgm:prSet presAssocID="{1A5EC1F4-CBE2-49E3-B2D5-E5007A200FEB}" presName="LevelTwoTextNode" presStyleLbl="node2" presStyleIdx="2" presStyleCnt="4" custScaleX="117008">
        <dgm:presLayoutVars>
          <dgm:chPref val="3"/>
        </dgm:presLayoutVars>
      </dgm:prSet>
      <dgm:spPr/>
      <dgm:t>
        <a:bodyPr/>
        <a:lstStyle/>
        <a:p>
          <a:endParaRPr kumimoji="1" lang="ja-JP" altLang="en-US"/>
        </a:p>
      </dgm:t>
    </dgm:pt>
    <dgm:pt modelId="{E4B8CA82-87AD-4F1C-8E5C-37671AF6804F}" type="pres">
      <dgm:prSet presAssocID="{1A5EC1F4-CBE2-49E3-B2D5-E5007A200FEB}" presName="level3hierChild" presStyleCnt="0"/>
      <dgm:spPr/>
    </dgm:pt>
    <dgm:pt modelId="{DC87F534-4A8E-49AA-85B8-4841D26BCC8A}" type="pres">
      <dgm:prSet presAssocID="{C6809055-E09B-41EF-BCB8-C3126A203AB3}" presName="conn2-1" presStyleLbl="parChTrans1D2" presStyleIdx="3" presStyleCnt="4"/>
      <dgm:spPr/>
      <dgm:t>
        <a:bodyPr/>
        <a:lstStyle/>
        <a:p>
          <a:endParaRPr kumimoji="1" lang="ja-JP" altLang="en-US"/>
        </a:p>
      </dgm:t>
    </dgm:pt>
    <dgm:pt modelId="{92CEC9A6-5086-406F-8583-60D7F47C411C}" type="pres">
      <dgm:prSet presAssocID="{C6809055-E09B-41EF-BCB8-C3126A203AB3}" presName="connTx" presStyleLbl="parChTrans1D2" presStyleIdx="3" presStyleCnt="4"/>
      <dgm:spPr/>
      <dgm:t>
        <a:bodyPr/>
        <a:lstStyle/>
        <a:p>
          <a:endParaRPr kumimoji="1" lang="ja-JP" altLang="en-US"/>
        </a:p>
      </dgm:t>
    </dgm:pt>
    <dgm:pt modelId="{56AAC768-E4E2-4CBF-838B-CF73E15E4D4A}" type="pres">
      <dgm:prSet presAssocID="{E6111A5E-88BA-47CD-A002-29AFF282BC34}" presName="root2" presStyleCnt="0"/>
      <dgm:spPr/>
    </dgm:pt>
    <dgm:pt modelId="{7EDF78AA-B6CD-4D49-9E99-70CC3DC8C313}" type="pres">
      <dgm:prSet presAssocID="{E6111A5E-88BA-47CD-A002-29AFF282BC34}" presName="LevelTwoTextNode" presStyleLbl="node2" presStyleIdx="3" presStyleCnt="4" custScaleX="117008">
        <dgm:presLayoutVars>
          <dgm:chPref val="3"/>
        </dgm:presLayoutVars>
      </dgm:prSet>
      <dgm:spPr/>
      <dgm:t>
        <a:bodyPr/>
        <a:lstStyle/>
        <a:p>
          <a:endParaRPr kumimoji="1" lang="ja-JP" altLang="en-US"/>
        </a:p>
      </dgm:t>
    </dgm:pt>
    <dgm:pt modelId="{F17D4652-CE7D-4299-BE45-25F454B366F8}" type="pres">
      <dgm:prSet presAssocID="{E6111A5E-88BA-47CD-A002-29AFF282BC34}" presName="level3hierChild" presStyleCnt="0"/>
      <dgm:spPr/>
    </dgm:pt>
  </dgm:ptLst>
  <dgm:cxnLst>
    <dgm:cxn modelId="{7B045597-57C5-4DA4-A4FC-2381DC8019B2}" type="presOf" srcId="{DB2557A1-9CC7-4A6B-927D-77E0C0CB3616}" destId="{F83019DA-5FEB-46CF-A32D-979941F5438A}" srcOrd="0" destOrd="0" presId="urn:microsoft.com/office/officeart/2008/layout/HorizontalMultiLevelHierarchy"/>
    <dgm:cxn modelId="{F03A731D-E99B-430F-BFCC-596F55110704}" srcId="{9E8EA494-31DC-4CE8-95EE-E2F3B8A86BDE}" destId="{DB2557A1-9CC7-4A6B-927D-77E0C0CB3616}" srcOrd="0" destOrd="0" parTransId="{62ADBEB3-71D7-4A7D-AC88-A78514EAF4F5}" sibTransId="{BFCDC190-9144-4D6B-A018-B27BAFEF34BB}"/>
    <dgm:cxn modelId="{331353C9-186D-4608-BB5A-179AFA91F52B}" type="presOf" srcId="{DB01226A-2DE1-41C3-9658-A9A66AAE3A24}" destId="{CF580298-985C-43EF-8F40-A81377B1DA23}" srcOrd="0" destOrd="0" presId="urn:microsoft.com/office/officeart/2008/layout/HorizontalMultiLevelHierarchy"/>
    <dgm:cxn modelId="{1AC9C1B6-6F15-4791-984A-E1AC35AB0943}" srcId="{DB2557A1-9CC7-4A6B-927D-77E0C0CB3616}" destId="{59CACA4E-ADB4-491E-9B42-74C36F755B90}" srcOrd="0" destOrd="0" parTransId="{8DF4DEFC-60B4-45DE-B129-8B22C5A38EF5}" sibTransId="{57C1D821-9C22-420E-94F6-EAECEEFBC0A3}"/>
    <dgm:cxn modelId="{5D10E977-2D58-4132-9D18-0EF5900999A4}" type="presOf" srcId="{32BA93FF-95E0-48A0-AA05-7BDC3575BA6D}" destId="{EE258F7E-DEC8-4CCE-8CD5-21EE66E4732C}" srcOrd="1" destOrd="0" presId="urn:microsoft.com/office/officeart/2008/layout/HorizontalMultiLevelHierarchy"/>
    <dgm:cxn modelId="{9B456893-AD4A-4C7D-BD43-A17E9B63D37D}" srcId="{DB2557A1-9CC7-4A6B-927D-77E0C0CB3616}" destId="{DB01226A-2DE1-41C3-9658-A9A66AAE3A24}" srcOrd="1" destOrd="0" parTransId="{32BA93FF-95E0-48A0-AA05-7BDC3575BA6D}" sibTransId="{93208A03-CEA0-4813-9806-F835FF4AD2F1}"/>
    <dgm:cxn modelId="{571DC3A3-B093-4D32-B41E-EB0D261DA673}" type="presOf" srcId="{8DF4DEFC-60B4-45DE-B129-8B22C5A38EF5}" destId="{0FC998D3-F457-47FB-8CDF-334FF967BFBA}" srcOrd="1" destOrd="0" presId="urn:microsoft.com/office/officeart/2008/layout/HorizontalMultiLevelHierarchy"/>
    <dgm:cxn modelId="{E0DA1016-8900-4667-8E90-9A9A86DEDC3E}" type="presOf" srcId="{8DF4DEFC-60B4-45DE-B129-8B22C5A38EF5}" destId="{3B583AFA-B842-4F9A-A766-9346AF567315}" srcOrd="0" destOrd="0" presId="urn:microsoft.com/office/officeart/2008/layout/HorizontalMultiLevelHierarchy"/>
    <dgm:cxn modelId="{979490BF-DA57-4800-A954-28A459E5F933}" type="presOf" srcId="{9E8EA494-31DC-4CE8-95EE-E2F3B8A86BDE}" destId="{23DF4B4E-AC63-4828-90B8-574E7D0B1CA7}" srcOrd="0" destOrd="0" presId="urn:microsoft.com/office/officeart/2008/layout/HorizontalMultiLevelHierarchy"/>
    <dgm:cxn modelId="{456FE06A-AAFB-45D8-A67F-89D9984A7003}" type="presOf" srcId="{C6809055-E09B-41EF-BCB8-C3126A203AB3}" destId="{92CEC9A6-5086-406F-8583-60D7F47C411C}" srcOrd="1" destOrd="0" presId="urn:microsoft.com/office/officeart/2008/layout/HorizontalMultiLevelHierarchy"/>
    <dgm:cxn modelId="{27F640A7-36A6-4C0E-84C8-5D88B8D1C4F3}" type="presOf" srcId="{D88BEC83-8366-43A0-B8E5-923E2A7DDE5D}" destId="{5756B208-61AD-4BDA-AE0B-B04D6EFD7085}" srcOrd="0" destOrd="0" presId="urn:microsoft.com/office/officeart/2008/layout/HorizontalMultiLevelHierarchy"/>
    <dgm:cxn modelId="{EB761CF1-B301-48B0-896E-E5A3A4572771}" type="presOf" srcId="{C6809055-E09B-41EF-BCB8-C3126A203AB3}" destId="{DC87F534-4A8E-49AA-85B8-4841D26BCC8A}" srcOrd="0" destOrd="0" presId="urn:microsoft.com/office/officeart/2008/layout/HorizontalMultiLevelHierarchy"/>
    <dgm:cxn modelId="{7B4DF879-1BDD-4359-8DCB-6B4A025A4050}" srcId="{DB2557A1-9CC7-4A6B-927D-77E0C0CB3616}" destId="{1A5EC1F4-CBE2-49E3-B2D5-E5007A200FEB}" srcOrd="2" destOrd="0" parTransId="{D88BEC83-8366-43A0-B8E5-923E2A7DDE5D}" sibTransId="{3CAF492B-A081-44E7-9089-BA9D124187C8}"/>
    <dgm:cxn modelId="{D502A64B-8969-4AA5-9DE4-BB5C83E11637}" srcId="{DB2557A1-9CC7-4A6B-927D-77E0C0CB3616}" destId="{E6111A5E-88BA-47CD-A002-29AFF282BC34}" srcOrd="3" destOrd="0" parTransId="{C6809055-E09B-41EF-BCB8-C3126A203AB3}" sibTransId="{E769FE27-2BC6-4941-AE7A-7237193C7912}"/>
    <dgm:cxn modelId="{E825314A-73A7-4D4A-A39A-0E042840526D}" type="presOf" srcId="{E6111A5E-88BA-47CD-A002-29AFF282BC34}" destId="{7EDF78AA-B6CD-4D49-9E99-70CC3DC8C313}" srcOrd="0" destOrd="0" presId="urn:microsoft.com/office/officeart/2008/layout/HorizontalMultiLevelHierarchy"/>
    <dgm:cxn modelId="{D712575B-5458-4B16-ABBC-7CA5B3561FBA}" type="presOf" srcId="{32BA93FF-95E0-48A0-AA05-7BDC3575BA6D}" destId="{54DF847E-2904-4D76-998A-BD58186C4823}" srcOrd="0" destOrd="0" presId="urn:microsoft.com/office/officeart/2008/layout/HorizontalMultiLevelHierarchy"/>
    <dgm:cxn modelId="{BE6DA8A4-A77E-465E-8600-180C47569F7B}" type="presOf" srcId="{D88BEC83-8366-43A0-B8E5-923E2A7DDE5D}" destId="{FBB26746-8D24-4BBF-86CA-464DD4750A4E}" srcOrd="1" destOrd="0" presId="urn:microsoft.com/office/officeart/2008/layout/HorizontalMultiLevelHierarchy"/>
    <dgm:cxn modelId="{45F485B4-6FC0-404A-908F-0F05641C2E68}" type="presOf" srcId="{59CACA4E-ADB4-491E-9B42-74C36F755B90}" destId="{697710F5-1022-47B3-AE32-A6E2E874D4B8}" srcOrd="0" destOrd="0" presId="urn:microsoft.com/office/officeart/2008/layout/HorizontalMultiLevelHierarchy"/>
    <dgm:cxn modelId="{F84C8EF1-A7B6-4309-97E7-5AB193442779}" type="presOf" srcId="{1A5EC1F4-CBE2-49E3-B2D5-E5007A200FEB}" destId="{5791D31D-FBE1-4C96-BD03-49BC59021337}" srcOrd="0" destOrd="0" presId="urn:microsoft.com/office/officeart/2008/layout/HorizontalMultiLevelHierarchy"/>
    <dgm:cxn modelId="{ABA13DE1-87CA-4E29-8778-D3C0822AEA51}" type="presParOf" srcId="{23DF4B4E-AC63-4828-90B8-574E7D0B1CA7}" destId="{D2241F49-FBFC-4C0C-99A5-4BAF9D60ACD8}" srcOrd="0" destOrd="0" presId="urn:microsoft.com/office/officeart/2008/layout/HorizontalMultiLevelHierarchy"/>
    <dgm:cxn modelId="{12E4706D-85A3-4B33-8AAB-63421CBC9212}" type="presParOf" srcId="{D2241F49-FBFC-4C0C-99A5-4BAF9D60ACD8}" destId="{F83019DA-5FEB-46CF-A32D-979941F5438A}" srcOrd="0" destOrd="0" presId="urn:microsoft.com/office/officeart/2008/layout/HorizontalMultiLevelHierarchy"/>
    <dgm:cxn modelId="{A5AF2165-E378-4D70-A9B2-7561D49B8200}" type="presParOf" srcId="{D2241F49-FBFC-4C0C-99A5-4BAF9D60ACD8}" destId="{702EEA56-C622-4E7F-8446-ED6626B0B933}" srcOrd="1" destOrd="0" presId="urn:microsoft.com/office/officeart/2008/layout/HorizontalMultiLevelHierarchy"/>
    <dgm:cxn modelId="{740F5E3A-CE6F-4834-8D44-D2B9E150C29A}" type="presParOf" srcId="{702EEA56-C622-4E7F-8446-ED6626B0B933}" destId="{3B583AFA-B842-4F9A-A766-9346AF567315}" srcOrd="0" destOrd="0" presId="urn:microsoft.com/office/officeart/2008/layout/HorizontalMultiLevelHierarchy"/>
    <dgm:cxn modelId="{43795C04-2117-41A5-B2F7-9A54234CDE01}" type="presParOf" srcId="{3B583AFA-B842-4F9A-A766-9346AF567315}" destId="{0FC998D3-F457-47FB-8CDF-334FF967BFBA}" srcOrd="0" destOrd="0" presId="urn:microsoft.com/office/officeart/2008/layout/HorizontalMultiLevelHierarchy"/>
    <dgm:cxn modelId="{0941FC34-096E-40FC-8BB0-CFAFB813EE46}" type="presParOf" srcId="{702EEA56-C622-4E7F-8446-ED6626B0B933}" destId="{D94AD5FA-7FFD-4408-B448-F084EAA52A88}" srcOrd="1" destOrd="0" presId="urn:microsoft.com/office/officeart/2008/layout/HorizontalMultiLevelHierarchy"/>
    <dgm:cxn modelId="{B1C7E3FB-066F-4A33-91CB-A41D58FD408E}" type="presParOf" srcId="{D94AD5FA-7FFD-4408-B448-F084EAA52A88}" destId="{697710F5-1022-47B3-AE32-A6E2E874D4B8}" srcOrd="0" destOrd="0" presId="urn:microsoft.com/office/officeart/2008/layout/HorizontalMultiLevelHierarchy"/>
    <dgm:cxn modelId="{C20BA5BF-8B3B-4BD8-A6D0-4A5D00189FF0}" type="presParOf" srcId="{D94AD5FA-7FFD-4408-B448-F084EAA52A88}" destId="{BB933CA0-EE55-4912-BB0A-B58CE7E53CFA}" srcOrd="1" destOrd="0" presId="urn:microsoft.com/office/officeart/2008/layout/HorizontalMultiLevelHierarchy"/>
    <dgm:cxn modelId="{74AA6611-88CA-4DA7-95EA-4C78FF1FDAF1}" type="presParOf" srcId="{702EEA56-C622-4E7F-8446-ED6626B0B933}" destId="{54DF847E-2904-4D76-998A-BD58186C4823}" srcOrd="2" destOrd="0" presId="urn:microsoft.com/office/officeart/2008/layout/HorizontalMultiLevelHierarchy"/>
    <dgm:cxn modelId="{FAD611A9-F5EF-4FBA-8753-EADE9386544D}" type="presParOf" srcId="{54DF847E-2904-4D76-998A-BD58186C4823}" destId="{EE258F7E-DEC8-4CCE-8CD5-21EE66E4732C}" srcOrd="0" destOrd="0" presId="urn:microsoft.com/office/officeart/2008/layout/HorizontalMultiLevelHierarchy"/>
    <dgm:cxn modelId="{AB9D9AAB-2E5D-4025-9525-B50AEF4FF6B5}" type="presParOf" srcId="{702EEA56-C622-4E7F-8446-ED6626B0B933}" destId="{6F872671-1171-4363-89EE-84CDB4843EB8}" srcOrd="3" destOrd="0" presId="urn:microsoft.com/office/officeart/2008/layout/HorizontalMultiLevelHierarchy"/>
    <dgm:cxn modelId="{F6B2A974-18DA-4C67-B4C2-4344A150BEA9}" type="presParOf" srcId="{6F872671-1171-4363-89EE-84CDB4843EB8}" destId="{CF580298-985C-43EF-8F40-A81377B1DA23}" srcOrd="0" destOrd="0" presId="urn:microsoft.com/office/officeart/2008/layout/HorizontalMultiLevelHierarchy"/>
    <dgm:cxn modelId="{9873F9B9-A419-430D-A61D-F87ED419570A}" type="presParOf" srcId="{6F872671-1171-4363-89EE-84CDB4843EB8}" destId="{4B8C1825-0A4E-4CA3-A0AC-B2082C1BB58B}" srcOrd="1" destOrd="0" presId="urn:microsoft.com/office/officeart/2008/layout/HorizontalMultiLevelHierarchy"/>
    <dgm:cxn modelId="{8074FF9D-13AC-4027-B63D-34A90F85D557}" type="presParOf" srcId="{702EEA56-C622-4E7F-8446-ED6626B0B933}" destId="{5756B208-61AD-4BDA-AE0B-B04D6EFD7085}" srcOrd="4" destOrd="0" presId="urn:microsoft.com/office/officeart/2008/layout/HorizontalMultiLevelHierarchy"/>
    <dgm:cxn modelId="{7743BA98-5489-48CD-B4A3-3CCE21239EB3}" type="presParOf" srcId="{5756B208-61AD-4BDA-AE0B-B04D6EFD7085}" destId="{FBB26746-8D24-4BBF-86CA-464DD4750A4E}" srcOrd="0" destOrd="0" presId="urn:microsoft.com/office/officeart/2008/layout/HorizontalMultiLevelHierarchy"/>
    <dgm:cxn modelId="{4D1F0B89-EEA0-446F-8298-1B831A314926}" type="presParOf" srcId="{702EEA56-C622-4E7F-8446-ED6626B0B933}" destId="{F31CD047-D389-4697-9492-AF1CC30F3754}" srcOrd="5" destOrd="0" presId="urn:microsoft.com/office/officeart/2008/layout/HorizontalMultiLevelHierarchy"/>
    <dgm:cxn modelId="{7ECAAD4A-C9C9-481B-84DE-EFA0F6793CD6}" type="presParOf" srcId="{F31CD047-D389-4697-9492-AF1CC30F3754}" destId="{5791D31D-FBE1-4C96-BD03-49BC59021337}" srcOrd="0" destOrd="0" presId="urn:microsoft.com/office/officeart/2008/layout/HorizontalMultiLevelHierarchy"/>
    <dgm:cxn modelId="{70345A1A-CDD7-411C-A6C3-F3F06B325963}" type="presParOf" srcId="{F31CD047-D389-4697-9492-AF1CC30F3754}" destId="{E4B8CA82-87AD-4F1C-8E5C-37671AF6804F}" srcOrd="1" destOrd="0" presId="urn:microsoft.com/office/officeart/2008/layout/HorizontalMultiLevelHierarchy"/>
    <dgm:cxn modelId="{766C34F1-888B-4AD1-8156-86E6377C0211}" type="presParOf" srcId="{702EEA56-C622-4E7F-8446-ED6626B0B933}" destId="{DC87F534-4A8E-49AA-85B8-4841D26BCC8A}" srcOrd="6" destOrd="0" presId="urn:microsoft.com/office/officeart/2008/layout/HorizontalMultiLevelHierarchy"/>
    <dgm:cxn modelId="{9DF22ABB-E8D1-44AC-8723-68971460DF0D}" type="presParOf" srcId="{DC87F534-4A8E-49AA-85B8-4841D26BCC8A}" destId="{92CEC9A6-5086-406F-8583-60D7F47C411C}" srcOrd="0" destOrd="0" presId="urn:microsoft.com/office/officeart/2008/layout/HorizontalMultiLevelHierarchy"/>
    <dgm:cxn modelId="{054027B4-4059-4ECE-850A-3A6CA106A16A}" type="presParOf" srcId="{702EEA56-C622-4E7F-8446-ED6626B0B933}" destId="{56AAC768-E4E2-4CBF-838B-CF73E15E4D4A}" srcOrd="7" destOrd="0" presId="urn:microsoft.com/office/officeart/2008/layout/HorizontalMultiLevelHierarchy"/>
    <dgm:cxn modelId="{91D6EFA9-0C78-4DCD-9FB8-79CD7BF6A565}" type="presParOf" srcId="{56AAC768-E4E2-4CBF-838B-CF73E15E4D4A}" destId="{7EDF78AA-B6CD-4D49-9E99-70CC3DC8C313}" srcOrd="0" destOrd="0" presId="urn:microsoft.com/office/officeart/2008/layout/HorizontalMultiLevelHierarchy"/>
    <dgm:cxn modelId="{B1A48FAE-3A7E-4E0E-BC46-18B38F572665}" type="presParOf" srcId="{56AAC768-E4E2-4CBF-838B-CF73E15E4D4A}" destId="{F17D4652-CE7D-4299-BE45-25F454B366F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9BE4BB-2B7B-4315-86B0-36E91F1F62BF}" type="doc">
      <dgm:prSet loTypeId="urn:microsoft.com/office/officeart/2005/8/layout/matrix1" loCatId="matrix" qsTypeId="urn:microsoft.com/office/officeart/2005/8/quickstyle/3d4" qsCatId="3D" csTypeId="urn:microsoft.com/office/officeart/2005/8/colors/colorful2" csCatId="colorful" phldr="1"/>
      <dgm:spPr/>
      <dgm:t>
        <a:bodyPr/>
        <a:lstStyle/>
        <a:p>
          <a:endParaRPr kumimoji="1" lang="ja-JP" altLang="en-US"/>
        </a:p>
      </dgm:t>
    </dgm:pt>
    <dgm:pt modelId="{15BA3622-5DBF-40B3-819E-9D3FB3A8D89B}">
      <dgm:prSet phldrT="[テキスト]" custT="1"/>
      <dgm:spPr>
        <a:solidFill>
          <a:srgbClr val="0070C0"/>
        </a:solidFill>
      </dgm:spPr>
      <dgm:t>
        <a:bodyPr/>
        <a:lstStyle/>
        <a:p>
          <a:r>
            <a:rPr kumimoji="1" lang="en-US" altLang="ja-JP" sz="3600" dirty="0" smtClean="0">
              <a:latin typeface="Arial Unicode MS" panose="020B0604020202020204" pitchFamily="50" charset="-128"/>
              <a:ea typeface="Arial Unicode MS" panose="020B0604020202020204" pitchFamily="50" charset="-128"/>
              <a:cs typeface="Arial Unicode MS" panose="020B0604020202020204" pitchFamily="50" charset="-128"/>
            </a:rPr>
            <a:t>Threats</a:t>
          </a:r>
          <a:endParaRPr kumimoji="1" lang="ja-JP" altLang="en-US" sz="3600" dirty="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A165A116-A46E-46DE-9A35-0A3145B353A2}" type="parTrans" cxnId="{83C6F742-D13F-4ECC-A461-D4844AFEA61D}">
      <dgm:prSet/>
      <dgm:spPr/>
      <dgm:t>
        <a:bodyPr/>
        <a:lstStyle/>
        <a:p>
          <a:endParaRPr kumimoji="1" lang="ja-JP" altLang="en-US" sz="280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60A8B6B4-B5D0-4490-9432-E921371D9EE7}" type="sibTrans" cxnId="{83C6F742-D13F-4ECC-A461-D4844AFEA61D}">
      <dgm:prSet/>
      <dgm:spPr/>
      <dgm:t>
        <a:bodyPr/>
        <a:lstStyle/>
        <a:p>
          <a:endParaRPr kumimoji="1" lang="ja-JP" altLang="en-US" sz="280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74A5DA73-8321-4B2B-9181-3BD8862FFD2F}">
      <dgm:prSet phldrT="[テキスト]" custT="1"/>
      <dgm:spPr/>
      <dgm:t>
        <a:bodyPr anchor="t" anchorCtr="0"/>
        <a:lstStyle/>
        <a:p>
          <a:pPr algn="ctr"/>
          <a:r>
            <a:rPr lang="en-US" sz="1400" b="1" dirty="0" smtClean="0">
              <a:latin typeface="Arial Unicode MS" panose="020B0604020202020204" pitchFamily="50" charset="-128"/>
              <a:ea typeface="Arial Unicode MS" panose="020B0604020202020204" pitchFamily="50" charset="-128"/>
              <a:cs typeface="Arial Unicode MS" panose="020B0604020202020204" pitchFamily="50" charset="-128"/>
            </a:rPr>
            <a:t>Theft of Nuclear Explosive Device</a:t>
          </a:r>
        </a:p>
        <a:p>
          <a:pPr algn="l"/>
          <a:r>
            <a:rPr lang="en-US" sz="1100" b="1" dirty="0" smtClean="0">
              <a:latin typeface="Arial Unicode MS" panose="020B0604020202020204" pitchFamily="50" charset="-128"/>
              <a:ea typeface="Arial Unicode MS" panose="020B0604020202020204" pitchFamily="50" charset="-128"/>
              <a:cs typeface="Arial Unicode MS" panose="020B0604020202020204" pitchFamily="50" charset="-128"/>
            </a:rPr>
            <a:t>- Theft of nuclear weapon </a:t>
          </a:r>
        </a:p>
        <a:p>
          <a:pPr algn="l"/>
          <a:r>
            <a:rPr lang="en-US" sz="1100" b="1" dirty="0" smtClean="0">
              <a:latin typeface="Arial Unicode MS" panose="020B0604020202020204" pitchFamily="50" charset="-128"/>
              <a:ea typeface="Arial Unicode MS" panose="020B0604020202020204" pitchFamily="50" charset="-128"/>
              <a:cs typeface="Arial Unicode MS" panose="020B0604020202020204" pitchFamily="50" charset="-128"/>
            </a:rPr>
            <a:t>- Theft of material to make a nuclear explosive device</a:t>
          </a:r>
        </a:p>
        <a:p>
          <a:pPr algn="ctr"/>
          <a:endParaRPr lang="en-US" sz="1100" b="1" dirty="0" smtClean="0">
            <a:latin typeface="Arial Unicode MS" panose="020B0604020202020204" pitchFamily="50" charset="-128"/>
            <a:ea typeface="Arial Unicode MS" panose="020B0604020202020204" pitchFamily="50" charset="-128"/>
            <a:cs typeface="Arial Unicode MS" panose="020B0604020202020204" pitchFamily="50" charset="-128"/>
          </a:endParaRPr>
        </a:p>
        <a:p>
          <a:pPr algn="ctr"/>
          <a:endParaRPr kumimoji="1" lang="ja-JP" altLang="en-US" sz="1100" dirty="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3815B739-6DBE-4325-AEC6-EAA8B28D5ED6}" type="parTrans" cxnId="{2948EBD6-905A-455F-800A-E45CB3BAFE19}">
      <dgm:prSet/>
      <dgm:spPr/>
      <dgm:t>
        <a:bodyPr/>
        <a:lstStyle/>
        <a:p>
          <a:endParaRPr kumimoji="1" lang="ja-JP" altLang="en-US" sz="280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7E97B362-26F8-4589-8BDD-C12817984353}" type="sibTrans" cxnId="{2948EBD6-905A-455F-800A-E45CB3BAFE19}">
      <dgm:prSet/>
      <dgm:spPr/>
      <dgm:t>
        <a:bodyPr/>
        <a:lstStyle/>
        <a:p>
          <a:endParaRPr kumimoji="1" lang="ja-JP" altLang="en-US" sz="280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0A72612E-D467-4586-AC78-B61F08583F66}">
      <dgm:prSet phldrT="[テキスト]" custT="1"/>
      <dgm:spPr/>
      <dgm:t>
        <a:bodyPr anchor="t" anchorCtr="0"/>
        <a:lstStyle/>
        <a:p>
          <a:pPr algn="ctr"/>
          <a:r>
            <a:rPr lang="en-US" sz="1400" b="1" smtClean="0">
              <a:latin typeface="Arial Unicode MS" panose="020B0604020202020204" pitchFamily="50" charset="-128"/>
              <a:ea typeface="Arial Unicode MS" panose="020B0604020202020204" pitchFamily="50" charset="-128"/>
              <a:cs typeface="Arial Unicode MS" panose="020B0604020202020204" pitchFamily="50" charset="-128"/>
            </a:rPr>
            <a:t>Dirty Bomb to disperse radioactive material</a:t>
          </a:r>
        </a:p>
        <a:p>
          <a:pPr algn="l"/>
          <a:r>
            <a:rPr lang="en-US" sz="1100" b="1" smtClean="0">
              <a:latin typeface="Arial Unicode MS" panose="020B0604020202020204" pitchFamily="50" charset="-128"/>
              <a:ea typeface="Arial Unicode MS" panose="020B0604020202020204" pitchFamily="50" charset="-128"/>
              <a:cs typeface="Arial Unicode MS" panose="020B0604020202020204" pitchFamily="50" charset="-128"/>
            </a:rPr>
            <a:t>- Theft of radioactive material/source </a:t>
          </a:r>
        </a:p>
        <a:p>
          <a:pPr algn="l"/>
          <a:r>
            <a:rPr lang="en-GB" sz="1100" b="1" smtClean="0">
              <a:latin typeface="Arial Unicode MS" panose="020B0604020202020204" pitchFamily="50" charset="-128"/>
              <a:ea typeface="Arial Unicode MS" panose="020B0604020202020204" pitchFamily="50" charset="-128"/>
              <a:cs typeface="Arial Unicode MS" panose="020B0604020202020204" pitchFamily="50" charset="-128"/>
            </a:rPr>
            <a:t>- Use of radioactive material out of regulatory control</a:t>
          </a:r>
          <a:endParaRPr kumimoji="1" lang="ja-JP" altLang="en-US" sz="1100" dirty="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856B1A60-6199-45C8-B0A7-0A200FF479CD}" type="parTrans" cxnId="{4920DA06-909F-474D-A713-CA10E20112E9}">
      <dgm:prSet/>
      <dgm:spPr/>
      <dgm:t>
        <a:bodyPr/>
        <a:lstStyle/>
        <a:p>
          <a:endParaRPr kumimoji="1" lang="ja-JP" altLang="en-US" sz="280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467358E8-41F8-4DD3-AF04-8D3F2FB5DA10}" type="sibTrans" cxnId="{4920DA06-909F-474D-A713-CA10E20112E9}">
      <dgm:prSet/>
      <dgm:spPr/>
      <dgm:t>
        <a:bodyPr/>
        <a:lstStyle/>
        <a:p>
          <a:endParaRPr kumimoji="1" lang="ja-JP" altLang="en-US" sz="280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B51C0D03-65C7-49A7-868B-18CF72EA05D4}">
      <dgm:prSet phldrT="[テキスト]" custT="1"/>
      <dgm:spPr/>
      <dgm:t>
        <a:bodyPr anchor="b" anchorCtr="0"/>
        <a:lstStyle/>
        <a:p>
          <a:pPr algn="ctr"/>
          <a:r>
            <a:rPr lang="en-US" sz="1400" b="1" smtClean="0">
              <a:latin typeface="Arial Unicode MS" panose="020B0604020202020204" pitchFamily="50" charset="-128"/>
              <a:ea typeface="Arial Unicode MS" panose="020B0604020202020204" pitchFamily="50" charset="-128"/>
              <a:cs typeface="Arial Unicode MS" panose="020B0604020202020204" pitchFamily="50" charset="-128"/>
            </a:rPr>
            <a:t>Contamination of food, water or air</a:t>
          </a:r>
        </a:p>
        <a:p>
          <a:pPr algn="l"/>
          <a:r>
            <a:rPr lang="en-US" sz="1100" b="1" smtClean="0">
              <a:latin typeface="Arial Unicode MS" panose="020B0604020202020204" pitchFamily="50" charset="-128"/>
              <a:ea typeface="Arial Unicode MS" panose="020B0604020202020204" pitchFamily="50" charset="-128"/>
              <a:cs typeface="Arial Unicode MS" panose="020B0604020202020204" pitchFamily="50" charset="-128"/>
            </a:rPr>
            <a:t>   - Theft of radioactive material/source </a:t>
          </a:r>
        </a:p>
        <a:p>
          <a:pPr algn="l"/>
          <a:r>
            <a:rPr lang="en-GB" sz="1100" b="1" smtClean="0">
              <a:latin typeface="Arial Unicode MS" panose="020B0604020202020204" pitchFamily="50" charset="-128"/>
              <a:ea typeface="Arial Unicode MS" panose="020B0604020202020204" pitchFamily="50" charset="-128"/>
              <a:cs typeface="Arial Unicode MS" panose="020B0604020202020204" pitchFamily="50" charset="-128"/>
            </a:rPr>
            <a:t>   - Use of radioactive material out of regulatory control</a:t>
          </a:r>
          <a:endParaRPr lang="en-US" sz="1100" b="1" dirty="0" smtClean="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2047688D-8E86-44C0-8B26-8A35B1CBC992}" type="parTrans" cxnId="{1FFC6900-512F-4E94-AA9D-5A268AF54E47}">
      <dgm:prSet/>
      <dgm:spPr/>
      <dgm:t>
        <a:bodyPr/>
        <a:lstStyle/>
        <a:p>
          <a:endParaRPr kumimoji="1" lang="ja-JP" altLang="en-US" sz="280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6E6C649C-E83D-4A6B-89C7-9F9D92E80F63}" type="sibTrans" cxnId="{1FFC6900-512F-4E94-AA9D-5A268AF54E47}">
      <dgm:prSet/>
      <dgm:spPr/>
      <dgm:t>
        <a:bodyPr/>
        <a:lstStyle/>
        <a:p>
          <a:endParaRPr kumimoji="1" lang="ja-JP" altLang="en-US" sz="280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1C3E9D3F-1F41-49A9-8DDF-DF34EE68966C}">
      <dgm:prSet phldrT="[テキスト]" custT="1"/>
      <dgm:spPr/>
      <dgm:t>
        <a:bodyPr anchor="b" anchorCtr="0"/>
        <a:lstStyle/>
        <a:p>
          <a:r>
            <a:rPr lang="en-US" sz="1400" b="1" smtClean="0">
              <a:latin typeface="Arial Unicode MS" panose="020B0604020202020204" pitchFamily="50" charset="-128"/>
              <a:ea typeface="Arial Unicode MS" panose="020B0604020202020204" pitchFamily="50" charset="-128"/>
              <a:cs typeface="Arial Unicode MS" panose="020B0604020202020204" pitchFamily="50" charset="-128"/>
            </a:rPr>
            <a:t>Sabotage</a:t>
          </a:r>
          <a:r>
            <a:rPr lang="en-US" sz="1100" b="1" smtClean="0">
              <a:latin typeface="Arial Unicode MS" panose="020B0604020202020204" pitchFamily="50" charset="-128"/>
              <a:ea typeface="Arial Unicode MS" panose="020B0604020202020204" pitchFamily="50" charset="-128"/>
              <a:cs typeface="Arial Unicode MS" panose="020B0604020202020204" pitchFamily="50" charset="-128"/>
            </a:rPr>
            <a:t> </a:t>
          </a:r>
        </a:p>
        <a:p>
          <a:r>
            <a:rPr lang="en-US" sz="1100" b="1" smtClean="0">
              <a:latin typeface="Arial Unicode MS" panose="020B0604020202020204" pitchFamily="50" charset="-128"/>
              <a:ea typeface="Arial Unicode MS" panose="020B0604020202020204" pitchFamily="50" charset="-128"/>
              <a:cs typeface="Arial Unicode MS" panose="020B0604020202020204" pitchFamily="50" charset="-128"/>
            </a:rPr>
            <a:t>of a facility or transport to cause severe accidents</a:t>
          </a:r>
        </a:p>
        <a:p>
          <a:endParaRPr kumimoji="1" lang="ja-JP" altLang="en-US" sz="1100" dirty="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163BA964-518A-4836-8CF5-452FB2C493DD}" type="parTrans" cxnId="{47A4A12F-43DA-4F63-A0B9-5C62C5B45E6C}">
      <dgm:prSet/>
      <dgm:spPr/>
      <dgm:t>
        <a:bodyPr/>
        <a:lstStyle/>
        <a:p>
          <a:endParaRPr kumimoji="1" lang="ja-JP" altLang="en-US" sz="280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37A93339-9431-47EB-A574-E2D5A181CBC7}" type="sibTrans" cxnId="{47A4A12F-43DA-4F63-A0B9-5C62C5B45E6C}">
      <dgm:prSet/>
      <dgm:spPr/>
      <dgm:t>
        <a:bodyPr/>
        <a:lstStyle/>
        <a:p>
          <a:endParaRPr kumimoji="1" lang="ja-JP" altLang="en-US" sz="2800">
            <a:latin typeface="Arial Unicode MS" panose="020B0604020202020204" pitchFamily="50" charset="-128"/>
            <a:ea typeface="Arial Unicode MS" panose="020B0604020202020204" pitchFamily="50" charset="-128"/>
            <a:cs typeface="Arial Unicode MS" panose="020B0604020202020204" pitchFamily="50" charset="-128"/>
          </a:endParaRPr>
        </a:p>
      </dgm:t>
    </dgm:pt>
    <dgm:pt modelId="{C8DBE7AA-D302-4011-95C4-ECB256EDDA5D}" type="pres">
      <dgm:prSet presAssocID="{D89BE4BB-2B7B-4315-86B0-36E91F1F62BF}" presName="diagram" presStyleCnt="0">
        <dgm:presLayoutVars>
          <dgm:chMax val="1"/>
          <dgm:dir/>
          <dgm:animLvl val="ctr"/>
          <dgm:resizeHandles val="exact"/>
        </dgm:presLayoutVars>
      </dgm:prSet>
      <dgm:spPr/>
      <dgm:t>
        <a:bodyPr/>
        <a:lstStyle/>
        <a:p>
          <a:endParaRPr kumimoji="1" lang="ja-JP" altLang="en-US"/>
        </a:p>
      </dgm:t>
    </dgm:pt>
    <dgm:pt modelId="{CB9813C8-C879-48AB-B221-CDA97CBB550D}" type="pres">
      <dgm:prSet presAssocID="{D89BE4BB-2B7B-4315-86B0-36E91F1F62BF}" presName="matrix" presStyleCnt="0"/>
      <dgm:spPr/>
    </dgm:pt>
    <dgm:pt modelId="{3AB6A99B-916E-4AFD-AFC5-8C3760585127}" type="pres">
      <dgm:prSet presAssocID="{D89BE4BB-2B7B-4315-86B0-36E91F1F62BF}" presName="tile1" presStyleLbl="node1" presStyleIdx="0" presStyleCnt="4" custLinFactNeighborX="-51812" custLinFactNeighborY="-921"/>
      <dgm:spPr/>
      <dgm:t>
        <a:bodyPr/>
        <a:lstStyle/>
        <a:p>
          <a:endParaRPr kumimoji="1" lang="ja-JP" altLang="en-US"/>
        </a:p>
      </dgm:t>
    </dgm:pt>
    <dgm:pt modelId="{ABE41DF4-6D1E-4080-9554-48B94B6C7A8F}" type="pres">
      <dgm:prSet presAssocID="{D89BE4BB-2B7B-4315-86B0-36E91F1F62BF}" presName="tile1text" presStyleLbl="node1" presStyleIdx="0" presStyleCnt="4">
        <dgm:presLayoutVars>
          <dgm:chMax val="0"/>
          <dgm:chPref val="0"/>
          <dgm:bulletEnabled val="1"/>
        </dgm:presLayoutVars>
      </dgm:prSet>
      <dgm:spPr/>
      <dgm:t>
        <a:bodyPr/>
        <a:lstStyle/>
        <a:p>
          <a:endParaRPr kumimoji="1" lang="ja-JP" altLang="en-US"/>
        </a:p>
      </dgm:t>
    </dgm:pt>
    <dgm:pt modelId="{6BB817D8-38C7-4364-9D7A-73416C954263}" type="pres">
      <dgm:prSet presAssocID="{D89BE4BB-2B7B-4315-86B0-36E91F1F62BF}" presName="tile2" presStyleLbl="node1" presStyleIdx="1" presStyleCnt="4"/>
      <dgm:spPr/>
      <dgm:t>
        <a:bodyPr/>
        <a:lstStyle/>
        <a:p>
          <a:endParaRPr kumimoji="1" lang="ja-JP" altLang="en-US"/>
        </a:p>
      </dgm:t>
    </dgm:pt>
    <dgm:pt modelId="{7D0737DB-F241-4391-876F-4B38445BFD7C}" type="pres">
      <dgm:prSet presAssocID="{D89BE4BB-2B7B-4315-86B0-36E91F1F62BF}" presName="tile2text" presStyleLbl="node1" presStyleIdx="1" presStyleCnt="4">
        <dgm:presLayoutVars>
          <dgm:chMax val="0"/>
          <dgm:chPref val="0"/>
          <dgm:bulletEnabled val="1"/>
        </dgm:presLayoutVars>
      </dgm:prSet>
      <dgm:spPr/>
      <dgm:t>
        <a:bodyPr/>
        <a:lstStyle/>
        <a:p>
          <a:endParaRPr kumimoji="1" lang="ja-JP" altLang="en-US"/>
        </a:p>
      </dgm:t>
    </dgm:pt>
    <dgm:pt modelId="{99873B5C-3486-426B-B6A0-9250CAC8ED13}" type="pres">
      <dgm:prSet presAssocID="{D89BE4BB-2B7B-4315-86B0-36E91F1F62BF}" presName="tile3" presStyleLbl="node1" presStyleIdx="2" presStyleCnt="4"/>
      <dgm:spPr/>
      <dgm:t>
        <a:bodyPr/>
        <a:lstStyle/>
        <a:p>
          <a:endParaRPr kumimoji="1" lang="ja-JP" altLang="en-US"/>
        </a:p>
      </dgm:t>
    </dgm:pt>
    <dgm:pt modelId="{CB71790C-F2C3-4A9C-A8F9-48564A1361C8}" type="pres">
      <dgm:prSet presAssocID="{D89BE4BB-2B7B-4315-86B0-36E91F1F62BF}" presName="tile3text" presStyleLbl="node1" presStyleIdx="2" presStyleCnt="4">
        <dgm:presLayoutVars>
          <dgm:chMax val="0"/>
          <dgm:chPref val="0"/>
          <dgm:bulletEnabled val="1"/>
        </dgm:presLayoutVars>
      </dgm:prSet>
      <dgm:spPr/>
      <dgm:t>
        <a:bodyPr/>
        <a:lstStyle/>
        <a:p>
          <a:endParaRPr kumimoji="1" lang="ja-JP" altLang="en-US"/>
        </a:p>
      </dgm:t>
    </dgm:pt>
    <dgm:pt modelId="{9E99EE2B-F6A5-41D5-83D2-A900138ACC32}" type="pres">
      <dgm:prSet presAssocID="{D89BE4BB-2B7B-4315-86B0-36E91F1F62BF}" presName="tile4" presStyleLbl="node1" presStyleIdx="3" presStyleCnt="4"/>
      <dgm:spPr/>
      <dgm:t>
        <a:bodyPr/>
        <a:lstStyle/>
        <a:p>
          <a:endParaRPr kumimoji="1" lang="ja-JP" altLang="en-US"/>
        </a:p>
      </dgm:t>
    </dgm:pt>
    <dgm:pt modelId="{E516ACD6-F1AA-48C3-8730-11ECC31DEF3D}" type="pres">
      <dgm:prSet presAssocID="{D89BE4BB-2B7B-4315-86B0-36E91F1F62BF}" presName="tile4text" presStyleLbl="node1" presStyleIdx="3" presStyleCnt="4">
        <dgm:presLayoutVars>
          <dgm:chMax val="0"/>
          <dgm:chPref val="0"/>
          <dgm:bulletEnabled val="1"/>
        </dgm:presLayoutVars>
      </dgm:prSet>
      <dgm:spPr/>
      <dgm:t>
        <a:bodyPr/>
        <a:lstStyle/>
        <a:p>
          <a:endParaRPr kumimoji="1" lang="ja-JP" altLang="en-US"/>
        </a:p>
      </dgm:t>
    </dgm:pt>
    <dgm:pt modelId="{17407471-8131-46C5-A09B-36DBE73B19DC}" type="pres">
      <dgm:prSet presAssocID="{D89BE4BB-2B7B-4315-86B0-36E91F1F62BF}" presName="centerTile" presStyleLbl="fgShp" presStyleIdx="0" presStyleCnt="1">
        <dgm:presLayoutVars>
          <dgm:chMax val="0"/>
          <dgm:chPref val="0"/>
        </dgm:presLayoutVars>
      </dgm:prSet>
      <dgm:spPr/>
      <dgm:t>
        <a:bodyPr/>
        <a:lstStyle/>
        <a:p>
          <a:endParaRPr kumimoji="1" lang="ja-JP" altLang="en-US"/>
        </a:p>
      </dgm:t>
    </dgm:pt>
  </dgm:ptLst>
  <dgm:cxnLst>
    <dgm:cxn modelId="{FAB6793A-DCEC-43CE-A318-0E3A49BFF923}" type="presOf" srcId="{0A72612E-D467-4586-AC78-B61F08583F66}" destId="{6BB817D8-38C7-4364-9D7A-73416C954263}" srcOrd="0" destOrd="0" presId="urn:microsoft.com/office/officeart/2005/8/layout/matrix1"/>
    <dgm:cxn modelId="{83C6F742-D13F-4ECC-A461-D4844AFEA61D}" srcId="{D89BE4BB-2B7B-4315-86B0-36E91F1F62BF}" destId="{15BA3622-5DBF-40B3-819E-9D3FB3A8D89B}" srcOrd="0" destOrd="0" parTransId="{A165A116-A46E-46DE-9A35-0A3145B353A2}" sibTransId="{60A8B6B4-B5D0-4490-9432-E921371D9EE7}"/>
    <dgm:cxn modelId="{A0D50646-D448-4A36-9D67-AD7541F493AB}" type="presOf" srcId="{1C3E9D3F-1F41-49A9-8DDF-DF34EE68966C}" destId="{E516ACD6-F1AA-48C3-8730-11ECC31DEF3D}" srcOrd="1" destOrd="0" presId="urn:microsoft.com/office/officeart/2005/8/layout/matrix1"/>
    <dgm:cxn modelId="{662EC153-1FE5-4CFC-BCBB-8A160824ECF5}" type="presOf" srcId="{74A5DA73-8321-4B2B-9181-3BD8862FFD2F}" destId="{3AB6A99B-916E-4AFD-AFC5-8C3760585127}" srcOrd="0" destOrd="0" presId="urn:microsoft.com/office/officeart/2005/8/layout/matrix1"/>
    <dgm:cxn modelId="{B8111D9C-EDE8-4537-B4EC-EEC7969E5B49}" type="presOf" srcId="{74A5DA73-8321-4B2B-9181-3BD8862FFD2F}" destId="{ABE41DF4-6D1E-4080-9554-48B94B6C7A8F}" srcOrd="1" destOrd="0" presId="urn:microsoft.com/office/officeart/2005/8/layout/matrix1"/>
    <dgm:cxn modelId="{2948EBD6-905A-455F-800A-E45CB3BAFE19}" srcId="{15BA3622-5DBF-40B3-819E-9D3FB3A8D89B}" destId="{74A5DA73-8321-4B2B-9181-3BD8862FFD2F}" srcOrd="0" destOrd="0" parTransId="{3815B739-6DBE-4325-AEC6-EAA8B28D5ED6}" sibTransId="{7E97B362-26F8-4589-8BDD-C12817984353}"/>
    <dgm:cxn modelId="{A5E6E6B5-D09F-4079-BE48-502BDC8584D9}" type="presOf" srcId="{B51C0D03-65C7-49A7-868B-18CF72EA05D4}" destId="{CB71790C-F2C3-4A9C-A8F9-48564A1361C8}" srcOrd="1" destOrd="0" presId="urn:microsoft.com/office/officeart/2005/8/layout/matrix1"/>
    <dgm:cxn modelId="{3A22340B-C441-41A3-8CB3-22CAACB12965}" type="presOf" srcId="{B51C0D03-65C7-49A7-868B-18CF72EA05D4}" destId="{99873B5C-3486-426B-B6A0-9250CAC8ED13}" srcOrd="0" destOrd="0" presId="urn:microsoft.com/office/officeart/2005/8/layout/matrix1"/>
    <dgm:cxn modelId="{47A4A12F-43DA-4F63-A0B9-5C62C5B45E6C}" srcId="{15BA3622-5DBF-40B3-819E-9D3FB3A8D89B}" destId="{1C3E9D3F-1F41-49A9-8DDF-DF34EE68966C}" srcOrd="3" destOrd="0" parTransId="{163BA964-518A-4836-8CF5-452FB2C493DD}" sibTransId="{37A93339-9431-47EB-A574-E2D5A181CBC7}"/>
    <dgm:cxn modelId="{419924A5-DF36-4A1F-8647-E267265E8B2C}" type="presOf" srcId="{D89BE4BB-2B7B-4315-86B0-36E91F1F62BF}" destId="{C8DBE7AA-D302-4011-95C4-ECB256EDDA5D}" srcOrd="0" destOrd="0" presId="urn:microsoft.com/office/officeart/2005/8/layout/matrix1"/>
    <dgm:cxn modelId="{1FFC6900-512F-4E94-AA9D-5A268AF54E47}" srcId="{15BA3622-5DBF-40B3-819E-9D3FB3A8D89B}" destId="{B51C0D03-65C7-49A7-868B-18CF72EA05D4}" srcOrd="2" destOrd="0" parTransId="{2047688D-8E86-44C0-8B26-8A35B1CBC992}" sibTransId="{6E6C649C-E83D-4A6B-89C7-9F9D92E80F63}"/>
    <dgm:cxn modelId="{4920DA06-909F-474D-A713-CA10E20112E9}" srcId="{15BA3622-5DBF-40B3-819E-9D3FB3A8D89B}" destId="{0A72612E-D467-4586-AC78-B61F08583F66}" srcOrd="1" destOrd="0" parTransId="{856B1A60-6199-45C8-B0A7-0A200FF479CD}" sibTransId="{467358E8-41F8-4DD3-AF04-8D3F2FB5DA10}"/>
    <dgm:cxn modelId="{FE2A5D42-2EA9-4882-8AB1-9972143F5F4C}" type="presOf" srcId="{0A72612E-D467-4586-AC78-B61F08583F66}" destId="{7D0737DB-F241-4391-876F-4B38445BFD7C}" srcOrd="1" destOrd="0" presId="urn:microsoft.com/office/officeart/2005/8/layout/matrix1"/>
    <dgm:cxn modelId="{A3A06589-1CA9-4367-A502-AAD4A9FE12FD}" type="presOf" srcId="{1C3E9D3F-1F41-49A9-8DDF-DF34EE68966C}" destId="{9E99EE2B-F6A5-41D5-83D2-A900138ACC32}" srcOrd="0" destOrd="0" presId="urn:microsoft.com/office/officeart/2005/8/layout/matrix1"/>
    <dgm:cxn modelId="{1134A96C-18D0-48CF-97A4-A2CD2A2AE1EC}" type="presOf" srcId="{15BA3622-5DBF-40B3-819E-9D3FB3A8D89B}" destId="{17407471-8131-46C5-A09B-36DBE73B19DC}" srcOrd="0" destOrd="0" presId="urn:microsoft.com/office/officeart/2005/8/layout/matrix1"/>
    <dgm:cxn modelId="{1B33D2A4-B8BB-4CD2-B30E-403C58E5B34D}" type="presParOf" srcId="{C8DBE7AA-D302-4011-95C4-ECB256EDDA5D}" destId="{CB9813C8-C879-48AB-B221-CDA97CBB550D}" srcOrd="0" destOrd="0" presId="urn:microsoft.com/office/officeart/2005/8/layout/matrix1"/>
    <dgm:cxn modelId="{A81F7156-3CE1-49CE-A45A-48706F7FFF11}" type="presParOf" srcId="{CB9813C8-C879-48AB-B221-CDA97CBB550D}" destId="{3AB6A99B-916E-4AFD-AFC5-8C3760585127}" srcOrd="0" destOrd="0" presId="urn:microsoft.com/office/officeart/2005/8/layout/matrix1"/>
    <dgm:cxn modelId="{9CD0DF00-75FC-42C1-A1A3-386635BF6D90}" type="presParOf" srcId="{CB9813C8-C879-48AB-B221-CDA97CBB550D}" destId="{ABE41DF4-6D1E-4080-9554-48B94B6C7A8F}" srcOrd="1" destOrd="0" presId="urn:microsoft.com/office/officeart/2005/8/layout/matrix1"/>
    <dgm:cxn modelId="{C4FCFF49-C53D-4D46-A0FD-A634F4A8B2B8}" type="presParOf" srcId="{CB9813C8-C879-48AB-B221-CDA97CBB550D}" destId="{6BB817D8-38C7-4364-9D7A-73416C954263}" srcOrd="2" destOrd="0" presId="urn:microsoft.com/office/officeart/2005/8/layout/matrix1"/>
    <dgm:cxn modelId="{16CF0187-96BD-4057-9483-AE3CA70B31FB}" type="presParOf" srcId="{CB9813C8-C879-48AB-B221-CDA97CBB550D}" destId="{7D0737DB-F241-4391-876F-4B38445BFD7C}" srcOrd="3" destOrd="0" presId="urn:microsoft.com/office/officeart/2005/8/layout/matrix1"/>
    <dgm:cxn modelId="{1049726F-9F86-452F-898A-4420629F0F09}" type="presParOf" srcId="{CB9813C8-C879-48AB-B221-CDA97CBB550D}" destId="{99873B5C-3486-426B-B6A0-9250CAC8ED13}" srcOrd="4" destOrd="0" presId="urn:microsoft.com/office/officeart/2005/8/layout/matrix1"/>
    <dgm:cxn modelId="{84E7B4B3-47E9-4811-B055-3F0E950574CD}" type="presParOf" srcId="{CB9813C8-C879-48AB-B221-CDA97CBB550D}" destId="{CB71790C-F2C3-4A9C-A8F9-48564A1361C8}" srcOrd="5" destOrd="0" presId="urn:microsoft.com/office/officeart/2005/8/layout/matrix1"/>
    <dgm:cxn modelId="{18FB5E8D-7891-4E9C-8346-EA45E1E3BF4B}" type="presParOf" srcId="{CB9813C8-C879-48AB-B221-CDA97CBB550D}" destId="{9E99EE2B-F6A5-41D5-83D2-A900138ACC32}" srcOrd="6" destOrd="0" presId="urn:microsoft.com/office/officeart/2005/8/layout/matrix1"/>
    <dgm:cxn modelId="{B6ED5949-B239-4B19-A289-C051466815F3}" type="presParOf" srcId="{CB9813C8-C879-48AB-B221-CDA97CBB550D}" destId="{E516ACD6-F1AA-48C3-8730-11ECC31DEF3D}" srcOrd="7" destOrd="0" presId="urn:microsoft.com/office/officeart/2005/8/layout/matrix1"/>
    <dgm:cxn modelId="{E16519EE-B0E5-4F51-85B1-6C584EF5160B}" type="presParOf" srcId="{C8DBE7AA-D302-4011-95C4-ECB256EDDA5D}" destId="{17407471-8131-46C5-A09B-36DBE73B19DC}"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15E931-C5A3-4999-B990-E6C89D1C7D25}"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kumimoji="1" lang="ja-JP" altLang="en-US"/>
        </a:p>
      </dgm:t>
    </dgm:pt>
    <dgm:pt modelId="{4202F309-0873-4C5C-A197-CC46AA14FDF1}">
      <dgm:prSet phldrT="[テキスト]" custT="1"/>
      <dgm:spPr/>
      <dgm:t>
        <a:bodyPr/>
        <a:lstStyle/>
        <a:p>
          <a:pPr>
            <a:spcAft>
              <a:spcPts val="0"/>
            </a:spcAft>
          </a:pPr>
          <a:r>
            <a:rPr kumimoji="1" lang="en-US" altLang="ja-JP" sz="1100" b="1" dirty="0" smtClean="0"/>
            <a:t>2010.4</a:t>
          </a:r>
        </a:p>
        <a:p>
          <a:pPr>
            <a:spcAft>
              <a:spcPts val="0"/>
            </a:spcAft>
          </a:pPr>
          <a:r>
            <a:rPr kumimoji="1" lang="en-US" altLang="ja-JP" sz="1100" b="1" dirty="0" smtClean="0"/>
            <a:t>@Washington</a:t>
          </a:r>
          <a:endParaRPr kumimoji="1" lang="ja-JP" altLang="en-US" sz="1100" b="1" dirty="0"/>
        </a:p>
      </dgm:t>
    </dgm:pt>
    <dgm:pt modelId="{2D1B9D75-DE2B-4214-8D27-035B691C5299}" type="parTrans" cxnId="{3AB95484-B284-4BE0-80B9-E1F394381E6D}">
      <dgm:prSet/>
      <dgm:spPr/>
      <dgm:t>
        <a:bodyPr/>
        <a:lstStyle/>
        <a:p>
          <a:endParaRPr kumimoji="1" lang="ja-JP" altLang="en-US" sz="1100"/>
        </a:p>
      </dgm:t>
    </dgm:pt>
    <dgm:pt modelId="{66E12217-76CB-4037-A3EB-2CC29B24FB2F}" type="sibTrans" cxnId="{3AB95484-B284-4BE0-80B9-E1F394381E6D}">
      <dgm:prSet/>
      <dgm:spPr/>
      <dgm:t>
        <a:bodyPr/>
        <a:lstStyle/>
        <a:p>
          <a:endParaRPr kumimoji="1" lang="ja-JP" altLang="en-US" sz="1100"/>
        </a:p>
      </dgm:t>
    </dgm:pt>
    <dgm:pt modelId="{0BBFF2E7-55D0-45C7-BF32-99D6E1D95F2D}">
      <dgm:prSet phldrT="[テキスト]" custT="1"/>
      <dgm:spPr/>
      <dgm:t>
        <a:bodyPr/>
        <a:lstStyle/>
        <a:p>
          <a:pPr>
            <a:spcAft>
              <a:spcPts val="0"/>
            </a:spcAft>
          </a:pPr>
          <a:r>
            <a:rPr kumimoji="1" lang="en-US" altLang="ja-JP" sz="1100" b="1" dirty="0" smtClean="0"/>
            <a:t>2012.3</a:t>
          </a:r>
        </a:p>
        <a:p>
          <a:pPr>
            <a:spcAft>
              <a:spcPts val="0"/>
            </a:spcAft>
          </a:pPr>
          <a:r>
            <a:rPr kumimoji="1" lang="en-US" altLang="ja-JP" sz="1100" b="1" dirty="0" smtClean="0"/>
            <a:t>@Seoul</a:t>
          </a:r>
          <a:endParaRPr kumimoji="1" lang="ja-JP" altLang="en-US" sz="1100" b="1" dirty="0"/>
        </a:p>
      </dgm:t>
    </dgm:pt>
    <dgm:pt modelId="{332678CF-B173-4021-B393-6EDB5A9DD61A}" type="parTrans" cxnId="{8E341687-380B-4835-AEC8-5E3DFF5E2D55}">
      <dgm:prSet/>
      <dgm:spPr/>
      <dgm:t>
        <a:bodyPr/>
        <a:lstStyle/>
        <a:p>
          <a:endParaRPr kumimoji="1" lang="ja-JP" altLang="en-US" sz="1100"/>
        </a:p>
      </dgm:t>
    </dgm:pt>
    <dgm:pt modelId="{9B931D23-3D62-44E4-A699-156EF86E4FF8}" type="sibTrans" cxnId="{8E341687-380B-4835-AEC8-5E3DFF5E2D55}">
      <dgm:prSet/>
      <dgm:spPr/>
      <dgm:t>
        <a:bodyPr/>
        <a:lstStyle/>
        <a:p>
          <a:endParaRPr kumimoji="1" lang="ja-JP" altLang="en-US" sz="1100"/>
        </a:p>
      </dgm:t>
    </dgm:pt>
    <dgm:pt modelId="{3984AF83-DBD8-47F0-8183-B04A79D6EB22}">
      <dgm:prSet phldrT="[テキスト]" custT="1"/>
      <dgm:spPr/>
      <dgm:t>
        <a:bodyPr/>
        <a:lstStyle/>
        <a:p>
          <a:pPr>
            <a:spcAft>
              <a:spcPts val="0"/>
            </a:spcAft>
          </a:pPr>
          <a:r>
            <a:rPr kumimoji="1" lang="en-US" altLang="ja-JP" sz="1100" b="1" dirty="0" smtClean="0"/>
            <a:t>2014.3</a:t>
          </a:r>
          <a:r>
            <a:rPr kumimoji="1" lang="ja-JP" altLang="en-US" sz="1100" b="1" dirty="0" smtClean="0"/>
            <a:t>　　</a:t>
          </a:r>
          <a:r>
            <a:rPr kumimoji="1" lang="en-US" altLang="ja-JP" sz="1100" b="1" dirty="0" smtClean="0"/>
            <a:t>@Haag(Netherland)</a:t>
          </a:r>
          <a:endParaRPr kumimoji="1" lang="ja-JP" altLang="en-US" sz="1100" b="1" dirty="0"/>
        </a:p>
      </dgm:t>
    </dgm:pt>
    <dgm:pt modelId="{818D2AF1-C8D6-42DD-8560-89DCCFCBAA8E}" type="parTrans" cxnId="{C54405D0-2FFB-4AF0-A9D6-1FF9653710B3}">
      <dgm:prSet/>
      <dgm:spPr/>
      <dgm:t>
        <a:bodyPr/>
        <a:lstStyle/>
        <a:p>
          <a:endParaRPr kumimoji="1" lang="ja-JP" altLang="en-US" sz="1100"/>
        </a:p>
      </dgm:t>
    </dgm:pt>
    <dgm:pt modelId="{2CDFD82E-7EB4-43AF-A481-6362FE4DB220}" type="sibTrans" cxnId="{C54405D0-2FFB-4AF0-A9D6-1FF9653710B3}">
      <dgm:prSet/>
      <dgm:spPr/>
      <dgm:t>
        <a:bodyPr/>
        <a:lstStyle/>
        <a:p>
          <a:endParaRPr kumimoji="1" lang="ja-JP" altLang="en-US" sz="1100"/>
        </a:p>
      </dgm:t>
    </dgm:pt>
    <dgm:pt modelId="{94C63F44-A9E0-43BA-80BE-A30CE6D22A5E}">
      <dgm:prSet phldrT="[テキスト]" custT="1"/>
      <dgm:spPr/>
      <dgm:t>
        <a:bodyPr/>
        <a:lstStyle/>
        <a:p>
          <a:pPr>
            <a:spcAft>
              <a:spcPts val="0"/>
            </a:spcAft>
          </a:pPr>
          <a:r>
            <a:rPr kumimoji="1" lang="en-US" altLang="ja-JP" sz="1100" b="1" dirty="0" smtClean="0"/>
            <a:t>2016</a:t>
          </a:r>
          <a:r>
            <a:rPr kumimoji="1" lang="ja-JP" altLang="en-US" sz="1100" b="1" dirty="0" smtClean="0"/>
            <a:t>　　　　　＠</a:t>
          </a:r>
          <a:r>
            <a:rPr kumimoji="1" lang="en-US" altLang="ja-JP" sz="1100" b="1" dirty="0" smtClean="0"/>
            <a:t>Washington</a:t>
          </a:r>
          <a:endParaRPr kumimoji="1" lang="ja-JP" altLang="en-US" sz="1100" b="1" dirty="0"/>
        </a:p>
      </dgm:t>
    </dgm:pt>
    <dgm:pt modelId="{0418D456-FF16-4D60-B4DD-1314DBD4629E}" type="parTrans" cxnId="{469EA74B-E3BC-4C9C-B3F6-879649E10226}">
      <dgm:prSet/>
      <dgm:spPr/>
      <dgm:t>
        <a:bodyPr/>
        <a:lstStyle/>
        <a:p>
          <a:endParaRPr kumimoji="1" lang="ja-JP" altLang="en-US" sz="1100"/>
        </a:p>
      </dgm:t>
    </dgm:pt>
    <dgm:pt modelId="{A04DB4F6-9AA5-4520-94C9-C3686E5A3268}" type="sibTrans" cxnId="{469EA74B-E3BC-4C9C-B3F6-879649E10226}">
      <dgm:prSet/>
      <dgm:spPr/>
      <dgm:t>
        <a:bodyPr/>
        <a:lstStyle/>
        <a:p>
          <a:endParaRPr kumimoji="1" lang="ja-JP" altLang="en-US" sz="1100"/>
        </a:p>
      </dgm:t>
    </dgm:pt>
    <dgm:pt modelId="{E7C9D31A-5279-4B23-A1A0-A9AC2ED1E35A}" type="pres">
      <dgm:prSet presAssocID="{9615E931-C5A3-4999-B990-E6C89D1C7D25}" presName="Name0" presStyleCnt="0">
        <dgm:presLayoutVars>
          <dgm:dir/>
          <dgm:animLvl val="lvl"/>
          <dgm:resizeHandles val="exact"/>
        </dgm:presLayoutVars>
      </dgm:prSet>
      <dgm:spPr/>
      <dgm:t>
        <a:bodyPr/>
        <a:lstStyle/>
        <a:p>
          <a:endParaRPr kumimoji="1" lang="ja-JP" altLang="en-US"/>
        </a:p>
      </dgm:t>
    </dgm:pt>
    <dgm:pt modelId="{267642E1-D376-4C9F-8945-2F5C57A2FCFB}" type="pres">
      <dgm:prSet presAssocID="{4202F309-0873-4C5C-A197-CC46AA14FDF1}" presName="parTxOnly" presStyleLbl="node1" presStyleIdx="0" presStyleCnt="4" custScaleX="118208">
        <dgm:presLayoutVars>
          <dgm:chMax val="0"/>
          <dgm:chPref val="0"/>
          <dgm:bulletEnabled val="1"/>
        </dgm:presLayoutVars>
      </dgm:prSet>
      <dgm:spPr/>
      <dgm:t>
        <a:bodyPr/>
        <a:lstStyle/>
        <a:p>
          <a:endParaRPr kumimoji="1" lang="ja-JP" altLang="en-US"/>
        </a:p>
      </dgm:t>
    </dgm:pt>
    <dgm:pt modelId="{4D31C356-E7CD-4268-835A-84B58D2CBA4C}" type="pres">
      <dgm:prSet presAssocID="{66E12217-76CB-4037-A3EB-2CC29B24FB2F}" presName="parTxOnlySpace" presStyleCnt="0"/>
      <dgm:spPr/>
      <dgm:t>
        <a:bodyPr/>
        <a:lstStyle/>
        <a:p>
          <a:endParaRPr kumimoji="1" lang="ja-JP" altLang="en-US"/>
        </a:p>
      </dgm:t>
    </dgm:pt>
    <dgm:pt modelId="{68EDB1DF-42F5-4FEE-8B12-A8AEAE0D215B}" type="pres">
      <dgm:prSet presAssocID="{0BBFF2E7-55D0-45C7-BF32-99D6E1D95F2D}" presName="parTxOnly" presStyleLbl="node1" presStyleIdx="1" presStyleCnt="4" custScaleX="108957">
        <dgm:presLayoutVars>
          <dgm:chMax val="0"/>
          <dgm:chPref val="0"/>
          <dgm:bulletEnabled val="1"/>
        </dgm:presLayoutVars>
      </dgm:prSet>
      <dgm:spPr/>
      <dgm:t>
        <a:bodyPr/>
        <a:lstStyle/>
        <a:p>
          <a:endParaRPr kumimoji="1" lang="ja-JP" altLang="en-US"/>
        </a:p>
      </dgm:t>
    </dgm:pt>
    <dgm:pt modelId="{DF361C5B-7B58-4CFD-B89B-9BF9567DF5D4}" type="pres">
      <dgm:prSet presAssocID="{9B931D23-3D62-44E4-A699-156EF86E4FF8}" presName="parTxOnlySpace" presStyleCnt="0"/>
      <dgm:spPr/>
      <dgm:t>
        <a:bodyPr/>
        <a:lstStyle/>
        <a:p>
          <a:endParaRPr kumimoji="1" lang="ja-JP" altLang="en-US"/>
        </a:p>
      </dgm:t>
    </dgm:pt>
    <dgm:pt modelId="{42310913-C6C5-4104-98B8-1F10DE2DA947}" type="pres">
      <dgm:prSet presAssocID="{3984AF83-DBD8-47F0-8183-B04A79D6EB22}" presName="parTxOnly" presStyleLbl="node1" presStyleIdx="2" presStyleCnt="4">
        <dgm:presLayoutVars>
          <dgm:chMax val="0"/>
          <dgm:chPref val="0"/>
          <dgm:bulletEnabled val="1"/>
        </dgm:presLayoutVars>
      </dgm:prSet>
      <dgm:spPr/>
      <dgm:t>
        <a:bodyPr/>
        <a:lstStyle/>
        <a:p>
          <a:endParaRPr kumimoji="1" lang="ja-JP" altLang="en-US"/>
        </a:p>
      </dgm:t>
    </dgm:pt>
    <dgm:pt modelId="{3A972EE6-F4D4-4835-883B-C98762182BBE}" type="pres">
      <dgm:prSet presAssocID="{2CDFD82E-7EB4-43AF-A481-6362FE4DB220}" presName="parTxOnlySpace" presStyleCnt="0"/>
      <dgm:spPr/>
      <dgm:t>
        <a:bodyPr/>
        <a:lstStyle/>
        <a:p>
          <a:endParaRPr kumimoji="1" lang="ja-JP" altLang="en-US"/>
        </a:p>
      </dgm:t>
    </dgm:pt>
    <dgm:pt modelId="{4774C93D-02E2-4C43-B1F0-DC23B97453A4}" type="pres">
      <dgm:prSet presAssocID="{94C63F44-A9E0-43BA-80BE-A30CE6D22A5E}" presName="parTxOnly" presStyleLbl="node1" presStyleIdx="3" presStyleCnt="4" custScaleX="119500" custScaleY="109011">
        <dgm:presLayoutVars>
          <dgm:chMax val="0"/>
          <dgm:chPref val="0"/>
          <dgm:bulletEnabled val="1"/>
        </dgm:presLayoutVars>
      </dgm:prSet>
      <dgm:spPr/>
      <dgm:t>
        <a:bodyPr/>
        <a:lstStyle/>
        <a:p>
          <a:endParaRPr kumimoji="1" lang="ja-JP" altLang="en-US"/>
        </a:p>
      </dgm:t>
    </dgm:pt>
  </dgm:ptLst>
  <dgm:cxnLst>
    <dgm:cxn modelId="{469EA74B-E3BC-4C9C-B3F6-879649E10226}" srcId="{9615E931-C5A3-4999-B990-E6C89D1C7D25}" destId="{94C63F44-A9E0-43BA-80BE-A30CE6D22A5E}" srcOrd="3" destOrd="0" parTransId="{0418D456-FF16-4D60-B4DD-1314DBD4629E}" sibTransId="{A04DB4F6-9AA5-4520-94C9-C3686E5A3268}"/>
    <dgm:cxn modelId="{2C359EA1-D7DD-4577-890C-19A9552999CE}" type="presOf" srcId="{94C63F44-A9E0-43BA-80BE-A30CE6D22A5E}" destId="{4774C93D-02E2-4C43-B1F0-DC23B97453A4}" srcOrd="0" destOrd="0" presId="urn:microsoft.com/office/officeart/2005/8/layout/chevron1"/>
    <dgm:cxn modelId="{602CB40A-3720-4EDC-8942-AB6E761ACAF4}" type="presOf" srcId="{4202F309-0873-4C5C-A197-CC46AA14FDF1}" destId="{267642E1-D376-4C9F-8945-2F5C57A2FCFB}" srcOrd="0" destOrd="0" presId="urn:microsoft.com/office/officeart/2005/8/layout/chevron1"/>
    <dgm:cxn modelId="{3AB95484-B284-4BE0-80B9-E1F394381E6D}" srcId="{9615E931-C5A3-4999-B990-E6C89D1C7D25}" destId="{4202F309-0873-4C5C-A197-CC46AA14FDF1}" srcOrd="0" destOrd="0" parTransId="{2D1B9D75-DE2B-4214-8D27-035B691C5299}" sibTransId="{66E12217-76CB-4037-A3EB-2CC29B24FB2F}"/>
    <dgm:cxn modelId="{8E341687-380B-4835-AEC8-5E3DFF5E2D55}" srcId="{9615E931-C5A3-4999-B990-E6C89D1C7D25}" destId="{0BBFF2E7-55D0-45C7-BF32-99D6E1D95F2D}" srcOrd="1" destOrd="0" parTransId="{332678CF-B173-4021-B393-6EDB5A9DD61A}" sibTransId="{9B931D23-3D62-44E4-A699-156EF86E4FF8}"/>
    <dgm:cxn modelId="{2DCC0A83-172A-4B1E-8170-549E7A8F5440}" type="presOf" srcId="{0BBFF2E7-55D0-45C7-BF32-99D6E1D95F2D}" destId="{68EDB1DF-42F5-4FEE-8B12-A8AEAE0D215B}" srcOrd="0" destOrd="0" presId="urn:microsoft.com/office/officeart/2005/8/layout/chevron1"/>
    <dgm:cxn modelId="{F304BFC0-8744-4437-A61A-339E2D74A349}" type="presOf" srcId="{9615E931-C5A3-4999-B990-E6C89D1C7D25}" destId="{E7C9D31A-5279-4B23-A1A0-A9AC2ED1E35A}" srcOrd="0" destOrd="0" presId="urn:microsoft.com/office/officeart/2005/8/layout/chevron1"/>
    <dgm:cxn modelId="{7EB4D084-F22C-4EFF-BE7E-3CBEE17F2334}" type="presOf" srcId="{3984AF83-DBD8-47F0-8183-B04A79D6EB22}" destId="{42310913-C6C5-4104-98B8-1F10DE2DA947}" srcOrd="0" destOrd="0" presId="urn:microsoft.com/office/officeart/2005/8/layout/chevron1"/>
    <dgm:cxn modelId="{C54405D0-2FFB-4AF0-A9D6-1FF9653710B3}" srcId="{9615E931-C5A3-4999-B990-E6C89D1C7D25}" destId="{3984AF83-DBD8-47F0-8183-B04A79D6EB22}" srcOrd="2" destOrd="0" parTransId="{818D2AF1-C8D6-42DD-8560-89DCCFCBAA8E}" sibTransId="{2CDFD82E-7EB4-43AF-A481-6362FE4DB220}"/>
    <dgm:cxn modelId="{56269909-1672-490E-8440-485D8481C20A}" type="presParOf" srcId="{E7C9D31A-5279-4B23-A1A0-A9AC2ED1E35A}" destId="{267642E1-D376-4C9F-8945-2F5C57A2FCFB}" srcOrd="0" destOrd="0" presId="urn:microsoft.com/office/officeart/2005/8/layout/chevron1"/>
    <dgm:cxn modelId="{30043348-F1D2-4522-A8C8-6EFCC7564C99}" type="presParOf" srcId="{E7C9D31A-5279-4B23-A1A0-A9AC2ED1E35A}" destId="{4D31C356-E7CD-4268-835A-84B58D2CBA4C}" srcOrd="1" destOrd="0" presId="urn:microsoft.com/office/officeart/2005/8/layout/chevron1"/>
    <dgm:cxn modelId="{A89FD432-49EB-4FDD-9003-FBFCA7F8CB02}" type="presParOf" srcId="{E7C9D31A-5279-4B23-A1A0-A9AC2ED1E35A}" destId="{68EDB1DF-42F5-4FEE-8B12-A8AEAE0D215B}" srcOrd="2" destOrd="0" presId="urn:microsoft.com/office/officeart/2005/8/layout/chevron1"/>
    <dgm:cxn modelId="{4DE35EA3-C81F-4339-804F-35203ECE0D33}" type="presParOf" srcId="{E7C9D31A-5279-4B23-A1A0-A9AC2ED1E35A}" destId="{DF361C5B-7B58-4CFD-B89B-9BF9567DF5D4}" srcOrd="3" destOrd="0" presId="urn:microsoft.com/office/officeart/2005/8/layout/chevron1"/>
    <dgm:cxn modelId="{E1C2E18D-06EA-45C7-93ED-3651AC1BFDA1}" type="presParOf" srcId="{E7C9D31A-5279-4B23-A1A0-A9AC2ED1E35A}" destId="{42310913-C6C5-4104-98B8-1F10DE2DA947}" srcOrd="4" destOrd="0" presId="urn:microsoft.com/office/officeart/2005/8/layout/chevron1"/>
    <dgm:cxn modelId="{B3A020C8-739D-49D7-A521-F289EDE84E4D}" type="presParOf" srcId="{E7C9D31A-5279-4B23-A1A0-A9AC2ED1E35A}" destId="{3A972EE6-F4D4-4835-883B-C98762182BBE}" srcOrd="5" destOrd="0" presId="urn:microsoft.com/office/officeart/2005/8/layout/chevron1"/>
    <dgm:cxn modelId="{331B20E3-6B4F-47BB-A2FA-D61B6485868C}" type="presParOf" srcId="{E7C9D31A-5279-4B23-A1A0-A9AC2ED1E35A}" destId="{4774C93D-02E2-4C43-B1F0-DC23B97453A4}"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C94788-FDBE-4385-B2AB-407A05BB8A92}" type="doc">
      <dgm:prSet loTypeId="urn:microsoft.com/office/officeart/2005/8/layout/hProcess9" loCatId="process" qsTypeId="urn:microsoft.com/office/officeart/2005/8/quickstyle/simple1" qsCatId="simple" csTypeId="urn:microsoft.com/office/officeart/2005/8/colors/colorful2" csCatId="colorful" phldr="1"/>
      <dgm:spPr/>
    </dgm:pt>
    <dgm:pt modelId="{02DBFC4C-E90C-4B4C-B1DB-CAD1BC0B4A25}">
      <dgm:prSet phldrT="[テキスト]"/>
      <dgm:spPr/>
      <dgm:t>
        <a:bodyPr/>
        <a:lstStyle/>
        <a:p>
          <a:r>
            <a:rPr kumimoji="1" lang="en-US" altLang="ja-JP" dirty="0" smtClean="0"/>
            <a:t>Detection</a:t>
          </a:r>
          <a:endParaRPr kumimoji="1" lang="ja-JP" altLang="en-US" dirty="0"/>
        </a:p>
      </dgm:t>
    </dgm:pt>
    <dgm:pt modelId="{D20E122D-F297-441B-AAB7-A33618E0E61C}" type="parTrans" cxnId="{089EAB59-77C1-4216-8191-2A745232768A}">
      <dgm:prSet/>
      <dgm:spPr/>
      <dgm:t>
        <a:bodyPr/>
        <a:lstStyle/>
        <a:p>
          <a:endParaRPr kumimoji="1" lang="ja-JP" altLang="en-US"/>
        </a:p>
      </dgm:t>
    </dgm:pt>
    <dgm:pt modelId="{4A657457-EC36-4638-8182-2C4EDA97AA0C}" type="sibTrans" cxnId="{089EAB59-77C1-4216-8191-2A745232768A}">
      <dgm:prSet/>
      <dgm:spPr/>
      <dgm:t>
        <a:bodyPr/>
        <a:lstStyle/>
        <a:p>
          <a:endParaRPr kumimoji="1" lang="ja-JP" altLang="en-US"/>
        </a:p>
      </dgm:t>
    </dgm:pt>
    <dgm:pt modelId="{83590776-7C5E-4BEE-B875-0986E8FE6295}">
      <dgm:prSet phldrT="[テキスト]"/>
      <dgm:spPr/>
      <dgm:t>
        <a:bodyPr/>
        <a:lstStyle/>
        <a:p>
          <a:r>
            <a:rPr kumimoji="1" lang="en-US" altLang="ja-JP" dirty="0" smtClean="0"/>
            <a:t>Delay</a:t>
          </a:r>
          <a:endParaRPr kumimoji="1" lang="ja-JP" altLang="en-US" dirty="0"/>
        </a:p>
      </dgm:t>
    </dgm:pt>
    <dgm:pt modelId="{298DE3B6-AB12-4C9F-BF8C-7A32E93389AB}" type="parTrans" cxnId="{9495FCB8-40A9-4702-B02B-2DEFA09ABDC4}">
      <dgm:prSet/>
      <dgm:spPr/>
      <dgm:t>
        <a:bodyPr/>
        <a:lstStyle/>
        <a:p>
          <a:endParaRPr kumimoji="1" lang="ja-JP" altLang="en-US"/>
        </a:p>
      </dgm:t>
    </dgm:pt>
    <dgm:pt modelId="{48365AFF-DC1F-4302-8126-43BE067AF891}" type="sibTrans" cxnId="{9495FCB8-40A9-4702-B02B-2DEFA09ABDC4}">
      <dgm:prSet/>
      <dgm:spPr/>
      <dgm:t>
        <a:bodyPr/>
        <a:lstStyle/>
        <a:p>
          <a:endParaRPr kumimoji="1" lang="ja-JP" altLang="en-US"/>
        </a:p>
      </dgm:t>
    </dgm:pt>
    <dgm:pt modelId="{41C10459-A725-4520-9CB2-4D330FF9FCED}">
      <dgm:prSet phldrT="[テキスト]"/>
      <dgm:spPr/>
      <dgm:t>
        <a:bodyPr/>
        <a:lstStyle/>
        <a:p>
          <a:r>
            <a:rPr kumimoji="1" lang="en-US" altLang="ja-JP" dirty="0" smtClean="0"/>
            <a:t>Response</a:t>
          </a:r>
          <a:endParaRPr kumimoji="1" lang="ja-JP" altLang="en-US" dirty="0"/>
        </a:p>
      </dgm:t>
    </dgm:pt>
    <dgm:pt modelId="{1ACC0B7F-274D-4F36-99F4-5B045CE3DBF1}" type="parTrans" cxnId="{58DFB951-824D-4278-8630-36EB0ADCD48F}">
      <dgm:prSet/>
      <dgm:spPr/>
      <dgm:t>
        <a:bodyPr/>
        <a:lstStyle/>
        <a:p>
          <a:endParaRPr kumimoji="1" lang="ja-JP" altLang="en-US"/>
        </a:p>
      </dgm:t>
    </dgm:pt>
    <dgm:pt modelId="{252FAA40-2200-4D54-90F6-5A7C0E38D918}" type="sibTrans" cxnId="{58DFB951-824D-4278-8630-36EB0ADCD48F}">
      <dgm:prSet/>
      <dgm:spPr/>
      <dgm:t>
        <a:bodyPr/>
        <a:lstStyle/>
        <a:p>
          <a:endParaRPr kumimoji="1" lang="ja-JP" altLang="en-US"/>
        </a:p>
      </dgm:t>
    </dgm:pt>
    <dgm:pt modelId="{C90F0F20-8CDF-47BA-A71F-0205AEFA5CED}" type="pres">
      <dgm:prSet presAssocID="{CDC94788-FDBE-4385-B2AB-407A05BB8A92}" presName="CompostProcess" presStyleCnt="0">
        <dgm:presLayoutVars>
          <dgm:dir/>
          <dgm:resizeHandles val="exact"/>
        </dgm:presLayoutVars>
      </dgm:prSet>
      <dgm:spPr/>
    </dgm:pt>
    <dgm:pt modelId="{0D3FB2C0-7281-4DCF-832D-8502E16B9438}" type="pres">
      <dgm:prSet presAssocID="{CDC94788-FDBE-4385-B2AB-407A05BB8A92}" presName="arrow" presStyleLbl="bgShp" presStyleIdx="0" presStyleCnt="1">
        <dgm:style>
          <a:lnRef idx="1">
            <a:schemeClr val="accent6"/>
          </a:lnRef>
          <a:fillRef idx="2">
            <a:schemeClr val="accent6"/>
          </a:fillRef>
          <a:effectRef idx="1">
            <a:schemeClr val="accent6"/>
          </a:effectRef>
          <a:fontRef idx="minor">
            <a:schemeClr val="dk1"/>
          </a:fontRef>
        </dgm:style>
      </dgm:prSet>
      <dgm:spPr>
        <a:ln>
          <a:noFill/>
        </a:ln>
      </dgm:spPr>
    </dgm:pt>
    <dgm:pt modelId="{165A46EA-C5C2-47D1-94FE-A54B39F37C59}" type="pres">
      <dgm:prSet presAssocID="{CDC94788-FDBE-4385-B2AB-407A05BB8A92}" presName="linearProcess" presStyleCnt="0"/>
      <dgm:spPr/>
    </dgm:pt>
    <dgm:pt modelId="{D3C1CA94-E7A4-4CEC-9C8E-7AC086289F26}" type="pres">
      <dgm:prSet presAssocID="{02DBFC4C-E90C-4B4C-B1DB-CAD1BC0B4A25}" presName="textNode" presStyleLbl="node1" presStyleIdx="0" presStyleCnt="3">
        <dgm:presLayoutVars>
          <dgm:bulletEnabled val="1"/>
        </dgm:presLayoutVars>
      </dgm:prSet>
      <dgm:spPr/>
      <dgm:t>
        <a:bodyPr/>
        <a:lstStyle/>
        <a:p>
          <a:endParaRPr kumimoji="1" lang="ja-JP" altLang="en-US"/>
        </a:p>
      </dgm:t>
    </dgm:pt>
    <dgm:pt modelId="{FD755E68-D72A-485D-961D-7DEC89414086}" type="pres">
      <dgm:prSet presAssocID="{4A657457-EC36-4638-8182-2C4EDA97AA0C}" presName="sibTrans" presStyleCnt="0"/>
      <dgm:spPr/>
    </dgm:pt>
    <dgm:pt modelId="{27690892-CA0A-4C6C-94AB-A62358291452}" type="pres">
      <dgm:prSet presAssocID="{83590776-7C5E-4BEE-B875-0986E8FE6295}" presName="textNode" presStyleLbl="node1" presStyleIdx="1" presStyleCnt="3">
        <dgm:presLayoutVars>
          <dgm:bulletEnabled val="1"/>
        </dgm:presLayoutVars>
      </dgm:prSet>
      <dgm:spPr/>
      <dgm:t>
        <a:bodyPr/>
        <a:lstStyle/>
        <a:p>
          <a:endParaRPr kumimoji="1" lang="ja-JP" altLang="en-US"/>
        </a:p>
      </dgm:t>
    </dgm:pt>
    <dgm:pt modelId="{73269940-9687-4EDB-B746-5906B68B833A}" type="pres">
      <dgm:prSet presAssocID="{48365AFF-DC1F-4302-8126-43BE067AF891}" presName="sibTrans" presStyleCnt="0"/>
      <dgm:spPr/>
    </dgm:pt>
    <dgm:pt modelId="{1645881C-8401-4732-8939-DEC5C0C3B8B9}" type="pres">
      <dgm:prSet presAssocID="{41C10459-A725-4520-9CB2-4D330FF9FCED}" presName="textNode" presStyleLbl="node1" presStyleIdx="2" presStyleCnt="3">
        <dgm:presLayoutVars>
          <dgm:bulletEnabled val="1"/>
        </dgm:presLayoutVars>
      </dgm:prSet>
      <dgm:spPr/>
      <dgm:t>
        <a:bodyPr/>
        <a:lstStyle/>
        <a:p>
          <a:endParaRPr kumimoji="1" lang="ja-JP" altLang="en-US"/>
        </a:p>
      </dgm:t>
    </dgm:pt>
  </dgm:ptLst>
  <dgm:cxnLst>
    <dgm:cxn modelId="{A2B3E21E-A200-4EC2-A8CE-6139156EF6F9}" type="presOf" srcId="{CDC94788-FDBE-4385-B2AB-407A05BB8A92}" destId="{C90F0F20-8CDF-47BA-A71F-0205AEFA5CED}" srcOrd="0" destOrd="0" presId="urn:microsoft.com/office/officeart/2005/8/layout/hProcess9"/>
    <dgm:cxn modelId="{61CEA70D-C3FE-4B6A-9995-3EF3DC7AFFF9}" type="presOf" srcId="{83590776-7C5E-4BEE-B875-0986E8FE6295}" destId="{27690892-CA0A-4C6C-94AB-A62358291452}" srcOrd="0" destOrd="0" presId="urn:microsoft.com/office/officeart/2005/8/layout/hProcess9"/>
    <dgm:cxn modelId="{089EAB59-77C1-4216-8191-2A745232768A}" srcId="{CDC94788-FDBE-4385-B2AB-407A05BB8A92}" destId="{02DBFC4C-E90C-4B4C-B1DB-CAD1BC0B4A25}" srcOrd="0" destOrd="0" parTransId="{D20E122D-F297-441B-AAB7-A33618E0E61C}" sibTransId="{4A657457-EC36-4638-8182-2C4EDA97AA0C}"/>
    <dgm:cxn modelId="{9495FCB8-40A9-4702-B02B-2DEFA09ABDC4}" srcId="{CDC94788-FDBE-4385-B2AB-407A05BB8A92}" destId="{83590776-7C5E-4BEE-B875-0986E8FE6295}" srcOrd="1" destOrd="0" parTransId="{298DE3B6-AB12-4C9F-BF8C-7A32E93389AB}" sibTransId="{48365AFF-DC1F-4302-8126-43BE067AF891}"/>
    <dgm:cxn modelId="{0223A6A1-777F-48FF-845E-53593C475BF6}" type="presOf" srcId="{02DBFC4C-E90C-4B4C-B1DB-CAD1BC0B4A25}" destId="{D3C1CA94-E7A4-4CEC-9C8E-7AC086289F26}" srcOrd="0" destOrd="0" presId="urn:microsoft.com/office/officeart/2005/8/layout/hProcess9"/>
    <dgm:cxn modelId="{97FFDC30-065A-4703-B1A5-D7F96295DF0D}" type="presOf" srcId="{41C10459-A725-4520-9CB2-4D330FF9FCED}" destId="{1645881C-8401-4732-8939-DEC5C0C3B8B9}" srcOrd="0" destOrd="0" presId="urn:microsoft.com/office/officeart/2005/8/layout/hProcess9"/>
    <dgm:cxn modelId="{58DFB951-824D-4278-8630-36EB0ADCD48F}" srcId="{CDC94788-FDBE-4385-B2AB-407A05BB8A92}" destId="{41C10459-A725-4520-9CB2-4D330FF9FCED}" srcOrd="2" destOrd="0" parTransId="{1ACC0B7F-274D-4F36-99F4-5B045CE3DBF1}" sibTransId="{252FAA40-2200-4D54-90F6-5A7C0E38D918}"/>
    <dgm:cxn modelId="{7E133778-E66C-45DC-AF83-3F3821886D25}" type="presParOf" srcId="{C90F0F20-8CDF-47BA-A71F-0205AEFA5CED}" destId="{0D3FB2C0-7281-4DCF-832D-8502E16B9438}" srcOrd="0" destOrd="0" presId="urn:microsoft.com/office/officeart/2005/8/layout/hProcess9"/>
    <dgm:cxn modelId="{EBC28D9B-F38F-4F42-B3BD-760D1414EEC2}" type="presParOf" srcId="{C90F0F20-8CDF-47BA-A71F-0205AEFA5CED}" destId="{165A46EA-C5C2-47D1-94FE-A54B39F37C59}" srcOrd="1" destOrd="0" presId="urn:microsoft.com/office/officeart/2005/8/layout/hProcess9"/>
    <dgm:cxn modelId="{DF69034F-BB3D-45BE-9DDB-B43F086C8037}" type="presParOf" srcId="{165A46EA-C5C2-47D1-94FE-A54B39F37C59}" destId="{D3C1CA94-E7A4-4CEC-9C8E-7AC086289F26}" srcOrd="0" destOrd="0" presId="urn:microsoft.com/office/officeart/2005/8/layout/hProcess9"/>
    <dgm:cxn modelId="{282A2203-C815-4ACD-995C-A801689FD35E}" type="presParOf" srcId="{165A46EA-C5C2-47D1-94FE-A54B39F37C59}" destId="{FD755E68-D72A-485D-961D-7DEC89414086}" srcOrd="1" destOrd="0" presId="urn:microsoft.com/office/officeart/2005/8/layout/hProcess9"/>
    <dgm:cxn modelId="{05A2BFDD-3765-4DCF-ABFF-49B0F4F544D6}" type="presParOf" srcId="{165A46EA-C5C2-47D1-94FE-A54B39F37C59}" destId="{27690892-CA0A-4C6C-94AB-A62358291452}" srcOrd="2" destOrd="0" presId="urn:microsoft.com/office/officeart/2005/8/layout/hProcess9"/>
    <dgm:cxn modelId="{D2B55BAB-8588-4787-8506-D47B15DD20BE}" type="presParOf" srcId="{165A46EA-C5C2-47D1-94FE-A54B39F37C59}" destId="{73269940-9687-4EDB-B746-5906B68B833A}" srcOrd="3" destOrd="0" presId="urn:microsoft.com/office/officeart/2005/8/layout/hProcess9"/>
    <dgm:cxn modelId="{CE4A6E05-6246-4069-8894-E8E8A3C3A935}" type="presParOf" srcId="{165A46EA-C5C2-47D1-94FE-A54B39F37C59}" destId="{1645881C-8401-4732-8939-DEC5C0C3B8B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54A054-B353-4E95-9E4C-F01BB12CF4D3}"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kumimoji="1" lang="ja-JP" altLang="en-US"/>
        </a:p>
      </dgm:t>
    </dgm:pt>
    <dgm:pt modelId="{C284FE49-DF62-4976-94EC-F25BD626F9C7}">
      <dgm:prSet phldrT="[テキスト]"/>
      <dgm:spPr/>
      <dgm:t>
        <a:bodyPr/>
        <a:lstStyle/>
        <a:p>
          <a:r>
            <a:rPr kumimoji="1" lang="ja-JP" altLang="en-US" dirty="0" smtClean="0"/>
            <a:t>防御</a:t>
          </a:r>
          <a:endParaRPr kumimoji="1" lang="ja-JP" altLang="en-US" dirty="0"/>
        </a:p>
      </dgm:t>
    </dgm:pt>
    <dgm:pt modelId="{D9F1DC4E-C842-4A4D-81E5-42765DA86A49}" type="parTrans" cxnId="{CF1DA731-2687-4BC9-8226-BB93F52C736D}">
      <dgm:prSet/>
      <dgm:spPr/>
      <dgm:t>
        <a:bodyPr/>
        <a:lstStyle/>
        <a:p>
          <a:endParaRPr kumimoji="1" lang="ja-JP" altLang="en-US"/>
        </a:p>
      </dgm:t>
    </dgm:pt>
    <dgm:pt modelId="{9A7CBD67-C897-44EE-B399-E61ED6104F86}" type="sibTrans" cxnId="{CF1DA731-2687-4BC9-8226-BB93F52C736D}">
      <dgm:prSet/>
      <dgm:spPr/>
      <dgm:t>
        <a:bodyPr/>
        <a:lstStyle/>
        <a:p>
          <a:endParaRPr kumimoji="1" lang="ja-JP" altLang="en-US"/>
        </a:p>
      </dgm:t>
    </dgm:pt>
    <dgm:pt modelId="{7817F724-C44B-48A8-BD48-CC42F03E46D8}">
      <dgm:prSet phldrT="[テキスト]"/>
      <dgm:spPr/>
      <dgm:t>
        <a:bodyPr/>
        <a:lstStyle/>
        <a:p>
          <a:r>
            <a:rPr kumimoji="1" lang="ja-JP" altLang="en-US" dirty="0" smtClean="0"/>
            <a:t>検知</a:t>
          </a:r>
          <a:endParaRPr kumimoji="1" lang="ja-JP" altLang="en-US" dirty="0"/>
        </a:p>
      </dgm:t>
    </dgm:pt>
    <dgm:pt modelId="{8B1B7F76-EA81-4696-8790-DF2B71D5442F}" type="parTrans" cxnId="{96B422FF-B802-4CC3-9001-FB655DB9F2F3}">
      <dgm:prSet/>
      <dgm:spPr/>
      <dgm:t>
        <a:bodyPr/>
        <a:lstStyle/>
        <a:p>
          <a:endParaRPr kumimoji="1" lang="ja-JP" altLang="en-US"/>
        </a:p>
      </dgm:t>
    </dgm:pt>
    <dgm:pt modelId="{C95684AA-23C2-4C01-85C0-8E26B2859CFE}" type="sibTrans" cxnId="{96B422FF-B802-4CC3-9001-FB655DB9F2F3}">
      <dgm:prSet/>
      <dgm:spPr/>
      <dgm:t>
        <a:bodyPr/>
        <a:lstStyle/>
        <a:p>
          <a:endParaRPr kumimoji="1" lang="ja-JP" altLang="en-US"/>
        </a:p>
      </dgm:t>
    </dgm:pt>
    <dgm:pt modelId="{B4CBA82A-8903-4504-ABC9-9451CF9114AD}">
      <dgm:prSet phldrT="[テキスト]"/>
      <dgm:spPr/>
      <dgm:t>
        <a:bodyPr/>
        <a:lstStyle/>
        <a:p>
          <a:r>
            <a:rPr kumimoji="1" lang="ja-JP" altLang="en-US" dirty="0" smtClean="0"/>
            <a:t>遅延</a:t>
          </a:r>
          <a:endParaRPr kumimoji="1" lang="ja-JP" altLang="en-US" dirty="0"/>
        </a:p>
      </dgm:t>
    </dgm:pt>
    <dgm:pt modelId="{6CCA45F2-C403-4C02-8BE5-B17A1A0C1391}" type="parTrans" cxnId="{401E88DA-D470-4B06-B710-C7207BDD94C2}">
      <dgm:prSet/>
      <dgm:spPr/>
      <dgm:t>
        <a:bodyPr/>
        <a:lstStyle/>
        <a:p>
          <a:endParaRPr kumimoji="1" lang="ja-JP" altLang="en-US"/>
        </a:p>
      </dgm:t>
    </dgm:pt>
    <dgm:pt modelId="{A2A478F4-EACE-4689-AC47-CDCBC5E3A9FC}" type="sibTrans" cxnId="{401E88DA-D470-4B06-B710-C7207BDD94C2}">
      <dgm:prSet/>
      <dgm:spPr/>
      <dgm:t>
        <a:bodyPr/>
        <a:lstStyle/>
        <a:p>
          <a:endParaRPr kumimoji="1" lang="ja-JP" altLang="en-US"/>
        </a:p>
      </dgm:t>
    </dgm:pt>
    <dgm:pt modelId="{34A06205-966D-4BD5-BA5F-51659F411238}">
      <dgm:prSet/>
      <dgm:spPr/>
      <dgm:t>
        <a:bodyPr/>
        <a:lstStyle/>
        <a:p>
          <a:r>
            <a:rPr kumimoji="1" lang="ja-JP" altLang="en-US" dirty="0" smtClean="0"/>
            <a:t>対応</a:t>
          </a:r>
          <a:endParaRPr kumimoji="1" lang="ja-JP" altLang="en-US" dirty="0"/>
        </a:p>
      </dgm:t>
    </dgm:pt>
    <dgm:pt modelId="{1B4E746B-7320-4B14-BBC4-C2BF2803C27B}" type="parTrans" cxnId="{5BB6294A-633A-4D31-8F6B-E1691C025AA7}">
      <dgm:prSet/>
      <dgm:spPr/>
      <dgm:t>
        <a:bodyPr/>
        <a:lstStyle/>
        <a:p>
          <a:endParaRPr kumimoji="1" lang="ja-JP" altLang="en-US"/>
        </a:p>
      </dgm:t>
    </dgm:pt>
    <dgm:pt modelId="{F103509A-06A0-4994-A5F9-7FDE62B268A2}" type="sibTrans" cxnId="{5BB6294A-633A-4D31-8F6B-E1691C025AA7}">
      <dgm:prSet/>
      <dgm:spPr/>
      <dgm:t>
        <a:bodyPr/>
        <a:lstStyle/>
        <a:p>
          <a:endParaRPr kumimoji="1" lang="ja-JP" altLang="en-US"/>
        </a:p>
      </dgm:t>
    </dgm:pt>
    <dgm:pt modelId="{0E8AA68A-028B-419A-A272-A63FC3C9E4A4}" type="pres">
      <dgm:prSet presAssocID="{D354A054-B353-4E95-9E4C-F01BB12CF4D3}" presName="CompostProcess" presStyleCnt="0">
        <dgm:presLayoutVars>
          <dgm:dir/>
          <dgm:resizeHandles val="exact"/>
        </dgm:presLayoutVars>
      </dgm:prSet>
      <dgm:spPr/>
      <dgm:t>
        <a:bodyPr/>
        <a:lstStyle/>
        <a:p>
          <a:endParaRPr kumimoji="1" lang="ja-JP" altLang="en-US"/>
        </a:p>
      </dgm:t>
    </dgm:pt>
    <dgm:pt modelId="{EC60B75D-2DCB-402B-A96F-E6F442E0573F}" type="pres">
      <dgm:prSet presAssocID="{D354A054-B353-4E95-9E4C-F01BB12CF4D3}" presName="arrow" presStyleLbl="bgShp" presStyleIdx="0" presStyleCnt="1" custLinFactNeighborY="3526"/>
      <dgm:spPr/>
      <dgm:t>
        <a:bodyPr/>
        <a:lstStyle/>
        <a:p>
          <a:endParaRPr kumimoji="1" lang="ja-JP" altLang="en-US"/>
        </a:p>
      </dgm:t>
    </dgm:pt>
    <dgm:pt modelId="{7183AFE2-04AA-4E12-A38F-440DF5023989}" type="pres">
      <dgm:prSet presAssocID="{D354A054-B353-4E95-9E4C-F01BB12CF4D3}" presName="linearProcess" presStyleCnt="0"/>
      <dgm:spPr/>
      <dgm:t>
        <a:bodyPr/>
        <a:lstStyle/>
        <a:p>
          <a:endParaRPr kumimoji="1" lang="ja-JP" altLang="en-US"/>
        </a:p>
      </dgm:t>
    </dgm:pt>
    <dgm:pt modelId="{E9235AD2-0B9A-4D55-AA12-DB240F0B2DFC}" type="pres">
      <dgm:prSet presAssocID="{C284FE49-DF62-4976-94EC-F25BD626F9C7}" presName="textNode" presStyleLbl="node1" presStyleIdx="0" presStyleCnt="4">
        <dgm:presLayoutVars>
          <dgm:bulletEnabled val="1"/>
        </dgm:presLayoutVars>
      </dgm:prSet>
      <dgm:spPr/>
      <dgm:t>
        <a:bodyPr/>
        <a:lstStyle/>
        <a:p>
          <a:endParaRPr kumimoji="1" lang="ja-JP" altLang="en-US"/>
        </a:p>
      </dgm:t>
    </dgm:pt>
    <dgm:pt modelId="{852F7B0E-BEC0-4C1E-B449-C2408C435652}" type="pres">
      <dgm:prSet presAssocID="{9A7CBD67-C897-44EE-B399-E61ED6104F86}" presName="sibTrans" presStyleCnt="0"/>
      <dgm:spPr/>
      <dgm:t>
        <a:bodyPr/>
        <a:lstStyle/>
        <a:p>
          <a:endParaRPr kumimoji="1" lang="ja-JP" altLang="en-US"/>
        </a:p>
      </dgm:t>
    </dgm:pt>
    <dgm:pt modelId="{A2B74A2F-D3A1-4907-A5F1-25551FF1B2ED}" type="pres">
      <dgm:prSet presAssocID="{7817F724-C44B-48A8-BD48-CC42F03E46D8}" presName="textNode" presStyleLbl="node1" presStyleIdx="1" presStyleCnt="4">
        <dgm:presLayoutVars>
          <dgm:bulletEnabled val="1"/>
        </dgm:presLayoutVars>
      </dgm:prSet>
      <dgm:spPr/>
      <dgm:t>
        <a:bodyPr/>
        <a:lstStyle/>
        <a:p>
          <a:endParaRPr kumimoji="1" lang="ja-JP" altLang="en-US"/>
        </a:p>
      </dgm:t>
    </dgm:pt>
    <dgm:pt modelId="{AC465A71-2AC9-4867-ABC0-C757E8DBA970}" type="pres">
      <dgm:prSet presAssocID="{C95684AA-23C2-4C01-85C0-8E26B2859CFE}" presName="sibTrans" presStyleCnt="0"/>
      <dgm:spPr/>
      <dgm:t>
        <a:bodyPr/>
        <a:lstStyle/>
        <a:p>
          <a:endParaRPr kumimoji="1" lang="ja-JP" altLang="en-US"/>
        </a:p>
      </dgm:t>
    </dgm:pt>
    <dgm:pt modelId="{215E9333-BF04-4CFD-BEF6-D3C7F357634B}" type="pres">
      <dgm:prSet presAssocID="{B4CBA82A-8903-4504-ABC9-9451CF9114AD}" presName="textNode" presStyleLbl="node1" presStyleIdx="2" presStyleCnt="4">
        <dgm:presLayoutVars>
          <dgm:bulletEnabled val="1"/>
        </dgm:presLayoutVars>
      </dgm:prSet>
      <dgm:spPr/>
      <dgm:t>
        <a:bodyPr/>
        <a:lstStyle/>
        <a:p>
          <a:endParaRPr kumimoji="1" lang="ja-JP" altLang="en-US"/>
        </a:p>
      </dgm:t>
    </dgm:pt>
    <dgm:pt modelId="{BE1726D4-3C0B-41E2-B70F-FD49602664EB}" type="pres">
      <dgm:prSet presAssocID="{A2A478F4-EACE-4689-AC47-CDCBC5E3A9FC}" presName="sibTrans" presStyleCnt="0"/>
      <dgm:spPr/>
      <dgm:t>
        <a:bodyPr/>
        <a:lstStyle/>
        <a:p>
          <a:endParaRPr kumimoji="1" lang="ja-JP" altLang="en-US"/>
        </a:p>
      </dgm:t>
    </dgm:pt>
    <dgm:pt modelId="{97F1E3F7-A84A-424F-AF7E-EE6C32425552}" type="pres">
      <dgm:prSet presAssocID="{34A06205-966D-4BD5-BA5F-51659F411238}" presName="textNode" presStyleLbl="node1" presStyleIdx="3" presStyleCnt="4">
        <dgm:presLayoutVars>
          <dgm:bulletEnabled val="1"/>
        </dgm:presLayoutVars>
      </dgm:prSet>
      <dgm:spPr/>
      <dgm:t>
        <a:bodyPr/>
        <a:lstStyle/>
        <a:p>
          <a:endParaRPr kumimoji="1" lang="ja-JP" altLang="en-US"/>
        </a:p>
      </dgm:t>
    </dgm:pt>
  </dgm:ptLst>
  <dgm:cxnLst>
    <dgm:cxn modelId="{F88D873A-6BD4-46D0-AA46-D793CCC78140}" type="presOf" srcId="{B4CBA82A-8903-4504-ABC9-9451CF9114AD}" destId="{215E9333-BF04-4CFD-BEF6-D3C7F357634B}" srcOrd="0" destOrd="0" presId="urn:microsoft.com/office/officeart/2005/8/layout/hProcess9"/>
    <dgm:cxn modelId="{4B09AE90-48C8-43EF-BDBB-995C22F42039}" type="presOf" srcId="{C284FE49-DF62-4976-94EC-F25BD626F9C7}" destId="{E9235AD2-0B9A-4D55-AA12-DB240F0B2DFC}" srcOrd="0" destOrd="0" presId="urn:microsoft.com/office/officeart/2005/8/layout/hProcess9"/>
    <dgm:cxn modelId="{96B422FF-B802-4CC3-9001-FB655DB9F2F3}" srcId="{D354A054-B353-4E95-9E4C-F01BB12CF4D3}" destId="{7817F724-C44B-48A8-BD48-CC42F03E46D8}" srcOrd="1" destOrd="0" parTransId="{8B1B7F76-EA81-4696-8790-DF2B71D5442F}" sibTransId="{C95684AA-23C2-4C01-85C0-8E26B2859CFE}"/>
    <dgm:cxn modelId="{0E01F0D5-9A06-4AE2-8695-2F68C5061D88}" type="presOf" srcId="{34A06205-966D-4BD5-BA5F-51659F411238}" destId="{97F1E3F7-A84A-424F-AF7E-EE6C32425552}" srcOrd="0" destOrd="0" presId="urn:microsoft.com/office/officeart/2005/8/layout/hProcess9"/>
    <dgm:cxn modelId="{CC62FA51-25FE-44B7-B002-F5236D26B0BC}" type="presOf" srcId="{D354A054-B353-4E95-9E4C-F01BB12CF4D3}" destId="{0E8AA68A-028B-419A-A272-A63FC3C9E4A4}" srcOrd="0" destOrd="0" presId="urn:microsoft.com/office/officeart/2005/8/layout/hProcess9"/>
    <dgm:cxn modelId="{CF1DA731-2687-4BC9-8226-BB93F52C736D}" srcId="{D354A054-B353-4E95-9E4C-F01BB12CF4D3}" destId="{C284FE49-DF62-4976-94EC-F25BD626F9C7}" srcOrd="0" destOrd="0" parTransId="{D9F1DC4E-C842-4A4D-81E5-42765DA86A49}" sibTransId="{9A7CBD67-C897-44EE-B399-E61ED6104F86}"/>
    <dgm:cxn modelId="{401E88DA-D470-4B06-B710-C7207BDD94C2}" srcId="{D354A054-B353-4E95-9E4C-F01BB12CF4D3}" destId="{B4CBA82A-8903-4504-ABC9-9451CF9114AD}" srcOrd="2" destOrd="0" parTransId="{6CCA45F2-C403-4C02-8BE5-B17A1A0C1391}" sibTransId="{A2A478F4-EACE-4689-AC47-CDCBC5E3A9FC}"/>
    <dgm:cxn modelId="{A2D4D178-1A5A-4E42-8E6B-87CF0DFC50F3}" type="presOf" srcId="{7817F724-C44B-48A8-BD48-CC42F03E46D8}" destId="{A2B74A2F-D3A1-4907-A5F1-25551FF1B2ED}" srcOrd="0" destOrd="0" presId="urn:microsoft.com/office/officeart/2005/8/layout/hProcess9"/>
    <dgm:cxn modelId="{5BB6294A-633A-4D31-8F6B-E1691C025AA7}" srcId="{D354A054-B353-4E95-9E4C-F01BB12CF4D3}" destId="{34A06205-966D-4BD5-BA5F-51659F411238}" srcOrd="3" destOrd="0" parTransId="{1B4E746B-7320-4B14-BBC4-C2BF2803C27B}" sibTransId="{F103509A-06A0-4994-A5F9-7FDE62B268A2}"/>
    <dgm:cxn modelId="{D2E60A4E-5198-4537-B5DC-E4F5B5EB5081}" type="presParOf" srcId="{0E8AA68A-028B-419A-A272-A63FC3C9E4A4}" destId="{EC60B75D-2DCB-402B-A96F-E6F442E0573F}" srcOrd="0" destOrd="0" presId="urn:microsoft.com/office/officeart/2005/8/layout/hProcess9"/>
    <dgm:cxn modelId="{18A05AFB-D035-48F8-A306-24F7ADE59267}" type="presParOf" srcId="{0E8AA68A-028B-419A-A272-A63FC3C9E4A4}" destId="{7183AFE2-04AA-4E12-A38F-440DF5023989}" srcOrd="1" destOrd="0" presId="urn:microsoft.com/office/officeart/2005/8/layout/hProcess9"/>
    <dgm:cxn modelId="{4BA6D478-06CE-411B-87E3-D75924263622}" type="presParOf" srcId="{7183AFE2-04AA-4E12-A38F-440DF5023989}" destId="{E9235AD2-0B9A-4D55-AA12-DB240F0B2DFC}" srcOrd="0" destOrd="0" presId="urn:microsoft.com/office/officeart/2005/8/layout/hProcess9"/>
    <dgm:cxn modelId="{FF997846-275E-4D8E-9E9C-E009015F4439}" type="presParOf" srcId="{7183AFE2-04AA-4E12-A38F-440DF5023989}" destId="{852F7B0E-BEC0-4C1E-B449-C2408C435652}" srcOrd="1" destOrd="0" presId="urn:microsoft.com/office/officeart/2005/8/layout/hProcess9"/>
    <dgm:cxn modelId="{9C93C094-40F9-4275-8414-B4C2A54929E7}" type="presParOf" srcId="{7183AFE2-04AA-4E12-A38F-440DF5023989}" destId="{A2B74A2F-D3A1-4907-A5F1-25551FF1B2ED}" srcOrd="2" destOrd="0" presId="urn:microsoft.com/office/officeart/2005/8/layout/hProcess9"/>
    <dgm:cxn modelId="{B8115F55-9C72-42FE-BCE0-67FFB6C5E9E3}" type="presParOf" srcId="{7183AFE2-04AA-4E12-A38F-440DF5023989}" destId="{AC465A71-2AC9-4867-ABC0-C757E8DBA970}" srcOrd="3" destOrd="0" presId="urn:microsoft.com/office/officeart/2005/8/layout/hProcess9"/>
    <dgm:cxn modelId="{01FC95F9-E57C-44CB-A538-BF6033DCD75D}" type="presParOf" srcId="{7183AFE2-04AA-4E12-A38F-440DF5023989}" destId="{215E9333-BF04-4CFD-BEF6-D3C7F357634B}" srcOrd="4" destOrd="0" presId="urn:microsoft.com/office/officeart/2005/8/layout/hProcess9"/>
    <dgm:cxn modelId="{CE6D2DAB-E47D-4600-BAB6-9BB5FA069360}" type="presParOf" srcId="{7183AFE2-04AA-4E12-A38F-440DF5023989}" destId="{BE1726D4-3C0B-41E2-B70F-FD49602664EB}" srcOrd="5" destOrd="0" presId="urn:microsoft.com/office/officeart/2005/8/layout/hProcess9"/>
    <dgm:cxn modelId="{2A7D8B76-8D47-4700-B4FE-44F713851599}" type="presParOf" srcId="{7183AFE2-04AA-4E12-A38F-440DF5023989}" destId="{97F1E3F7-A84A-424F-AF7E-EE6C3242555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54A054-B353-4E95-9E4C-F01BB12CF4D3}"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kumimoji="1" lang="ja-JP" altLang="en-US"/>
        </a:p>
      </dgm:t>
    </dgm:pt>
    <dgm:pt modelId="{C284FE49-DF62-4976-94EC-F25BD626F9C7}">
      <dgm:prSet phldrT="[テキスト]"/>
      <dgm:spPr/>
      <dgm:t>
        <a:bodyPr/>
        <a:lstStyle/>
        <a:p>
          <a:r>
            <a:rPr kumimoji="1" lang="ja-JP" altLang="en-US" dirty="0" smtClean="0"/>
            <a:t>予防</a:t>
          </a:r>
          <a:endParaRPr kumimoji="1" lang="ja-JP" altLang="en-US" dirty="0"/>
        </a:p>
      </dgm:t>
    </dgm:pt>
    <dgm:pt modelId="{D9F1DC4E-C842-4A4D-81E5-42765DA86A49}" type="parTrans" cxnId="{CF1DA731-2687-4BC9-8226-BB93F52C736D}">
      <dgm:prSet/>
      <dgm:spPr/>
      <dgm:t>
        <a:bodyPr/>
        <a:lstStyle/>
        <a:p>
          <a:endParaRPr kumimoji="1" lang="ja-JP" altLang="en-US"/>
        </a:p>
      </dgm:t>
    </dgm:pt>
    <dgm:pt modelId="{9A7CBD67-C897-44EE-B399-E61ED6104F86}" type="sibTrans" cxnId="{CF1DA731-2687-4BC9-8226-BB93F52C736D}">
      <dgm:prSet/>
      <dgm:spPr/>
      <dgm:t>
        <a:bodyPr/>
        <a:lstStyle/>
        <a:p>
          <a:endParaRPr kumimoji="1" lang="ja-JP" altLang="en-US"/>
        </a:p>
      </dgm:t>
    </dgm:pt>
    <dgm:pt modelId="{7817F724-C44B-48A8-BD48-CC42F03E46D8}">
      <dgm:prSet phldrT="[テキスト]"/>
      <dgm:spPr/>
      <dgm:t>
        <a:bodyPr/>
        <a:lstStyle/>
        <a:p>
          <a:r>
            <a:rPr kumimoji="1" lang="ja-JP" altLang="en-US" dirty="0" smtClean="0"/>
            <a:t>検知</a:t>
          </a:r>
          <a:endParaRPr kumimoji="1" lang="ja-JP" altLang="en-US" dirty="0"/>
        </a:p>
      </dgm:t>
    </dgm:pt>
    <dgm:pt modelId="{8B1B7F76-EA81-4696-8790-DF2B71D5442F}" type="parTrans" cxnId="{96B422FF-B802-4CC3-9001-FB655DB9F2F3}">
      <dgm:prSet/>
      <dgm:spPr/>
      <dgm:t>
        <a:bodyPr/>
        <a:lstStyle/>
        <a:p>
          <a:endParaRPr kumimoji="1" lang="ja-JP" altLang="en-US"/>
        </a:p>
      </dgm:t>
    </dgm:pt>
    <dgm:pt modelId="{C95684AA-23C2-4C01-85C0-8E26B2859CFE}" type="sibTrans" cxnId="{96B422FF-B802-4CC3-9001-FB655DB9F2F3}">
      <dgm:prSet/>
      <dgm:spPr/>
      <dgm:t>
        <a:bodyPr/>
        <a:lstStyle/>
        <a:p>
          <a:endParaRPr kumimoji="1" lang="ja-JP" altLang="en-US"/>
        </a:p>
      </dgm:t>
    </dgm:pt>
    <dgm:pt modelId="{B4CBA82A-8903-4504-ABC9-9451CF9114AD}">
      <dgm:prSet phldrT="[テキスト]"/>
      <dgm:spPr/>
      <dgm:t>
        <a:bodyPr/>
        <a:lstStyle/>
        <a:p>
          <a:r>
            <a:rPr kumimoji="1" lang="ja-JP" altLang="en-US" dirty="0" smtClean="0"/>
            <a:t>遅延</a:t>
          </a:r>
          <a:endParaRPr kumimoji="1" lang="ja-JP" altLang="en-US" dirty="0"/>
        </a:p>
      </dgm:t>
    </dgm:pt>
    <dgm:pt modelId="{6CCA45F2-C403-4C02-8BE5-B17A1A0C1391}" type="parTrans" cxnId="{401E88DA-D470-4B06-B710-C7207BDD94C2}">
      <dgm:prSet/>
      <dgm:spPr/>
      <dgm:t>
        <a:bodyPr/>
        <a:lstStyle/>
        <a:p>
          <a:endParaRPr kumimoji="1" lang="ja-JP" altLang="en-US"/>
        </a:p>
      </dgm:t>
    </dgm:pt>
    <dgm:pt modelId="{A2A478F4-EACE-4689-AC47-CDCBC5E3A9FC}" type="sibTrans" cxnId="{401E88DA-D470-4B06-B710-C7207BDD94C2}">
      <dgm:prSet/>
      <dgm:spPr/>
      <dgm:t>
        <a:bodyPr/>
        <a:lstStyle/>
        <a:p>
          <a:endParaRPr kumimoji="1" lang="ja-JP" altLang="en-US"/>
        </a:p>
      </dgm:t>
    </dgm:pt>
    <dgm:pt modelId="{34A06205-966D-4BD5-BA5F-51659F411238}">
      <dgm:prSet/>
      <dgm:spPr/>
      <dgm:t>
        <a:bodyPr/>
        <a:lstStyle/>
        <a:p>
          <a:r>
            <a:rPr kumimoji="1" lang="ja-JP" altLang="en-US" dirty="0" smtClean="0"/>
            <a:t>対応</a:t>
          </a:r>
          <a:endParaRPr kumimoji="1" lang="ja-JP" altLang="en-US" dirty="0"/>
        </a:p>
      </dgm:t>
    </dgm:pt>
    <dgm:pt modelId="{1B4E746B-7320-4B14-BBC4-C2BF2803C27B}" type="parTrans" cxnId="{5BB6294A-633A-4D31-8F6B-E1691C025AA7}">
      <dgm:prSet/>
      <dgm:spPr/>
      <dgm:t>
        <a:bodyPr/>
        <a:lstStyle/>
        <a:p>
          <a:endParaRPr kumimoji="1" lang="ja-JP" altLang="en-US"/>
        </a:p>
      </dgm:t>
    </dgm:pt>
    <dgm:pt modelId="{F103509A-06A0-4994-A5F9-7FDE62B268A2}" type="sibTrans" cxnId="{5BB6294A-633A-4D31-8F6B-E1691C025AA7}">
      <dgm:prSet/>
      <dgm:spPr/>
      <dgm:t>
        <a:bodyPr/>
        <a:lstStyle/>
        <a:p>
          <a:endParaRPr kumimoji="1" lang="ja-JP" altLang="en-US"/>
        </a:p>
      </dgm:t>
    </dgm:pt>
    <dgm:pt modelId="{0E8AA68A-028B-419A-A272-A63FC3C9E4A4}" type="pres">
      <dgm:prSet presAssocID="{D354A054-B353-4E95-9E4C-F01BB12CF4D3}" presName="CompostProcess" presStyleCnt="0">
        <dgm:presLayoutVars>
          <dgm:dir/>
          <dgm:resizeHandles val="exact"/>
        </dgm:presLayoutVars>
      </dgm:prSet>
      <dgm:spPr/>
      <dgm:t>
        <a:bodyPr/>
        <a:lstStyle/>
        <a:p>
          <a:endParaRPr kumimoji="1" lang="ja-JP" altLang="en-US"/>
        </a:p>
      </dgm:t>
    </dgm:pt>
    <dgm:pt modelId="{EC60B75D-2DCB-402B-A96F-E6F442E0573F}" type="pres">
      <dgm:prSet presAssocID="{D354A054-B353-4E95-9E4C-F01BB12CF4D3}" presName="arrow" presStyleLbl="bgShp" presStyleIdx="0" presStyleCnt="1" custLinFactNeighborY="3526"/>
      <dgm:spPr/>
      <dgm:t>
        <a:bodyPr/>
        <a:lstStyle/>
        <a:p>
          <a:endParaRPr kumimoji="1" lang="ja-JP" altLang="en-US"/>
        </a:p>
      </dgm:t>
    </dgm:pt>
    <dgm:pt modelId="{7183AFE2-04AA-4E12-A38F-440DF5023989}" type="pres">
      <dgm:prSet presAssocID="{D354A054-B353-4E95-9E4C-F01BB12CF4D3}" presName="linearProcess" presStyleCnt="0"/>
      <dgm:spPr/>
      <dgm:t>
        <a:bodyPr/>
        <a:lstStyle/>
        <a:p>
          <a:endParaRPr kumimoji="1" lang="ja-JP" altLang="en-US"/>
        </a:p>
      </dgm:t>
    </dgm:pt>
    <dgm:pt modelId="{E9235AD2-0B9A-4D55-AA12-DB240F0B2DFC}" type="pres">
      <dgm:prSet presAssocID="{C284FE49-DF62-4976-94EC-F25BD626F9C7}" presName="textNode" presStyleLbl="node1" presStyleIdx="0" presStyleCnt="4">
        <dgm:presLayoutVars>
          <dgm:bulletEnabled val="1"/>
        </dgm:presLayoutVars>
      </dgm:prSet>
      <dgm:spPr/>
      <dgm:t>
        <a:bodyPr/>
        <a:lstStyle/>
        <a:p>
          <a:endParaRPr kumimoji="1" lang="ja-JP" altLang="en-US"/>
        </a:p>
      </dgm:t>
    </dgm:pt>
    <dgm:pt modelId="{852F7B0E-BEC0-4C1E-B449-C2408C435652}" type="pres">
      <dgm:prSet presAssocID="{9A7CBD67-C897-44EE-B399-E61ED6104F86}" presName="sibTrans" presStyleCnt="0"/>
      <dgm:spPr/>
      <dgm:t>
        <a:bodyPr/>
        <a:lstStyle/>
        <a:p>
          <a:endParaRPr kumimoji="1" lang="ja-JP" altLang="en-US"/>
        </a:p>
      </dgm:t>
    </dgm:pt>
    <dgm:pt modelId="{A2B74A2F-D3A1-4907-A5F1-25551FF1B2ED}" type="pres">
      <dgm:prSet presAssocID="{7817F724-C44B-48A8-BD48-CC42F03E46D8}" presName="textNode" presStyleLbl="node1" presStyleIdx="1" presStyleCnt="4">
        <dgm:presLayoutVars>
          <dgm:bulletEnabled val="1"/>
        </dgm:presLayoutVars>
      </dgm:prSet>
      <dgm:spPr/>
      <dgm:t>
        <a:bodyPr/>
        <a:lstStyle/>
        <a:p>
          <a:endParaRPr kumimoji="1" lang="ja-JP" altLang="en-US"/>
        </a:p>
      </dgm:t>
    </dgm:pt>
    <dgm:pt modelId="{AC465A71-2AC9-4867-ABC0-C757E8DBA970}" type="pres">
      <dgm:prSet presAssocID="{C95684AA-23C2-4C01-85C0-8E26B2859CFE}" presName="sibTrans" presStyleCnt="0"/>
      <dgm:spPr/>
      <dgm:t>
        <a:bodyPr/>
        <a:lstStyle/>
        <a:p>
          <a:endParaRPr kumimoji="1" lang="ja-JP" altLang="en-US"/>
        </a:p>
      </dgm:t>
    </dgm:pt>
    <dgm:pt modelId="{215E9333-BF04-4CFD-BEF6-D3C7F357634B}" type="pres">
      <dgm:prSet presAssocID="{B4CBA82A-8903-4504-ABC9-9451CF9114AD}" presName="textNode" presStyleLbl="node1" presStyleIdx="2" presStyleCnt="4">
        <dgm:presLayoutVars>
          <dgm:bulletEnabled val="1"/>
        </dgm:presLayoutVars>
      </dgm:prSet>
      <dgm:spPr/>
      <dgm:t>
        <a:bodyPr/>
        <a:lstStyle/>
        <a:p>
          <a:endParaRPr kumimoji="1" lang="ja-JP" altLang="en-US"/>
        </a:p>
      </dgm:t>
    </dgm:pt>
    <dgm:pt modelId="{BE1726D4-3C0B-41E2-B70F-FD49602664EB}" type="pres">
      <dgm:prSet presAssocID="{A2A478F4-EACE-4689-AC47-CDCBC5E3A9FC}" presName="sibTrans" presStyleCnt="0"/>
      <dgm:spPr/>
      <dgm:t>
        <a:bodyPr/>
        <a:lstStyle/>
        <a:p>
          <a:endParaRPr kumimoji="1" lang="ja-JP" altLang="en-US"/>
        </a:p>
      </dgm:t>
    </dgm:pt>
    <dgm:pt modelId="{97F1E3F7-A84A-424F-AF7E-EE6C32425552}" type="pres">
      <dgm:prSet presAssocID="{34A06205-966D-4BD5-BA5F-51659F411238}" presName="textNode" presStyleLbl="node1" presStyleIdx="3" presStyleCnt="4">
        <dgm:presLayoutVars>
          <dgm:bulletEnabled val="1"/>
        </dgm:presLayoutVars>
      </dgm:prSet>
      <dgm:spPr/>
      <dgm:t>
        <a:bodyPr/>
        <a:lstStyle/>
        <a:p>
          <a:endParaRPr kumimoji="1" lang="ja-JP" altLang="en-US"/>
        </a:p>
      </dgm:t>
    </dgm:pt>
  </dgm:ptLst>
  <dgm:cxnLst>
    <dgm:cxn modelId="{96B422FF-B802-4CC3-9001-FB655DB9F2F3}" srcId="{D354A054-B353-4E95-9E4C-F01BB12CF4D3}" destId="{7817F724-C44B-48A8-BD48-CC42F03E46D8}" srcOrd="1" destOrd="0" parTransId="{8B1B7F76-EA81-4696-8790-DF2B71D5442F}" sibTransId="{C95684AA-23C2-4C01-85C0-8E26B2859CFE}"/>
    <dgm:cxn modelId="{3B3F4E7E-A14B-4058-A4C9-FE338EF73B1B}" type="presOf" srcId="{C284FE49-DF62-4976-94EC-F25BD626F9C7}" destId="{E9235AD2-0B9A-4D55-AA12-DB240F0B2DFC}" srcOrd="0" destOrd="0" presId="urn:microsoft.com/office/officeart/2005/8/layout/hProcess9"/>
    <dgm:cxn modelId="{B4EF38DA-8AD3-4422-8108-BAF7814F19DF}" type="presOf" srcId="{B4CBA82A-8903-4504-ABC9-9451CF9114AD}" destId="{215E9333-BF04-4CFD-BEF6-D3C7F357634B}" srcOrd="0" destOrd="0" presId="urn:microsoft.com/office/officeart/2005/8/layout/hProcess9"/>
    <dgm:cxn modelId="{CF1DA731-2687-4BC9-8226-BB93F52C736D}" srcId="{D354A054-B353-4E95-9E4C-F01BB12CF4D3}" destId="{C284FE49-DF62-4976-94EC-F25BD626F9C7}" srcOrd="0" destOrd="0" parTransId="{D9F1DC4E-C842-4A4D-81E5-42765DA86A49}" sibTransId="{9A7CBD67-C897-44EE-B399-E61ED6104F86}"/>
    <dgm:cxn modelId="{40F55C29-B380-43CC-86D5-7F70D54FA875}" type="presOf" srcId="{34A06205-966D-4BD5-BA5F-51659F411238}" destId="{97F1E3F7-A84A-424F-AF7E-EE6C32425552}" srcOrd="0" destOrd="0" presId="urn:microsoft.com/office/officeart/2005/8/layout/hProcess9"/>
    <dgm:cxn modelId="{401E88DA-D470-4B06-B710-C7207BDD94C2}" srcId="{D354A054-B353-4E95-9E4C-F01BB12CF4D3}" destId="{B4CBA82A-8903-4504-ABC9-9451CF9114AD}" srcOrd="2" destOrd="0" parTransId="{6CCA45F2-C403-4C02-8BE5-B17A1A0C1391}" sibTransId="{A2A478F4-EACE-4689-AC47-CDCBC5E3A9FC}"/>
    <dgm:cxn modelId="{0F31ACFE-C1F7-4AB7-8DA7-E6D25F8DEEAC}" type="presOf" srcId="{7817F724-C44B-48A8-BD48-CC42F03E46D8}" destId="{A2B74A2F-D3A1-4907-A5F1-25551FF1B2ED}" srcOrd="0" destOrd="0" presId="urn:microsoft.com/office/officeart/2005/8/layout/hProcess9"/>
    <dgm:cxn modelId="{417AFEBB-8B88-4E30-932F-C34FA2AA9497}" type="presOf" srcId="{D354A054-B353-4E95-9E4C-F01BB12CF4D3}" destId="{0E8AA68A-028B-419A-A272-A63FC3C9E4A4}" srcOrd="0" destOrd="0" presId="urn:microsoft.com/office/officeart/2005/8/layout/hProcess9"/>
    <dgm:cxn modelId="{5BB6294A-633A-4D31-8F6B-E1691C025AA7}" srcId="{D354A054-B353-4E95-9E4C-F01BB12CF4D3}" destId="{34A06205-966D-4BD5-BA5F-51659F411238}" srcOrd="3" destOrd="0" parTransId="{1B4E746B-7320-4B14-BBC4-C2BF2803C27B}" sibTransId="{F103509A-06A0-4994-A5F9-7FDE62B268A2}"/>
    <dgm:cxn modelId="{11B1A6ED-A782-4461-A800-6A932024330E}" type="presParOf" srcId="{0E8AA68A-028B-419A-A272-A63FC3C9E4A4}" destId="{EC60B75D-2DCB-402B-A96F-E6F442E0573F}" srcOrd="0" destOrd="0" presId="urn:microsoft.com/office/officeart/2005/8/layout/hProcess9"/>
    <dgm:cxn modelId="{20E562A0-7529-461A-82EC-F0711C822630}" type="presParOf" srcId="{0E8AA68A-028B-419A-A272-A63FC3C9E4A4}" destId="{7183AFE2-04AA-4E12-A38F-440DF5023989}" srcOrd="1" destOrd="0" presId="urn:microsoft.com/office/officeart/2005/8/layout/hProcess9"/>
    <dgm:cxn modelId="{A8674FCF-F97D-43EE-9A6E-8BA263DCDF43}" type="presParOf" srcId="{7183AFE2-04AA-4E12-A38F-440DF5023989}" destId="{E9235AD2-0B9A-4D55-AA12-DB240F0B2DFC}" srcOrd="0" destOrd="0" presId="urn:microsoft.com/office/officeart/2005/8/layout/hProcess9"/>
    <dgm:cxn modelId="{835D6E9A-7845-4682-827E-82A2A0081E76}" type="presParOf" srcId="{7183AFE2-04AA-4E12-A38F-440DF5023989}" destId="{852F7B0E-BEC0-4C1E-B449-C2408C435652}" srcOrd="1" destOrd="0" presId="urn:microsoft.com/office/officeart/2005/8/layout/hProcess9"/>
    <dgm:cxn modelId="{9B4DBF24-19F9-4B9F-B540-B76C3DE58752}" type="presParOf" srcId="{7183AFE2-04AA-4E12-A38F-440DF5023989}" destId="{A2B74A2F-D3A1-4907-A5F1-25551FF1B2ED}" srcOrd="2" destOrd="0" presId="urn:microsoft.com/office/officeart/2005/8/layout/hProcess9"/>
    <dgm:cxn modelId="{2D2DD0FF-D945-4822-9F95-FAFEBC6791BE}" type="presParOf" srcId="{7183AFE2-04AA-4E12-A38F-440DF5023989}" destId="{AC465A71-2AC9-4867-ABC0-C757E8DBA970}" srcOrd="3" destOrd="0" presId="urn:microsoft.com/office/officeart/2005/8/layout/hProcess9"/>
    <dgm:cxn modelId="{20AE3C24-5014-419C-9CCB-8DDB21781B9C}" type="presParOf" srcId="{7183AFE2-04AA-4E12-A38F-440DF5023989}" destId="{215E9333-BF04-4CFD-BEF6-D3C7F357634B}" srcOrd="4" destOrd="0" presId="urn:microsoft.com/office/officeart/2005/8/layout/hProcess9"/>
    <dgm:cxn modelId="{622E091D-909E-4589-9CEE-92B4148ABE79}" type="presParOf" srcId="{7183AFE2-04AA-4E12-A38F-440DF5023989}" destId="{BE1726D4-3C0B-41E2-B70F-FD49602664EB}" srcOrd="5" destOrd="0" presId="urn:microsoft.com/office/officeart/2005/8/layout/hProcess9"/>
    <dgm:cxn modelId="{AC8B0907-5358-4362-ACCE-41E86E731335}" type="presParOf" srcId="{7183AFE2-04AA-4E12-A38F-440DF5023989}" destId="{97F1E3F7-A84A-424F-AF7E-EE6C3242555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7F534-4A8E-49AA-85B8-4841D26BCC8A}">
      <dsp:nvSpPr>
        <dsp:cNvPr id="0" name=""/>
        <dsp:cNvSpPr/>
      </dsp:nvSpPr>
      <dsp:spPr>
        <a:xfrm>
          <a:off x="1393130" y="1264754"/>
          <a:ext cx="314049" cy="895162"/>
        </a:xfrm>
        <a:custGeom>
          <a:avLst/>
          <a:gdLst/>
          <a:ahLst/>
          <a:cxnLst/>
          <a:rect l="0" t="0" r="0" b="0"/>
          <a:pathLst>
            <a:path>
              <a:moveTo>
                <a:pt x="0" y="0"/>
              </a:moveTo>
              <a:lnTo>
                <a:pt x="157024" y="0"/>
              </a:lnTo>
              <a:lnTo>
                <a:pt x="157024" y="895162"/>
              </a:lnTo>
              <a:lnTo>
                <a:pt x="314049" y="895162"/>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kumimoji="1" lang="ja-JP" altLang="en-US" sz="1400" kern="1200"/>
        </a:p>
      </dsp:txBody>
      <dsp:txXfrm>
        <a:off x="1526438" y="1688619"/>
        <a:ext cx="47432" cy="47432"/>
      </dsp:txXfrm>
    </dsp:sp>
    <dsp:sp modelId="{5756B208-61AD-4BDA-AE0B-B04D6EFD7085}">
      <dsp:nvSpPr>
        <dsp:cNvPr id="0" name=""/>
        <dsp:cNvSpPr/>
      </dsp:nvSpPr>
      <dsp:spPr>
        <a:xfrm>
          <a:off x="1393130" y="1264754"/>
          <a:ext cx="314049" cy="296744"/>
        </a:xfrm>
        <a:custGeom>
          <a:avLst/>
          <a:gdLst/>
          <a:ahLst/>
          <a:cxnLst/>
          <a:rect l="0" t="0" r="0" b="0"/>
          <a:pathLst>
            <a:path>
              <a:moveTo>
                <a:pt x="0" y="0"/>
              </a:moveTo>
              <a:lnTo>
                <a:pt x="157024" y="0"/>
              </a:lnTo>
              <a:lnTo>
                <a:pt x="157024" y="296744"/>
              </a:lnTo>
              <a:lnTo>
                <a:pt x="314049" y="296744"/>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kumimoji="1" lang="ja-JP" altLang="en-US" sz="1400" b="1" kern="1200">
            <a:latin typeface="+mj-ea"/>
            <a:ea typeface="+mj-ea"/>
          </a:endParaRPr>
        </a:p>
      </dsp:txBody>
      <dsp:txXfrm>
        <a:off x="1539353" y="1402325"/>
        <a:ext cx="21603" cy="21603"/>
      </dsp:txXfrm>
    </dsp:sp>
    <dsp:sp modelId="{54DF847E-2904-4D76-998A-BD58186C4823}">
      <dsp:nvSpPr>
        <dsp:cNvPr id="0" name=""/>
        <dsp:cNvSpPr/>
      </dsp:nvSpPr>
      <dsp:spPr>
        <a:xfrm>
          <a:off x="1393130" y="963081"/>
          <a:ext cx="314049" cy="301672"/>
        </a:xfrm>
        <a:custGeom>
          <a:avLst/>
          <a:gdLst/>
          <a:ahLst/>
          <a:cxnLst/>
          <a:rect l="0" t="0" r="0" b="0"/>
          <a:pathLst>
            <a:path>
              <a:moveTo>
                <a:pt x="0" y="301672"/>
              </a:moveTo>
              <a:lnTo>
                <a:pt x="157024" y="301672"/>
              </a:lnTo>
              <a:lnTo>
                <a:pt x="157024" y="0"/>
              </a:lnTo>
              <a:lnTo>
                <a:pt x="314049" y="0"/>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kumimoji="1" lang="ja-JP" altLang="en-US" sz="1400" b="1" kern="1200">
            <a:latin typeface="+mj-ea"/>
            <a:ea typeface="+mj-ea"/>
          </a:endParaRPr>
        </a:p>
      </dsp:txBody>
      <dsp:txXfrm>
        <a:off x="1539268" y="1103031"/>
        <a:ext cx="21773" cy="21773"/>
      </dsp:txXfrm>
    </dsp:sp>
    <dsp:sp modelId="{3B583AFA-B842-4F9A-A766-9346AF567315}">
      <dsp:nvSpPr>
        <dsp:cNvPr id="0" name=""/>
        <dsp:cNvSpPr/>
      </dsp:nvSpPr>
      <dsp:spPr>
        <a:xfrm>
          <a:off x="1393130" y="364664"/>
          <a:ext cx="314049" cy="900090"/>
        </a:xfrm>
        <a:custGeom>
          <a:avLst/>
          <a:gdLst/>
          <a:ahLst/>
          <a:cxnLst/>
          <a:rect l="0" t="0" r="0" b="0"/>
          <a:pathLst>
            <a:path>
              <a:moveTo>
                <a:pt x="0" y="900090"/>
              </a:moveTo>
              <a:lnTo>
                <a:pt x="157024" y="900090"/>
              </a:lnTo>
              <a:lnTo>
                <a:pt x="157024" y="0"/>
              </a:lnTo>
              <a:lnTo>
                <a:pt x="314049" y="0"/>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kumimoji="1" lang="ja-JP" altLang="en-US" sz="1400" kern="1200"/>
        </a:p>
      </dsp:txBody>
      <dsp:txXfrm>
        <a:off x="1526322" y="790876"/>
        <a:ext cx="47665" cy="47665"/>
      </dsp:txXfrm>
    </dsp:sp>
    <dsp:sp modelId="{F83019DA-5FEB-46CF-A32D-979941F5438A}">
      <dsp:nvSpPr>
        <dsp:cNvPr id="0" name=""/>
        <dsp:cNvSpPr/>
      </dsp:nvSpPr>
      <dsp:spPr>
        <a:xfrm rot="16200000">
          <a:off x="-106063" y="1025387"/>
          <a:ext cx="2519652" cy="478733"/>
        </a:xfrm>
        <a:prstGeom prst="rect">
          <a:avLst/>
        </a:prstGeom>
        <a:solidFill>
          <a:srgbClr val="0070C0"/>
        </a:soli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kumimoji="1" lang="ja-JP" altLang="en-US" sz="1600" b="1" kern="1200" dirty="0" smtClean="0">
              <a:latin typeface="+mj-ea"/>
              <a:ea typeface="+mj-ea"/>
            </a:rPr>
            <a:t>時系列データ解析手法の例</a:t>
          </a:r>
          <a:endParaRPr kumimoji="1" lang="ja-JP" altLang="en-US" sz="1600" b="1" kern="1200" dirty="0">
            <a:latin typeface="+mj-ea"/>
            <a:ea typeface="+mj-ea"/>
          </a:endParaRPr>
        </a:p>
      </dsp:txBody>
      <dsp:txXfrm>
        <a:off x="-106063" y="1025387"/>
        <a:ext cx="2519652" cy="478733"/>
      </dsp:txXfrm>
    </dsp:sp>
    <dsp:sp modelId="{697710F5-1022-47B3-AE32-A6E2E874D4B8}">
      <dsp:nvSpPr>
        <dsp:cNvPr id="0" name=""/>
        <dsp:cNvSpPr/>
      </dsp:nvSpPr>
      <dsp:spPr>
        <a:xfrm>
          <a:off x="1707179" y="125297"/>
          <a:ext cx="1837315" cy="47873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kumimoji="1" lang="en-US" altLang="ja-JP" sz="1600" b="1" kern="1200" dirty="0" smtClean="0">
              <a:latin typeface="ＭＳ Ｐゴシック" panose="020B0600070205080204" pitchFamily="50" charset="-128"/>
              <a:ea typeface="ＭＳ Ｐゴシック" panose="020B0600070205080204" pitchFamily="50" charset="-128"/>
            </a:rPr>
            <a:t>SST</a:t>
          </a:r>
          <a:r>
            <a:rPr kumimoji="1" lang="ja-JP" altLang="en-US" sz="1600" b="1" kern="1200" dirty="0" smtClean="0">
              <a:latin typeface="ＭＳ Ｐゴシック" panose="020B0600070205080204" pitchFamily="50" charset="-128"/>
              <a:ea typeface="ＭＳ Ｐゴシック" panose="020B0600070205080204" pitchFamily="50" charset="-128"/>
            </a:rPr>
            <a:t>（特異スペクトル変換）</a:t>
          </a:r>
          <a:endParaRPr kumimoji="1" lang="ja-JP" altLang="en-US" sz="1600" b="1" kern="1200" dirty="0">
            <a:latin typeface="ＭＳ Ｐゴシック" panose="020B0600070205080204" pitchFamily="50" charset="-128"/>
            <a:ea typeface="ＭＳ Ｐゴシック" panose="020B0600070205080204" pitchFamily="50" charset="-128"/>
          </a:endParaRPr>
        </a:p>
      </dsp:txBody>
      <dsp:txXfrm>
        <a:off x="1707179" y="125297"/>
        <a:ext cx="1837315" cy="478733"/>
      </dsp:txXfrm>
    </dsp:sp>
    <dsp:sp modelId="{CF580298-985C-43EF-8F40-A81377B1DA23}">
      <dsp:nvSpPr>
        <dsp:cNvPr id="0" name=""/>
        <dsp:cNvSpPr/>
      </dsp:nvSpPr>
      <dsp:spPr>
        <a:xfrm>
          <a:off x="1707179" y="723714"/>
          <a:ext cx="1837315" cy="47873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ja-JP" sz="1600" b="1" kern="1200" dirty="0" smtClean="0">
              <a:latin typeface="ＭＳ Ｐゴシック" panose="020B0600070205080204" pitchFamily="50" charset="-128"/>
              <a:ea typeface="ＭＳ Ｐゴシック" panose="020B0600070205080204" pitchFamily="50" charset="-128"/>
            </a:rPr>
            <a:t>ARIMA</a:t>
          </a:r>
          <a:endParaRPr kumimoji="1" lang="ja-JP" altLang="en-US" sz="1600" b="1" kern="1200" dirty="0">
            <a:latin typeface="ＭＳ Ｐゴシック" panose="020B0600070205080204" pitchFamily="50" charset="-128"/>
            <a:ea typeface="ＭＳ Ｐゴシック" panose="020B0600070205080204" pitchFamily="50" charset="-128"/>
          </a:endParaRPr>
        </a:p>
      </dsp:txBody>
      <dsp:txXfrm>
        <a:off x="1707179" y="723714"/>
        <a:ext cx="1837315" cy="478733"/>
      </dsp:txXfrm>
    </dsp:sp>
    <dsp:sp modelId="{5791D31D-FBE1-4C96-BD03-49BC59021337}">
      <dsp:nvSpPr>
        <dsp:cNvPr id="0" name=""/>
        <dsp:cNvSpPr/>
      </dsp:nvSpPr>
      <dsp:spPr>
        <a:xfrm>
          <a:off x="1707179" y="1322132"/>
          <a:ext cx="1837315" cy="47873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ja-JP" sz="1600" b="1" kern="1200" dirty="0" smtClean="0">
              <a:latin typeface="ＭＳ Ｐゴシック" panose="020B0600070205080204" pitchFamily="50" charset="-128"/>
              <a:ea typeface="ＭＳ Ｐゴシック" panose="020B0600070205080204" pitchFamily="50" charset="-128"/>
            </a:rPr>
            <a:t>SBM(Similarity Based Modeling)</a:t>
          </a:r>
          <a:endParaRPr kumimoji="1" lang="ja-JP" altLang="en-US" sz="1600" b="1" kern="1200" dirty="0">
            <a:latin typeface="ＭＳ Ｐゴシック" panose="020B0600070205080204" pitchFamily="50" charset="-128"/>
            <a:ea typeface="ＭＳ Ｐゴシック" panose="020B0600070205080204" pitchFamily="50" charset="-128"/>
          </a:endParaRPr>
        </a:p>
      </dsp:txBody>
      <dsp:txXfrm>
        <a:off x="1707179" y="1322132"/>
        <a:ext cx="1837315" cy="478733"/>
      </dsp:txXfrm>
    </dsp:sp>
    <dsp:sp modelId="{7EDF78AA-B6CD-4D49-9E99-70CC3DC8C313}">
      <dsp:nvSpPr>
        <dsp:cNvPr id="0" name=""/>
        <dsp:cNvSpPr/>
      </dsp:nvSpPr>
      <dsp:spPr>
        <a:xfrm>
          <a:off x="1707179" y="1920549"/>
          <a:ext cx="1837315" cy="47873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kumimoji="1" lang="en-US" altLang="ja-JP" sz="1600" b="1" kern="1200" dirty="0" smtClean="0">
              <a:latin typeface="ＭＳ Ｐゴシック" panose="020B0600070205080204" pitchFamily="50" charset="-128"/>
              <a:ea typeface="ＭＳ Ｐゴシック" panose="020B0600070205080204" pitchFamily="50" charset="-128"/>
            </a:rPr>
            <a:t>SVM</a:t>
          </a:r>
          <a:r>
            <a:rPr kumimoji="1" lang="ja-JP" altLang="en-US" sz="1600" b="1" kern="1200" dirty="0" smtClean="0">
              <a:latin typeface="ＭＳ Ｐゴシック" panose="020B0600070205080204" pitchFamily="50" charset="-128"/>
              <a:ea typeface="ＭＳ Ｐゴシック" panose="020B0600070205080204" pitchFamily="50" charset="-128"/>
            </a:rPr>
            <a:t>（サボートベクターマシン）</a:t>
          </a:r>
          <a:endParaRPr kumimoji="1" lang="ja-JP" altLang="en-US" sz="1600" b="1" kern="1200" dirty="0">
            <a:latin typeface="ＭＳ Ｐゴシック" panose="020B0600070205080204" pitchFamily="50" charset="-128"/>
            <a:ea typeface="ＭＳ Ｐゴシック" panose="020B0600070205080204" pitchFamily="50" charset="-128"/>
          </a:endParaRPr>
        </a:p>
      </dsp:txBody>
      <dsp:txXfrm>
        <a:off x="1707179" y="1920549"/>
        <a:ext cx="1837315" cy="478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6A99B-916E-4AFD-AFC5-8C3760585127}">
      <dsp:nvSpPr>
        <dsp:cNvPr id="0" name=""/>
        <dsp:cNvSpPr/>
      </dsp:nvSpPr>
      <dsp:spPr>
        <a:xfrm rot="16200000">
          <a:off x="734485" y="-734485"/>
          <a:ext cx="2757582" cy="4226554"/>
        </a:xfrm>
        <a:prstGeom prst="round1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b="1" kern="1200" dirty="0" smtClean="0">
              <a:latin typeface="Arial Unicode MS" panose="020B0604020202020204" pitchFamily="50" charset="-128"/>
              <a:ea typeface="Arial Unicode MS" panose="020B0604020202020204" pitchFamily="50" charset="-128"/>
              <a:cs typeface="Arial Unicode MS" panose="020B0604020202020204" pitchFamily="50" charset="-128"/>
            </a:rPr>
            <a:t>Theft of Nuclear Explosive Device</a:t>
          </a:r>
        </a:p>
        <a:p>
          <a:pPr lvl="0" algn="l" defTabSz="622300">
            <a:lnSpc>
              <a:spcPct val="90000"/>
            </a:lnSpc>
            <a:spcBef>
              <a:spcPct val="0"/>
            </a:spcBef>
            <a:spcAft>
              <a:spcPct val="35000"/>
            </a:spcAft>
          </a:pPr>
          <a:r>
            <a:rPr lang="en-US" sz="1100" b="1" kern="1200" dirty="0" smtClean="0">
              <a:latin typeface="Arial Unicode MS" panose="020B0604020202020204" pitchFamily="50" charset="-128"/>
              <a:ea typeface="Arial Unicode MS" panose="020B0604020202020204" pitchFamily="50" charset="-128"/>
              <a:cs typeface="Arial Unicode MS" panose="020B0604020202020204" pitchFamily="50" charset="-128"/>
            </a:rPr>
            <a:t>- Theft of nuclear weapon </a:t>
          </a:r>
        </a:p>
        <a:p>
          <a:pPr lvl="0" algn="l" defTabSz="622300">
            <a:lnSpc>
              <a:spcPct val="90000"/>
            </a:lnSpc>
            <a:spcBef>
              <a:spcPct val="0"/>
            </a:spcBef>
            <a:spcAft>
              <a:spcPct val="35000"/>
            </a:spcAft>
          </a:pPr>
          <a:r>
            <a:rPr lang="en-US" sz="1100" b="1" kern="1200" dirty="0" smtClean="0">
              <a:latin typeface="Arial Unicode MS" panose="020B0604020202020204" pitchFamily="50" charset="-128"/>
              <a:ea typeface="Arial Unicode MS" panose="020B0604020202020204" pitchFamily="50" charset="-128"/>
              <a:cs typeface="Arial Unicode MS" panose="020B0604020202020204" pitchFamily="50" charset="-128"/>
            </a:rPr>
            <a:t>- Theft of material to make a nuclear explosive device</a:t>
          </a:r>
        </a:p>
        <a:p>
          <a:pPr lvl="0" algn="ctr" defTabSz="622300">
            <a:lnSpc>
              <a:spcPct val="90000"/>
            </a:lnSpc>
            <a:spcBef>
              <a:spcPct val="0"/>
            </a:spcBef>
            <a:spcAft>
              <a:spcPct val="35000"/>
            </a:spcAft>
          </a:pPr>
          <a:endParaRPr lang="en-US" sz="1100" b="1" kern="1200" dirty="0" smtClean="0">
            <a:latin typeface="Arial Unicode MS" panose="020B0604020202020204" pitchFamily="50" charset="-128"/>
            <a:ea typeface="Arial Unicode MS" panose="020B0604020202020204" pitchFamily="50" charset="-128"/>
            <a:cs typeface="Arial Unicode MS" panose="020B0604020202020204" pitchFamily="50" charset="-128"/>
          </a:endParaRPr>
        </a:p>
        <a:p>
          <a:pPr lvl="0" algn="ctr" defTabSz="622300">
            <a:lnSpc>
              <a:spcPct val="90000"/>
            </a:lnSpc>
            <a:spcBef>
              <a:spcPct val="0"/>
            </a:spcBef>
            <a:spcAft>
              <a:spcPct val="35000"/>
            </a:spcAft>
          </a:pPr>
          <a:endParaRPr kumimoji="1" lang="ja-JP" altLang="en-US" sz="1100" kern="1200" dirty="0">
            <a:latin typeface="Arial Unicode MS" panose="020B0604020202020204" pitchFamily="50" charset="-128"/>
            <a:ea typeface="Arial Unicode MS" panose="020B0604020202020204" pitchFamily="50" charset="-128"/>
            <a:cs typeface="Arial Unicode MS" panose="020B0604020202020204" pitchFamily="50" charset="-128"/>
          </a:endParaRPr>
        </a:p>
      </dsp:txBody>
      <dsp:txXfrm rot="5400000">
        <a:off x="-1" y="1"/>
        <a:ext cx="4226554" cy="2068186"/>
      </dsp:txXfrm>
    </dsp:sp>
    <dsp:sp modelId="{6BB817D8-38C7-4364-9D7A-73416C954263}">
      <dsp:nvSpPr>
        <dsp:cNvPr id="0" name=""/>
        <dsp:cNvSpPr/>
      </dsp:nvSpPr>
      <dsp:spPr>
        <a:xfrm>
          <a:off x="4226554" y="0"/>
          <a:ext cx="4226554" cy="2757582"/>
        </a:xfrm>
        <a:prstGeom prst="round1Rect">
          <a:avLst/>
        </a:prstGeom>
        <a:solidFill>
          <a:schemeClr val="accent2">
            <a:hueOff val="296363"/>
            <a:satOff val="-6523"/>
            <a:lumOff val="-470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b="1" kern="1200" smtClean="0">
              <a:latin typeface="Arial Unicode MS" panose="020B0604020202020204" pitchFamily="50" charset="-128"/>
              <a:ea typeface="Arial Unicode MS" panose="020B0604020202020204" pitchFamily="50" charset="-128"/>
              <a:cs typeface="Arial Unicode MS" panose="020B0604020202020204" pitchFamily="50" charset="-128"/>
            </a:rPr>
            <a:t>Dirty Bomb to disperse radioactive material</a:t>
          </a:r>
        </a:p>
        <a:p>
          <a:pPr lvl="0" algn="l" defTabSz="622300">
            <a:lnSpc>
              <a:spcPct val="90000"/>
            </a:lnSpc>
            <a:spcBef>
              <a:spcPct val="0"/>
            </a:spcBef>
            <a:spcAft>
              <a:spcPct val="35000"/>
            </a:spcAft>
          </a:pPr>
          <a:r>
            <a:rPr lang="en-US" sz="1100" b="1" kern="1200" smtClean="0">
              <a:latin typeface="Arial Unicode MS" panose="020B0604020202020204" pitchFamily="50" charset="-128"/>
              <a:ea typeface="Arial Unicode MS" panose="020B0604020202020204" pitchFamily="50" charset="-128"/>
              <a:cs typeface="Arial Unicode MS" panose="020B0604020202020204" pitchFamily="50" charset="-128"/>
            </a:rPr>
            <a:t>- Theft of radioactive material/source </a:t>
          </a:r>
        </a:p>
        <a:p>
          <a:pPr lvl="0" algn="l" defTabSz="622300">
            <a:lnSpc>
              <a:spcPct val="90000"/>
            </a:lnSpc>
            <a:spcBef>
              <a:spcPct val="0"/>
            </a:spcBef>
            <a:spcAft>
              <a:spcPct val="35000"/>
            </a:spcAft>
          </a:pPr>
          <a:r>
            <a:rPr lang="en-GB" sz="1100" b="1" kern="1200" smtClean="0">
              <a:latin typeface="Arial Unicode MS" panose="020B0604020202020204" pitchFamily="50" charset="-128"/>
              <a:ea typeface="Arial Unicode MS" panose="020B0604020202020204" pitchFamily="50" charset="-128"/>
              <a:cs typeface="Arial Unicode MS" panose="020B0604020202020204" pitchFamily="50" charset="-128"/>
            </a:rPr>
            <a:t>- Use of radioactive material out of regulatory control</a:t>
          </a:r>
          <a:endParaRPr kumimoji="1" lang="ja-JP" altLang="en-US" sz="1100" kern="1200" dirty="0">
            <a:latin typeface="Arial Unicode MS" panose="020B0604020202020204" pitchFamily="50" charset="-128"/>
            <a:ea typeface="Arial Unicode MS" panose="020B0604020202020204" pitchFamily="50" charset="-128"/>
            <a:cs typeface="Arial Unicode MS" panose="020B0604020202020204" pitchFamily="50" charset="-128"/>
          </a:endParaRPr>
        </a:p>
      </dsp:txBody>
      <dsp:txXfrm>
        <a:off x="4226554" y="0"/>
        <a:ext cx="4226554" cy="2068186"/>
      </dsp:txXfrm>
    </dsp:sp>
    <dsp:sp modelId="{99873B5C-3486-426B-B6A0-9250CAC8ED13}">
      <dsp:nvSpPr>
        <dsp:cNvPr id="0" name=""/>
        <dsp:cNvSpPr/>
      </dsp:nvSpPr>
      <dsp:spPr>
        <a:xfrm rot="10800000">
          <a:off x="0" y="2757582"/>
          <a:ext cx="4226554" cy="2757582"/>
        </a:xfrm>
        <a:prstGeom prst="round1Rect">
          <a:avLst/>
        </a:prstGeom>
        <a:solidFill>
          <a:schemeClr val="accent2">
            <a:hueOff val="592725"/>
            <a:satOff val="-13047"/>
            <a:lumOff val="-941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b="1" kern="1200" smtClean="0">
              <a:latin typeface="Arial Unicode MS" panose="020B0604020202020204" pitchFamily="50" charset="-128"/>
              <a:ea typeface="Arial Unicode MS" panose="020B0604020202020204" pitchFamily="50" charset="-128"/>
              <a:cs typeface="Arial Unicode MS" panose="020B0604020202020204" pitchFamily="50" charset="-128"/>
            </a:rPr>
            <a:t>Contamination of food, water or air</a:t>
          </a:r>
        </a:p>
        <a:p>
          <a:pPr lvl="0" algn="l" defTabSz="622300">
            <a:lnSpc>
              <a:spcPct val="90000"/>
            </a:lnSpc>
            <a:spcBef>
              <a:spcPct val="0"/>
            </a:spcBef>
            <a:spcAft>
              <a:spcPct val="35000"/>
            </a:spcAft>
          </a:pPr>
          <a:r>
            <a:rPr lang="en-US" sz="1100" b="1" kern="1200" smtClean="0">
              <a:latin typeface="Arial Unicode MS" panose="020B0604020202020204" pitchFamily="50" charset="-128"/>
              <a:ea typeface="Arial Unicode MS" panose="020B0604020202020204" pitchFamily="50" charset="-128"/>
              <a:cs typeface="Arial Unicode MS" panose="020B0604020202020204" pitchFamily="50" charset="-128"/>
            </a:rPr>
            <a:t>   - Theft of radioactive material/source </a:t>
          </a:r>
        </a:p>
        <a:p>
          <a:pPr lvl="0" algn="l" defTabSz="622300">
            <a:lnSpc>
              <a:spcPct val="90000"/>
            </a:lnSpc>
            <a:spcBef>
              <a:spcPct val="0"/>
            </a:spcBef>
            <a:spcAft>
              <a:spcPct val="35000"/>
            </a:spcAft>
          </a:pPr>
          <a:r>
            <a:rPr lang="en-GB" sz="1100" b="1" kern="1200" smtClean="0">
              <a:latin typeface="Arial Unicode MS" panose="020B0604020202020204" pitchFamily="50" charset="-128"/>
              <a:ea typeface="Arial Unicode MS" panose="020B0604020202020204" pitchFamily="50" charset="-128"/>
              <a:cs typeface="Arial Unicode MS" panose="020B0604020202020204" pitchFamily="50" charset="-128"/>
            </a:rPr>
            <a:t>   - Use of radioactive material out of regulatory control</a:t>
          </a:r>
          <a:endParaRPr lang="en-US" sz="1100" b="1" kern="1200" dirty="0" smtClean="0">
            <a:latin typeface="Arial Unicode MS" panose="020B0604020202020204" pitchFamily="50" charset="-128"/>
            <a:ea typeface="Arial Unicode MS" panose="020B0604020202020204" pitchFamily="50" charset="-128"/>
            <a:cs typeface="Arial Unicode MS" panose="020B0604020202020204" pitchFamily="50" charset="-128"/>
          </a:endParaRPr>
        </a:p>
      </dsp:txBody>
      <dsp:txXfrm rot="10800000">
        <a:off x="0" y="3446978"/>
        <a:ext cx="4226554" cy="2068186"/>
      </dsp:txXfrm>
    </dsp:sp>
    <dsp:sp modelId="{9E99EE2B-F6A5-41D5-83D2-A900138ACC32}">
      <dsp:nvSpPr>
        <dsp:cNvPr id="0" name=""/>
        <dsp:cNvSpPr/>
      </dsp:nvSpPr>
      <dsp:spPr>
        <a:xfrm rot="5400000">
          <a:off x="4961039" y="2023096"/>
          <a:ext cx="2757582" cy="4226554"/>
        </a:xfrm>
        <a:prstGeom prst="round1Rect">
          <a:avLst/>
        </a:prstGeom>
        <a:solidFill>
          <a:schemeClr val="accent2">
            <a:hueOff val="889088"/>
            <a:satOff val="-19570"/>
            <a:lumOff val="-1411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b="1" kern="1200" smtClean="0">
              <a:latin typeface="Arial Unicode MS" panose="020B0604020202020204" pitchFamily="50" charset="-128"/>
              <a:ea typeface="Arial Unicode MS" panose="020B0604020202020204" pitchFamily="50" charset="-128"/>
              <a:cs typeface="Arial Unicode MS" panose="020B0604020202020204" pitchFamily="50" charset="-128"/>
            </a:rPr>
            <a:t>Sabotage</a:t>
          </a:r>
          <a:r>
            <a:rPr lang="en-US" sz="1100" b="1" kern="1200" smtClean="0">
              <a:latin typeface="Arial Unicode MS" panose="020B0604020202020204" pitchFamily="50" charset="-128"/>
              <a:ea typeface="Arial Unicode MS" panose="020B0604020202020204" pitchFamily="50" charset="-128"/>
              <a:cs typeface="Arial Unicode MS" panose="020B0604020202020204" pitchFamily="50" charset="-128"/>
            </a:rPr>
            <a:t> </a:t>
          </a:r>
        </a:p>
        <a:p>
          <a:pPr lvl="0" algn="ctr" defTabSz="622300">
            <a:lnSpc>
              <a:spcPct val="90000"/>
            </a:lnSpc>
            <a:spcBef>
              <a:spcPct val="0"/>
            </a:spcBef>
            <a:spcAft>
              <a:spcPct val="35000"/>
            </a:spcAft>
          </a:pPr>
          <a:r>
            <a:rPr lang="en-US" sz="1100" b="1" kern="1200" smtClean="0">
              <a:latin typeface="Arial Unicode MS" panose="020B0604020202020204" pitchFamily="50" charset="-128"/>
              <a:ea typeface="Arial Unicode MS" panose="020B0604020202020204" pitchFamily="50" charset="-128"/>
              <a:cs typeface="Arial Unicode MS" panose="020B0604020202020204" pitchFamily="50" charset="-128"/>
            </a:rPr>
            <a:t>of a facility or transport to cause severe accidents</a:t>
          </a:r>
        </a:p>
        <a:p>
          <a:pPr lvl="0" algn="ctr" defTabSz="622300">
            <a:lnSpc>
              <a:spcPct val="90000"/>
            </a:lnSpc>
            <a:spcBef>
              <a:spcPct val="0"/>
            </a:spcBef>
            <a:spcAft>
              <a:spcPct val="35000"/>
            </a:spcAft>
          </a:pPr>
          <a:endParaRPr kumimoji="1" lang="ja-JP" altLang="en-US" sz="1100" kern="1200" dirty="0">
            <a:latin typeface="Arial Unicode MS" panose="020B0604020202020204" pitchFamily="50" charset="-128"/>
            <a:ea typeface="Arial Unicode MS" panose="020B0604020202020204" pitchFamily="50" charset="-128"/>
            <a:cs typeface="Arial Unicode MS" panose="020B0604020202020204" pitchFamily="50" charset="-128"/>
          </a:endParaRPr>
        </a:p>
      </dsp:txBody>
      <dsp:txXfrm rot="-5400000">
        <a:off x="4226553" y="3446978"/>
        <a:ext cx="4226554" cy="2068186"/>
      </dsp:txXfrm>
    </dsp:sp>
    <dsp:sp modelId="{17407471-8131-46C5-A09B-36DBE73B19DC}">
      <dsp:nvSpPr>
        <dsp:cNvPr id="0" name=""/>
        <dsp:cNvSpPr/>
      </dsp:nvSpPr>
      <dsp:spPr>
        <a:xfrm>
          <a:off x="2958587" y="2068186"/>
          <a:ext cx="2535932" cy="1378791"/>
        </a:xfrm>
        <a:prstGeom prst="roundRect">
          <a:avLst/>
        </a:prstGeom>
        <a:solidFill>
          <a:srgbClr val="0070C0"/>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en-US" altLang="ja-JP" sz="3600" kern="1200" dirty="0" smtClean="0">
              <a:latin typeface="Arial Unicode MS" panose="020B0604020202020204" pitchFamily="50" charset="-128"/>
              <a:ea typeface="Arial Unicode MS" panose="020B0604020202020204" pitchFamily="50" charset="-128"/>
              <a:cs typeface="Arial Unicode MS" panose="020B0604020202020204" pitchFamily="50" charset="-128"/>
            </a:rPr>
            <a:t>Threats</a:t>
          </a:r>
          <a:endParaRPr kumimoji="1" lang="ja-JP" altLang="en-US" sz="3600" kern="1200" dirty="0">
            <a:latin typeface="Arial Unicode MS" panose="020B0604020202020204" pitchFamily="50" charset="-128"/>
            <a:ea typeface="Arial Unicode MS" panose="020B0604020202020204" pitchFamily="50" charset="-128"/>
            <a:cs typeface="Arial Unicode MS" panose="020B0604020202020204" pitchFamily="50" charset="-128"/>
          </a:endParaRPr>
        </a:p>
      </dsp:txBody>
      <dsp:txXfrm>
        <a:off x="3025894" y="2135493"/>
        <a:ext cx="2401318" cy="12441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642E1-D376-4C9F-8945-2F5C57A2FCFB}">
      <dsp:nvSpPr>
        <dsp:cNvPr id="0" name=""/>
        <dsp:cNvSpPr/>
      </dsp:nvSpPr>
      <dsp:spPr>
        <a:xfrm>
          <a:off x="148" y="633646"/>
          <a:ext cx="1881999" cy="636843"/>
        </a:xfrm>
        <a:prstGeom prst="chevron">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ts val="0"/>
            </a:spcAft>
          </a:pPr>
          <a:r>
            <a:rPr kumimoji="1" lang="en-US" altLang="ja-JP" sz="1100" b="1" kern="1200" dirty="0" smtClean="0"/>
            <a:t>2010.4</a:t>
          </a:r>
        </a:p>
        <a:p>
          <a:pPr lvl="0" algn="ctr" defTabSz="488950">
            <a:lnSpc>
              <a:spcPct val="90000"/>
            </a:lnSpc>
            <a:spcBef>
              <a:spcPct val="0"/>
            </a:spcBef>
            <a:spcAft>
              <a:spcPts val="0"/>
            </a:spcAft>
          </a:pPr>
          <a:r>
            <a:rPr kumimoji="1" lang="en-US" altLang="ja-JP" sz="1100" b="1" kern="1200" dirty="0" smtClean="0"/>
            <a:t>@Washington</a:t>
          </a:r>
          <a:endParaRPr kumimoji="1" lang="ja-JP" altLang="en-US" sz="1100" b="1" kern="1200" dirty="0"/>
        </a:p>
      </dsp:txBody>
      <dsp:txXfrm>
        <a:off x="318570" y="633646"/>
        <a:ext cx="1245156" cy="636843"/>
      </dsp:txXfrm>
    </dsp:sp>
    <dsp:sp modelId="{68EDB1DF-42F5-4FEE-8B12-A8AEAE0D215B}">
      <dsp:nvSpPr>
        <dsp:cNvPr id="0" name=""/>
        <dsp:cNvSpPr/>
      </dsp:nvSpPr>
      <dsp:spPr>
        <a:xfrm>
          <a:off x="1722937" y="633646"/>
          <a:ext cx="1734713" cy="636843"/>
        </a:xfrm>
        <a:prstGeom prst="chevron">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ts val="0"/>
            </a:spcAft>
          </a:pPr>
          <a:r>
            <a:rPr kumimoji="1" lang="en-US" altLang="ja-JP" sz="1100" b="1" kern="1200" dirty="0" smtClean="0"/>
            <a:t>2012.3</a:t>
          </a:r>
        </a:p>
        <a:p>
          <a:pPr lvl="0" algn="ctr" defTabSz="488950">
            <a:lnSpc>
              <a:spcPct val="90000"/>
            </a:lnSpc>
            <a:spcBef>
              <a:spcPct val="0"/>
            </a:spcBef>
            <a:spcAft>
              <a:spcPts val="0"/>
            </a:spcAft>
          </a:pPr>
          <a:r>
            <a:rPr kumimoji="1" lang="en-US" altLang="ja-JP" sz="1100" b="1" kern="1200" dirty="0" smtClean="0"/>
            <a:t>@Seoul</a:t>
          </a:r>
          <a:endParaRPr kumimoji="1" lang="ja-JP" altLang="en-US" sz="1100" b="1" kern="1200" dirty="0"/>
        </a:p>
      </dsp:txBody>
      <dsp:txXfrm>
        <a:off x="2041359" y="633646"/>
        <a:ext cx="1097870" cy="636843"/>
      </dsp:txXfrm>
    </dsp:sp>
    <dsp:sp modelId="{42310913-C6C5-4104-98B8-1F10DE2DA947}">
      <dsp:nvSpPr>
        <dsp:cNvPr id="0" name=""/>
        <dsp:cNvSpPr/>
      </dsp:nvSpPr>
      <dsp:spPr>
        <a:xfrm>
          <a:off x="3298440" y="633646"/>
          <a:ext cx="1592108" cy="636843"/>
        </a:xfrm>
        <a:prstGeom prst="chevron">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ts val="0"/>
            </a:spcAft>
          </a:pPr>
          <a:r>
            <a:rPr kumimoji="1" lang="en-US" altLang="ja-JP" sz="1100" b="1" kern="1200" dirty="0" smtClean="0"/>
            <a:t>2014.3</a:t>
          </a:r>
          <a:r>
            <a:rPr kumimoji="1" lang="ja-JP" altLang="en-US" sz="1100" b="1" kern="1200" dirty="0" smtClean="0"/>
            <a:t>　　</a:t>
          </a:r>
          <a:r>
            <a:rPr kumimoji="1" lang="en-US" altLang="ja-JP" sz="1100" b="1" kern="1200" dirty="0" smtClean="0"/>
            <a:t>@Haag(Netherland)</a:t>
          </a:r>
          <a:endParaRPr kumimoji="1" lang="ja-JP" altLang="en-US" sz="1100" b="1" kern="1200" dirty="0"/>
        </a:p>
      </dsp:txBody>
      <dsp:txXfrm>
        <a:off x="3616862" y="633646"/>
        <a:ext cx="955265" cy="636843"/>
      </dsp:txXfrm>
    </dsp:sp>
    <dsp:sp modelId="{4774C93D-02E2-4C43-B1F0-DC23B97453A4}">
      <dsp:nvSpPr>
        <dsp:cNvPr id="0" name=""/>
        <dsp:cNvSpPr/>
      </dsp:nvSpPr>
      <dsp:spPr>
        <a:xfrm>
          <a:off x="4731337" y="604953"/>
          <a:ext cx="1902569" cy="694229"/>
        </a:xfrm>
        <a:prstGeom prst="chevron">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ts val="0"/>
            </a:spcAft>
          </a:pPr>
          <a:r>
            <a:rPr kumimoji="1" lang="en-US" altLang="ja-JP" sz="1100" b="1" kern="1200" dirty="0" smtClean="0"/>
            <a:t>2016</a:t>
          </a:r>
          <a:r>
            <a:rPr kumimoji="1" lang="ja-JP" altLang="en-US" sz="1100" b="1" kern="1200" dirty="0" smtClean="0"/>
            <a:t>　　　　　＠</a:t>
          </a:r>
          <a:r>
            <a:rPr kumimoji="1" lang="en-US" altLang="ja-JP" sz="1100" b="1" kern="1200" dirty="0" smtClean="0"/>
            <a:t>Washington</a:t>
          </a:r>
          <a:endParaRPr kumimoji="1" lang="ja-JP" altLang="en-US" sz="1100" b="1" kern="1200" dirty="0"/>
        </a:p>
      </dsp:txBody>
      <dsp:txXfrm>
        <a:off x="5078452" y="604953"/>
        <a:ext cx="1208340" cy="6942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FB2C0-7281-4DCF-832D-8502E16B9438}">
      <dsp:nvSpPr>
        <dsp:cNvPr id="0" name=""/>
        <dsp:cNvSpPr/>
      </dsp:nvSpPr>
      <dsp:spPr>
        <a:xfrm>
          <a:off x="638234" y="0"/>
          <a:ext cx="7233326" cy="1546430"/>
        </a:xfrm>
        <a:prstGeom prst="rightArrow">
          <a:avLst/>
        </a:prstGeom>
        <a:solidFill>
          <a:schemeClr val="accent6">
            <a:tint val="70000"/>
            <a:lumMod val="104000"/>
          </a:schemeClr>
        </a:solidFill>
        <a:ln w="9525" cap="rnd" cmpd="sng" algn="ctr">
          <a:noFill/>
          <a:prstDash val="solid"/>
        </a:ln>
        <a:effectLst/>
      </dsp:spPr>
      <dsp:style>
        <a:lnRef idx="1">
          <a:schemeClr val="accent6"/>
        </a:lnRef>
        <a:fillRef idx="2">
          <a:schemeClr val="accent6"/>
        </a:fillRef>
        <a:effectRef idx="1">
          <a:schemeClr val="accent6"/>
        </a:effectRef>
        <a:fontRef idx="minor">
          <a:schemeClr val="dk1"/>
        </a:fontRef>
      </dsp:style>
    </dsp:sp>
    <dsp:sp modelId="{D3C1CA94-E7A4-4CEC-9C8E-7AC086289F26}">
      <dsp:nvSpPr>
        <dsp:cNvPr id="0" name=""/>
        <dsp:cNvSpPr/>
      </dsp:nvSpPr>
      <dsp:spPr>
        <a:xfrm>
          <a:off x="178672" y="463929"/>
          <a:ext cx="2552938" cy="618572"/>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kumimoji="1" lang="en-US" altLang="ja-JP" sz="2500" kern="1200" dirty="0" smtClean="0"/>
            <a:t>Detection</a:t>
          </a:r>
          <a:endParaRPr kumimoji="1" lang="ja-JP" altLang="en-US" sz="2500" kern="1200" dirty="0"/>
        </a:p>
      </dsp:txBody>
      <dsp:txXfrm>
        <a:off x="208868" y="494125"/>
        <a:ext cx="2492546" cy="558180"/>
      </dsp:txXfrm>
    </dsp:sp>
    <dsp:sp modelId="{27690892-CA0A-4C6C-94AB-A62358291452}">
      <dsp:nvSpPr>
        <dsp:cNvPr id="0" name=""/>
        <dsp:cNvSpPr/>
      </dsp:nvSpPr>
      <dsp:spPr>
        <a:xfrm>
          <a:off x="2978428" y="463929"/>
          <a:ext cx="2552938" cy="618572"/>
        </a:xfrm>
        <a:prstGeom prst="roundRect">
          <a:avLst/>
        </a:prstGeom>
        <a:solidFill>
          <a:schemeClr val="accent2">
            <a:hueOff val="444544"/>
            <a:satOff val="-9785"/>
            <a:lumOff val="-705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kumimoji="1" lang="en-US" altLang="ja-JP" sz="2500" kern="1200" dirty="0" smtClean="0"/>
            <a:t>Delay</a:t>
          </a:r>
          <a:endParaRPr kumimoji="1" lang="ja-JP" altLang="en-US" sz="2500" kern="1200" dirty="0"/>
        </a:p>
      </dsp:txBody>
      <dsp:txXfrm>
        <a:off x="3008624" y="494125"/>
        <a:ext cx="2492546" cy="558180"/>
      </dsp:txXfrm>
    </dsp:sp>
    <dsp:sp modelId="{1645881C-8401-4732-8939-DEC5C0C3B8B9}">
      <dsp:nvSpPr>
        <dsp:cNvPr id="0" name=""/>
        <dsp:cNvSpPr/>
      </dsp:nvSpPr>
      <dsp:spPr>
        <a:xfrm>
          <a:off x="5778184" y="463929"/>
          <a:ext cx="2552938" cy="618572"/>
        </a:xfrm>
        <a:prstGeom prst="roundRect">
          <a:avLst/>
        </a:prstGeom>
        <a:solidFill>
          <a:schemeClr val="accent2">
            <a:hueOff val="889088"/>
            <a:satOff val="-19570"/>
            <a:lumOff val="-14117"/>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kumimoji="1" lang="en-US" altLang="ja-JP" sz="2500" kern="1200" dirty="0" smtClean="0"/>
            <a:t>Response</a:t>
          </a:r>
          <a:endParaRPr kumimoji="1" lang="ja-JP" altLang="en-US" sz="2500" kern="1200" dirty="0"/>
        </a:p>
      </dsp:txBody>
      <dsp:txXfrm>
        <a:off x="5808380" y="494125"/>
        <a:ext cx="2492546" cy="5581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B75D-2DCB-402B-A96F-E6F442E0573F}">
      <dsp:nvSpPr>
        <dsp:cNvPr id="0" name=""/>
        <dsp:cNvSpPr/>
      </dsp:nvSpPr>
      <dsp:spPr>
        <a:xfrm>
          <a:off x="480931" y="0"/>
          <a:ext cx="5450554" cy="147106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35AD2-0B9A-4D55-AA12-DB240F0B2DFC}">
      <dsp:nvSpPr>
        <dsp:cNvPr id="0" name=""/>
        <dsp:cNvSpPr/>
      </dsp:nvSpPr>
      <dsp:spPr>
        <a:xfrm>
          <a:off x="2270" y="441318"/>
          <a:ext cx="1444398" cy="588425"/>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kumimoji="1" lang="ja-JP" altLang="en-US" sz="1700" kern="1200" dirty="0" smtClean="0"/>
            <a:t>防御</a:t>
          </a:r>
          <a:endParaRPr kumimoji="1" lang="ja-JP" altLang="en-US" sz="1700" kern="1200" dirty="0"/>
        </a:p>
      </dsp:txBody>
      <dsp:txXfrm>
        <a:off x="30995" y="470043"/>
        <a:ext cx="1386948" cy="530975"/>
      </dsp:txXfrm>
    </dsp:sp>
    <dsp:sp modelId="{A2B74A2F-D3A1-4907-A5F1-25551FF1B2ED}">
      <dsp:nvSpPr>
        <dsp:cNvPr id="0" name=""/>
        <dsp:cNvSpPr/>
      </dsp:nvSpPr>
      <dsp:spPr>
        <a:xfrm>
          <a:off x="1656762" y="441318"/>
          <a:ext cx="1444398" cy="588425"/>
        </a:xfrm>
        <a:prstGeom prst="roundRect">
          <a:avLst/>
        </a:prstGeom>
        <a:solidFill>
          <a:schemeClr val="accent2">
            <a:hueOff val="296363"/>
            <a:satOff val="-6523"/>
            <a:lumOff val="-470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kumimoji="1" lang="ja-JP" altLang="en-US" sz="1700" kern="1200" dirty="0" smtClean="0"/>
            <a:t>検知</a:t>
          </a:r>
          <a:endParaRPr kumimoji="1" lang="ja-JP" altLang="en-US" sz="1700" kern="1200" dirty="0"/>
        </a:p>
      </dsp:txBody>
      <dsp:txXfrm>
        <a:off x="1685487" y="470043"/>
        <a:ext cx="1386948" cy="530975"/>
      </dsp:txXfrm>
    </dsp:sp>
    <dsp:sp modelId="{215E9333-BF04-4CFD-BEF6-D3C7F357634B}">
      <dsp:nvSpPr>
        <dsp:cNvPr id="0" name=""/>
        <dsp:cNvSpPr/>
      </dsp:nvSpPr>
      <dsp:spPr>
        <a:xfrm>
          <a:off x="3311255" y="441318"/>
          <a:ext cx="1444398" cy="588425"/>
        </a:xfrm>
        <a:prstGeom prst="roundRect">
          <a:avLst/>
        </a:prstGeom>
        <a:solidFill>
          <a:schemeClr val="accent2">
            <a:hueOff val="592725"/>
            <a:satOff val="-13047"/>
            <a:lumOff val="-941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kumimoji="1" lang="ja-JP" altLang="en-US" sz="1700" kern="1200" dirty="0" smtClean="0"/>
            <a:t>遅延</a:t>
          </a:r>
          <a:endParaRPr kumimoji="1" lang="ja-JP" altLang="en-US" sz="1700" kern="1200" dirty="0"/>
        </a:p>
      </dsp:txBody>
      <dsp:txXfrm>
        <a:off x="3339980" y="470043"/>
        <a:ext cx="1386948" cy="530975"/>
      </dsp:txXfrm>
    </dsp:sp>
    <dsp:sp modelId="{97F1E3F7-A84A-424F-AF7E-EE6C32425552}">
      <dsp:nvSpPr>
        <dsp:cNvPr id="0" name=""/>
        <dsp:cNvSpPr/>
      </dsp:nvSpPr>
      <dsp:spPr>
        <a:xfrm>
          <a:off x="4965748" y="441318"/>
          <a:ext cx="1444398" cy="588425"/>
        </a:xfrm>
        <a:prstGeom prst="roundRect">
          <a:avLst/>
        </a:prstGeom>
        <a:solidFill>
          <a:schemeClr val="accent2">
            <a:hueOff val="889088"/>
            <a:satOff val="-19570"/>
            <a:lumOff val="-14117"/>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kumimoji="1" lang="ja-JP" altLang="en-US" sz="1700" kern="1200" dirty="0" smtClean="0"/>
            <a:t>対応</a:t>
          </a:r>
          <a:endParaRPr kumimoji="1" lang="ja-JP" altLang="en-US" sz="1700" kern="1200" dirty="0"/>
        </a:p>
      </dsp:txBody>
      <dsp:txXfrm>
        <a:off x="4994473" y="470043"/>
        <a:ext cx="1386948" cy="530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0B75D-2DCB-402B-A96F-E6F442E0573F}">
      <dsp:nvSpPr>
        <dsp:cNvPr id="0" name=""/>
        <dsp:cNvSpPr/>
      </dsp:nvSpPr>
      <dsp:spPr>
        <a:xfrm>
          <a:off x="480931" y="0"/>
          <a:ext cx="5450554" cy="147106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35AD2-0B9A-4D55-AA12-DB240F0B2DFC}">
      <dsp:nvSpPr>
        <dsp:cNvPr id="0" name=""/>
        <dsp:cNvSpPr/>
      </dsp:nvSpPr>
      <dsp:spPr>
        <a:xfrm>
          <a:off x="2270" y="441318"/>
          <a:ext cx="1444398" cy="588425"/>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kumimoji="1" lang="ja-JP" altLang="en-US" sz="1700" kern="1200" dirty="0" smtClean="0"/>
            <a:t>予防</a:t>
          </a:r>
          <a:endParaRPr kumimoji="1" lang="ja-JP" altLang="en-US" sz="1700" kern="1200" dirty="0"/>
        </a:p>
      </dsp:txBody>
      <dsp:txXfrm>
        <a:off x="30995" y="470043"/>
        <a:ext cx="1386948" cy="530975"/>
      </dsp:txXfrm>
    </dsp:sp>
    <dsp:sp modelId="{A2B74A2F-D3A1-4907-A5F1-25551FF1B2ED}">
      <dsp:nvSpPr>
        <dsp:cNvPr id="0" name=""/>
        <dsp:cNvSpPr/>
      </dsp:nvSpPr>
      <dsp:spPr>
        <a:xfrm>
          <a:off x="1656762" y="441318"/>
          <a:ext cx="1444398" cy="588425"/>
        </a:xfrm>
        <a:prstGeom prst="roundRect">
          <a:avLst/>
        </a:prstGeom>
        <a:solidFill>
          <a:schemeClr val="accent2">
            <a:hueOff val="296363"/>
            <a:satOff val="-6523"/>
            <a:lumOff val="-470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kumimoji="1" lang="ja-JP" altLang="en-US" sz="1700" kern="1200" dirty="0" smtClean="0"/>
            <a:t>検知</a:t>
          </a:r>
          <a:endParaRPr kumimoji="1" lang="ja-JP" altLang="en-US" sz="1700" kern="1200" dirty="0"/>
        </a:p>
      </dsp:txBody>
      <dsp:txXfrm>
        <a:off x="1685487" y="470043"/>
        <a:ext cx="1386948" cy="530975"/>
      </dsp:txXfrm>
    </dsp:sp>
    <dsp:sp modelId="{215E9333-BF04-4CFD-BEF6-D3C7F357634B}">
      <dsp:nvSpPr>
        <dsp:cNvPr id="0" name=""/>
        <dsp:cNvSpPr/>
      </dsp:nvSpPr>
      <dsp:spPr>
        <a:xfrm>
          <a:off x="3311255" y="441318"/>
          <a:ext cx="1444398" cy="588425"/>
        </a:xfrm>
        <a:prstGeom prst="roundRect">
          <a:avLst/>
        </a:prstGeom>
        <a:solidFill>
          <a:schemeClr val="accent2">
            <a:hueOff val="592725"/>
            <a:satOff val="-13047"/>
            <a:lumOff val="-941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kumimoji="1" lang="ja-JP" altLang="en-US" sz="1700" kern="1200" dirty="0" smtClean="0"/>
            <a:t>遅延</a:t>
          </a:r>
          <a:endParaRPr kumimoji="1" lang="ja-JP" altLang="en-US" sz="1700" kern="1200" dirty="0"/>
        </a:p>
      </dsp:txBody>
      <dsp:txXfrm>
        <a:off x="3339980" y="470043"/>
        <a:ext cx="1386948" cy="530975"/>
      </dsp:txXfrm>
    </dsp:sp>
    <dsp:sp modelId="{97F1E3F7-A84A-424F-AF7E-EE6C32425552}">
      <dsp:nvSpPr>
        <dsp:cNvPr id="0" name=""/>
        <dsp:cNvSpPr/>
      </dsp:nvSpPr>
      <dsp:spPr>
        <a:xfrm>
          <a:off x="4965748" y="441318"/>
          <a:ext cx="1444398" cy="588425"/>
        </a:xfrm>
        <a:prstGeom prst="roundRect">
          <a:avLst/>
        </a:prstGeom>
        <a:solidFill>
          <a:schemeClr val="accent2">
            <a:hueOff val="889088"/>
            <a:satOff val="-19570"/>
            <a:lumOff val="-14117"/>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kumimoji="1" lang="ja-JP" altLang="en-US" sz="1700" kern="1200" dirty="0" smtClean="0"/>
            <a:t>対応</a:t>
          </a:r>
          <a:endParaRPr kumimoji="1" lang="ja-JP" altLang="en-US" sz="1700" kern="1200" dirty="0"/>
        </a:p>
      </dsp:txBody>
      <dsp:txXfrm>
        <a:off x="4994473" y="470043"/>
        <a:ext cx="1386948" cy="53097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5" y="0"/>
            <a:ext cx="4435797" cy="356383"/>
          </a:xfrm>
          <a:prstGeom prst="rect">
            <a:avLst/>
          </a:prstGeom>
        </p:spPr>
        <p:txBody>
          <a:bodyPr vert="horz" lIns="94760" tIns="47380" rIns="94760" bIns="4738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796429" y="0"/>
            <a:ext cx="4435797" cy="356383"/>
          </a:xfrm>
          <a:prstGeom prst="rect">
            <a:avLst/>
          </a:prstGeom>
        </p:spPr>
        <p:txBody>
          <a:bodyPr vert="horz" lIns="94760" tIns="47380" rIns="94760" bIns="47380" rtlCol="0"/>
          <a:lstStyle>
            <a:lvl1pPr algn="r">
              <a:defRPr sz="1200"/>
            </a:lvl1pPr>
          </a:lstStyle>
          <a:p>
            <a:fld id="{6EE38AE3-0FB7-48F5-96B8-80BF5BD4E51F}" type="datetimeFigureOut">
              <a:rPr kumimoji="1" lang="ja-JP" altLang="en-US" smtClean="0"/>
              <a:t>2016/4/1</a:t>
            </a:fld>
            <a:endParaRPr kumimoji="1" lang="ja-JP" altLang="en-US"/>
          </a:p>
        </p:txBody>
      </p:sp>
      <p:sp>
        <p:nvSpPr>
          <p:cNvPr id="4" name="フッター プレースホルダー 3"/>
          <p:cNvSpPr>
            <a:spLocks noGrp="1"/>
          </p:cNvSpPr>
          <p:nvPr>
            <p:ph type="ftr" sz="quarter" idx="2"/>
          </p:nvPr>
        </p:nvSpPr>
        <p:spPr>
          <a:xfrm>
            <a:off x="5" y="6742918"/>
            <a:ext cx="4435797" cy="356383"/>
          </a:xfrm>
          <a:prstGeom prst="rect">
            <a:avLst/>
          </a:prstGeom>
        </p:spPr>
        <p:txBody>
          <a:bodyPr vert="horz" lIns="94760" tIns="47380" rIns="94760" bIns="4738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796429" y="6742918"/>
            <a:ext cx="4435797" cy="356383"/>
          </a:xfrm>
          <a:prstGeom prst="rect">
            <a:avLst/>
          </a:prstGeom>
        </p:spPr>
        <p:txBody>
          <a:bodyPr vert="horz" lIns="94760" tIns="47380" rIns="94760" bIns="47380" rtlCol="0" anchor="b"/>
          <a:lstStyle>
            <a:lvl1pPr algn="r">
              <a:defRPr sz="1200"/>
            </a:lvl1pPr>
          </a:lstStyle>
          <a:p>
            <a:fld id="{4478CBBD-976C-49FF-A89A-84A4E900C4A2}" type="slidenum">
              <a:rPr kumimoji="1" lang="ja-JP" altLang="en-US" smtClean="0"/>
              <a:t>‹#›</a:t>
            </a:fld>
            <a:endParaRPr kumimoji="1" lang="ja-JP" altLang="en-US"/>
          </a:p>
        </p:txBody>
      </p:sp>
    </p:spTree>
    <p:extLst>
      <p:ext uri="{BB962C8B-B14F-4D97-AF65-F5344CB8AC3E}">
        <p14:creationId xmlns:p14="http://schemas.microsoft.com/office/powerpoint/2010/main" val="11572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6"/>
            <a:ext cx="4434998" cy="356196"/>
          </a:xfrm>
          <a:prstGeom prst="rect">
            <a:avLst/>
          </a:prstGeom>
        </p:spPr>
        <p:txBody>
          <a:bodyPr vert="horz" lIns="94760" tIns="47380" rIns="94760" bIns="47380" rtlCol="0"/>
          <a:lstStyle>
            <a:lvl1pPr algn="l">
              <a:defRPr sz="1200"/>
            </a:lvl1pPr>
          </a:lstStyle>
          <a:p>
            <a:endParaRPr kumimoji="1" lang="ja-JP" altLang="en-US"/>
          </a:p>
        </p:txBody>
      </p:sp>
      <p:sp>
        <p:nvSpPr>
          <p:cNvPr id="3" name="日付プレースホルダー 2"/>
          <p:cNvSpPr>
            <a:spLocks noGrp="1"/>
          </p:cNvSpPr>
          <p:nvPr>
            <p:ph type="dt" idx="1"/>
          </p:nvPr>
        </p:nvSpPr>
        <p:spPr>
          <a:xfrm>
            <a:off x="5797248" y="6"/>
            <a:ext cx="4434998" cy="356196"/>
          </a:xfrm>
          <a:prstGeom prst="rect">
            <a:avLst/>
          </a:prstGeom>
        </p:spPr>
        <p:txBody>
          <a:bodyPr vert="horz" lIns="94760" tIns="47380" rIns="94760" bIns="47380" rtlCol="0"/>
          <a:lstStyle>
            <a:lvl1pPr algn="r">
              <a:defRPr sz="1200"/>
            </a:lvl1pPr>
          </a:lstStyle>
          <a:p>
            <a:fld id="{2EE4F936-50BC-43FD-A46D-F3F7777C1DCF}" type="datetimeFigureOut">
              <a:rPr kumimoji="1" lang="ja-JP" altLang="en-US" smtClean="0"/>
              <a:t>2016/4/1</a:t>
            </a:fld>
            <a:endParaRPr kumimoji="1" lang="ja-JP" altLang="en-US"/>
          </a:p>
        </p:txBody>
      </p:sp>
      <p:sp>
        <p:nvSpPr>
          <p:cNvPr id="4" name="スライド イメージ プレースホルダー 3"/>
          <p:cNvSpPr>
            <a:spLocks noGrp="1" noRot="1" noChangeAspect="1"/>
          </p:cNvSpPr>
          <p:nvPr>
            <p:ph type="sldImg" idx="2"/>
          </p:nvPr>
        </p:nvSpPr>
        <p:spPr>
          <a:xfrm>
            <a:off x="3519488" y="885825"/>
            <a:ext cx="3195637" cy="2398713"/>
          </a:xfrm>
          <a:prstGeom prst="rect">
            <a:avLst/>
          </a:prstGeom>
          <a:noFill/>
          <a:ln w="12700">
            <a:solidFill>
              <a:prstClr val="black"/>
            </a:solidFill>
          </a:ln>
        </p:spPr>
        <p:txBody>
          <a:bodyPr vert="horz" lIns="94760" tIns="47380" rIns="94760" bIns="47380" rtlCol="0" anchor="ctr"/>
          <a:lstStyle/>
          <a:p>
            <a:endParaRPr lang="ja-JP" altLang="en-US"/>
          </a:p>
        </p:txBody>
      </p:sp>
      <p:sp>
        <p:nvSpPr>
          <p:cNvPr id="5" name="ノート プレースホルダー 4"/>
          <p:cNvSpPr>
            <a:spLocks noGrp="1"/>
          </p:cNvSpPr>
          <p:nvPr>
            <p:ph type="body" sz="quarter" idx="3"/>
          </p:nvPr>
        </p:nvSpPr>
        <p:spPr>
          <a:xfrm>
            <a:off x="1023462" y="3416539"/>
            <a:ext cx="8187690" cy="2795349"/>
          </a:xfrm>
          <a:prstGeom prst="rect">
            <a:avLst/>
          </a:prstGeom>
        </p:spPr>
        <p:txBody>
          <a:bodyPr vert="horz" lIns="94760" tIns="47380" rIns="94760" bIns="4738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2" y="6743105"/>
            <a:ext cx="4434998" cy="356195"/>
          </a:xfrm>
          <a:prstGeom prst="rect">
            <a:avLst/>
          </a:prstGeom>
        </p:spPr>
        <p:txBody>
          <a:bodyPr vert="horz" lIns="94760" tIns="47380" rIns="94760" bIns="4738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797248" y="6743105"/>
            <a:ext cx="4434998" cy="356195"/>
          </a:xfrm>
          <a:prstGeom prst="rect">
            <a:avLst/>
          </a:prstGeom>
        </p:spPr>
        <p:txBody>
          <a:bodyPr vert="horz" lIns="94760" tIns="47380" rIns="94760" bIns="47380" rtlCol="0" anchor="b"/>
          <a:lstStyle>
            <a:lvl1pPr algn="r">
              <a:defRPr sz="1200"/>
            </a:lvl1pPr>
          </a:lstStyle>
          <a:p>
            <a:fld id="{3D67B3DC-0049-4653-A436-6279989C048E}" type="slidenum">
              <a:rPr kumimoji="1" lang="ja-JP" altLang="en-US" smtClean="0"/>
              <a:t>‹#›</a:t>
            </a:fld>
            <a:endParaRPr kumimoji="1" lang="ja-JP" altLang="en-US"/>
          </a:p>
        </p:txBody>
      </p:sp>
    </p:spTree>
    <p:extLst>
      <p:ext uri="{BB962C8B-B14F-4D97-AF65-F5344CB8AC3E}">
        <p14:creationId xmlns:p14="http://schemas.microsoft.com/office/powerpoint/2010/main" val="3190192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CF1C31FA-0EB2-4055-B9BD-90772FD0DA1B}" type="slidenum">
              <a:rPr lang="en-US" altLang="ja-JP" smtClean="0"/>
              <a:pPr>
                <a:defRPr/>
              </a:pPr>
              <a:t>4</a:t>
            </a:fld>
            <a:endParaRPr lang="en-US" altLang="ja-JP" dirty="0"/>
          </a:p>
        </p:txBody>
      </p:sp>
    </p:spTree>
    <p:extLst>
      <p:ext uri="{BB962C8B-B14F-4D97-AF65-F5344CB8AC3E}">
        <p14:creationId xmlns:p14="http://schemas.microsoft.com/office/powerpoint/2010/main" val="3839103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B32DF35-8128-4238-A624-51A9B54BA4F5}" type="slidenum">
              <a:rPr kumimoji="1" lang="ja-JP" altLang="en-US" smtClean="0"/>
              <a:t>28</a:t>
            </a:fld>
            <a:endParaRPr kumimoji="1" lang="ja-JP" altLang="en-US"/>
          </a:p>
        </p:txBody>
      </p:sp>
    </p:spTree>
    <p:extLst>
      <p:ext uri="{BB962C8B-B14F-4D97-AF65-F5344CB8AC3E}">
        <p14:creationId xmlns:p14="http://schemas.microsoft.com/office/powerpoint/2010/main" val="3935276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B32DF35-8128-4238-A624-51A9B54BA4F5}" type="slidenum">
              <a:rPr kumimoji="1" lang="ja-JP" altLang="en-US" smtClean="0"/>
              <a:t>29</a:t>
            </a:fld>
            <a:endParaRPr kumimoji="1" lang="ja-JP" altLang="en-US"/>
          </a:p>
        </p:txBody>
      </p:sp>
    </p:spTree>
    <p:extLst>
      <p:ext uri="{BB962C8B-B14F-4D97-AF65-F5344CB8AC3E}">
        <p14:creationId xmlns:p14="http://schemas.microsoft.com/office/powerpoint/2010/main" val="1799192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B32DF35-8128-4238-A624-51A9B54BA4F5}" type="slidenum">
              <a:rPr kumimoji="1" lang="ja-JP" altLang="en-US" smtClean="0"/>
              <a:t>30</a:t>
            </a:fld>
            <a:endParaRPr kumimoji="1" lang="ja-JP" altLang="en-US"/>
          </a:p>
        </p:txBody>
      </p:sp>
    </p:spTree>
    <p:extLst>
      <p:ext uri="{BB962C8B-B14F-4D97-AF65-F5344CB8AC3E}">
        <p14:creationId xmlns:p14="http://schemas.microsoft.com/office/powerpoint/2010/main" val="2556034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8448704-868D-4718-8264-1A5DC0B4F659}" type="slidenum">
              <a:rPr kumimoji="1" lang="ja-JP" altLang="en-US" smtClean="0"/>
              <a:t>38</a:t>
            </a:fld>
            <a:endParaRPr kumimoji="1" lang="ja-JP" altLang="en-US"/>
          </a:p>
        </p:txBody>
      </p:sp>
    </p:spTree>
    <p:extLst>
      <p:ext uri="{BB962C8B-B14F-4D97-AF65-F5344CB8AC3E}">
        <p14:creationId xmlns:p14="http://schemas.microsoft.com/office/powerpoint/2010/main" val="1046107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D67B3DC-0049-4653-A436-6279989C048E}" type="slidenum">
              <a:rPr kumimoji="1" lang="ja-JP" altLang="en-US" smtClean="0"/>
              <a:t>39</a:t>
            </a:fld>
            <a:endParaRPr kumimoji="1" lang="ja-JP" altLang="en-US"/>
          </a:p>
        </p:txBody>
      </p:sp>
    </p:spTree>
    <p:extLst>
      <p:ext uri="{BB962C8B-B14F-4D97-AF65-F5344CB8AC3E}">
        <p14:creationId xmlns:p14="http://schemas.microsoft.com/office/powerpoint/2010/main" val="1772162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D67B3DC-0049-4653-A436-6279989C048E}" type="slidenum">
              <a:rPr kumimoji="1" lang="ja-JP" altLang="en-US" smtClean="0"/>
              <a:t>40</a:t>
            </a:fld>
            <a:endParaRPr kumimoji="1" lang="ja-JP" altLang="en-US"/>
          </a:p>
        </p:txBody>
      </p:sp>
    </p:spTree>
    <p:extLst>
      <p:ext uri="{BB962C8B-B14F-4D97-AF65-F5344CB8AC3E}">
        <p14:creationId xmlns:p14="http://schemas.microsoft.com/office/powerpoint/2010/main" val="64263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D67B3DC-0049-4653-A436-6279989C048E}" type="slidenum">
              <a:rPr kumimoji="1" lang="ja-JP" altLang="en-US" smtClean="0"/>
              <a:t>6</a:t>
            </a:fld>
            <a:endParaRPr kumimoji="1" lang="ja-JP" altLang="en-US"/>
          </a:p>
        </p:txBody>
      </p:sp>
    </p:spTree>
    <p:extLst>
      <p:ext uri="{BB962C8B-B14F-4D97-AF65-F5344CB8AC3E}">
        <p14:creationId xmlns:p14="http://schemas.microsoft.com/office/powerpoint/2010/main" val="2804784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D67B3DC-0049-4653-A436-6279989C048E}" type="slidenum">
              <a:rPr kumimoji="1" lang="ja-JP" altLang="en-US" smtClean="0"/>
              <a:t>7</a:t>
            </a:fld>
            <a:endParaRPr kumimoji="1" lang="ja-JP" altLang="en-US"/>
          </a:p>
        </p:txBody>
      </p:sp>
    </p:spTree>
    <p:extLst>
      <p:ext uri="{BB962C8B-B14F-4D97-AF65-F5344CB8AC3E}">
        <p14:creationId xmlns:p14="http://schemas.microsoft.com/office/powerpoint/2010/main" val="282012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rity</a:t>
            </a:r>
            <a:r>
              <a:rPr kumimoji="1" lang="en-US" altLang="ja-JP" dirty="0" smtClean="0"/>
              <a:t> (ISCN) Since Japan Atomic Energy Agency (JAEA) established the ISCN in December 2010, as the first new Center of Excellence of its kind in the region, JAEA and the U.S. Department of Energy (DOE) have successfully collaborated on the development of ISCN programs for strengthening international capacity in nuclear non-proliferation and nuclear security.  This bilateral cooperation has included: state-of-the-art training courses on physical protection of nuclear material and facilities for about 250 participants from 27 countries; developing physical protection training tools and technology performance testing capabilities; and enhancing scenario analysis and tabletop exercise (TTX) capabilities at ISCN.  </a:t>
            </a:r>
          </a:p>
          <a:p>
            <a:r>
              <a:rPr kumimoji="1" lang="en-US" altLang="ja-JP" dirty="0" smtClean="0"/>
              <a:t>Goal 2: Research and Development of Nuclear Forensics, Measurement and Detection Technologies, and Sharing of Investigatory Best Practices Building on a series of initial meetings and workshops to facilitate information exchange on nuclear forensics, JAEA and DOE have strengthened forensics capabilities through four new technical cooperation projects.  Nuclear forensics experts from Japan and the United States continue to collaborate through these projects on joint R&amp;D in nuclear material signatures, including uranium age dating measurements and characterization of nuclear fuel for forensics purposes, and the establishment of a proto-type national nuclear forensics library at JAEA.  </a:t>
            </a:r>
          </a:p>
          <a:p>
            <a:r>
              <a:rPr kumimoji="1" lang="en-US" altLang="ja-JP" dirty="0" smtClean="0"/>
              <a:t>Goal 3: Cooperation on Safeguards Implementation In February 2013, DOE and JAEA celebrated 25 years of official cooperation to develop advanced technologies for effective and efficient implementation of nuclear safeguards. Some of the techniques pioneered through this collaboration have facilitated the International Atomic Energy Agency’s (IAEA) transition to a modernized international safeguards system, increasingly reliant on remote and automated verification measures at a wide range of fuel cycle facilities. Since 2011, JAEA and DOE have further expanded this cooperation by launching 10 new safeguards implementation projects of high priority, including joint work on: safeguards measurement techniques for spent fuel; safeguards equipment for J-MOX; advanced measurement for plutonium solutions; and technologies for safeguards application at Fukushima.  DOE and JAEA held a technical meeting on safeguards technologies with possible application to </a:t>
            </a:r>
          </a:p>
          <a:p>
            <a:r>
              <a:rPr kumimoji="1" lang="en-US" altLang="ja-JP" dirty="0" smtClean="0"/>
              <a:t>the Fukushima Daiichi Nuclear Power Station in February and September 2013. Both sides have also continued to increase coordination and cooperation in the area of safeguards training.   </a:t>
            </a:r>
          </a:p>
          <a:p>
            <a:r>
              <a:rPr kumimoji="1" lang="en-US" altLang="ja-JP" dirty="0" smtClean="0"/>
              <a:t>Goal 4: Sharing Best Practices for Nuclear Security in New Facility Design Both countries conducted reciprocal visits to </a:t>
            </a:r>
            <a:r>
              <a:rPr kumimoji="1" lang="en-US" altLang="ja-JP" dirty="0" err="1" smtClean="0"/>
              <a:t>Rokkasho</a:t>
            </a:r>
            <a:r>
              <a:rPr kumimoji="1" lang="en-US" altLang="ja-JP" dirty="0" smtClean="0"/>
              <a:t> and Savannah River to observe the construction sites of MOX fuel fabrication facilities. JAEA and Sandia National Laboratories (SNL) together developed a Security-by-Design Handbook for third countries as a joint research project to identify best practices for incorporating security considerations early into the design process of new nuclear facilities, and are exploring opportunities for further joint outreach to other stakeholders in the international community.  </a:t>
            </a:r>
          </a:p>
          <a:p>
            <a:r>
              <a:rPr kumimoji="1" lang="en-US" altLang="ja-JP" dirty="0" smtClean="0"/>
              <a:t>Goal 5: Cooperation on Transport Security to Reduce the Chances of Theft or Sabotage For the purpose of achieving mutual understanding of the structure of transport security and its implementation in line with international guideline INFCIRC/225/Rev.5, both countries conducted a TTX on Transport Security March 26 – 28, 2012 in Honolulu, Hawaii. Following this a TTX Workshop was held in Tokyo on August 26-29, 2013.  The goal of this workshop was to discuss how TTX are developed and used to ensure security of nuclear material in transit via road and sea.  The workshop also helped prepare for the transport security gift basket event held in Tokyo on November 12-14, 2013.   </a:t>
            </a:r>
          </a:p>
          <a:p>
            <a:r>
              <a:rPr kumimoji="1" lang="en-US" altLang="ja-JP" dirty="0" smtClean="0"/>
              <a:t>Goal 6: Convert Reactors to Reduce the Use of HEU and Complete Down-Blending Operations Both countries continue to work towards the conversion of highly enriched uranium-fueled research reactors, where technically and economically feasible, and the timely removal and disposal of nuclear materials from facilities no longer using them.  In a major step forward in this effort, the governments of the United States and Japan have decided to remove and dispose all HEU and plutonium from JAEA’s Fast Critical Assembly (FCA) and extend research reactor spent fuel returns from Japan by ten years.  Both countries intend to work together closely to execute this important commitment in a timely manner.  Additionally, both countries remain committed to feasibility studies for converting the Kyoto and Kinki University Reactors to the use of low-enriched uranium, the down-blend of HEU from the Yayoi reactor and the National Institute of Advanced Industrial Science and Technology (AIST), and the shipment of HEU from JAEA’s Japan Materials Testing Reactor Critical Assembly (JMTRC) reactor to the United States for disposition.  </a:t>
            </a:r>
          </a:p>
          <a:p>
            <a:r>
              <a:rPr kumimoji="1" lang="en-US" altLang="ja-JP" dirty="0" smtClean="0"/>
              <a:t>Goal 7: Implement INFCIRC / 225 / Rev.5 DOE and JAEA have continued to help promote better understanding and implementation of the new nuclear security recommendations in the document INFCIRC/225/Rev.5 through joint workshops at the ISCN, and both continue to support the development of Implementing Guides for INFCIRC/225/Rev.5 for eventual publication by the IAEA.  Both countries have also launched a series of technical meetings for further collaboration and information exchange to facilitate INFCIRC/225/Rev.5 implementation, including on: protective strategies against sabotage and effective interfacing of safety and security measures; insider threat evaluation and protection methodologies; and the development of effective cybersecurity measures for nuclear facilities.  </a:t>
            </a:r>
          </a:p>
          <a:p>
            <a:r>
              <a:rPr kumimoji="1" lang="en-US" altLang="ja-JP" dirty="0" smtClean="0"/>
              <a:t>Goal 8: Integrating Response Forces into Dealing with Theft and Sabotage at Facilities The U.S. side had the opportunity to observe the integrated exercise with the joint participation of the police, the coastguard and operators held at the </a:t>
            </a:r>
            <a:r>
              <a:rPr kumimoji="1" lang="en-US" altLang="ja-JP" dirty="0" err="1" smtClean="0"/>
              <a:t>Rokkasho</a:t>
            </a:r>
            <a:r>
              <a:rPr kumimoji="1" lang="en-US" altLang="ja-JP" dirty="0" smtClean="0"/>
              <a:t> Reprocessing Plant and to conduct the force-on-force exercises workshop in Tokyo in December 2010. Likewise, the Japanese side had the opportunity to observe force-on-force exercises at Cooper Nuclear Station and participated in the workshop at the Nuclear Regulatory Commission (NRC) headquarters in November 2011.  In 2013, the NRC and DOE hosted a meeting with Japan’s Nuclear Regulation Authority (NRA) on the physical protection and response requirements at Category III facilities, to discuss the graded approach to security used at facilities with different levels of risk. Through these occasions, both sides exchanged views and ideas to enhance the mutual capacity of integrating response forces into dealing with theft and sabotage at facilities.  </a:t>
            </a:r>
          </a:p>
          <a:p>
            <a:r>
              <a:rPr kumimoji="1" lang="en-US" altLang="ja-JP" dirty="0" smtClean="0"/>
              <a:t>Goal 9: Joint Study on Management of HEU and Plutonium: Reduction of Material Attractiveness Both countries successfully completed a joint scientific study on evaluation of and potential approaches to reduce the attractiveness of nuclear materials that could be used by terrorists to create a nuclear explosive device. At the “Global 2013” International Nuclear Fuel Cycle Conference in September 2013, both countries shared the results of the US/Japan scientific study on the evaluation of and potential approaches to reducing the attractiveness of nuclear materials to terrorists, which was conducted under the Working Group’s auspices. As a next step, Japan is currently considering a U.S. proposal for a joint impact analysis study investigating the realities of implementing the study’s recommendations.  Both countries have decided to conduct an exchange and a peer review of papers on materials attractiveness with France and the United Kingdom. </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AAC889B6-0A0C-4BAE-9D3E-BE9EC990AF08}" type="slidenum">
              <a:rPr lang="en-US" altLang="ja-JP" smtClean="0"/>
              <a:pPr>
                <a:defRPr/>
              </a:pPr>
              <a:t>21</a:t>
            </a:fld>
            <a:endParaRPr lang="en-US" altLang="ja-JP"/>
          </a:p>
        </p:txBody>
      </p:sp>
    </p:spTree>
    <p:extLst>
      <p:ext uri="{BB962C8B-B14F-4D97-AF65-F5344CB8AC3E}">
        <p14:creationId xmlns:p14="http://schemas.microsoft.com/office/powerpoint/2010/main" val="349916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B11AE7E-9F8B-45B6-A714-2E01F6624130}" type="slidenum">
              <a:rPr kumimoji="1" lang="ja-JP" altLang="en-US" smtClean="0"/>
              <a:t>22</a:t>
            </a:fld>
            <a:endParaRPr kumimoji="1" lang="ja-JP" altLang="en-US" dirty="0"/>
          </a:p>
        </p:txBody>
      </p:sp>
    </p:spTree>
    <p:extLst>
      <p:ext uri="{BB962C8B-B14F-4D97-AF65-F5344CB8AC3E}">
        <p14:creationId xmlns:p14="http://schemas.microsoft.com/office/powerpoint/2010/main" val="299178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B32DF35-8128-4238-A624-51A9B54BA4F5}" type="slidenum">
              <a:rPr kumimoji="1" lang="ja-JP" altLang="en-US" smtClean="0"/>
              <a:t>24</a:t>
            </a:fld>
            <a:endParaRPr kumimoji="1" lang="ja-JP" altLang="en-US"/>
          </a:p>
        </p:txBody>
      </p:sp>
    </p:spTree>
    <p:extLst>
      <p:ext uri="{BB962C8B-B14F-4D97-AF65-F5344CB8AC3E}">
        <p14:creationId xmlns:p14="http://schemas.microsoft.com/office/powerpoint/2010/main" val="3482234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B32DF35-8128-4238-A624-51A9B54BA4F5}" type="slidenum">
              <a:rPr kumimoji="1" lang="ja-JP" altLang="en-US" smtClean="0"/>
              <a:t>25</a:t>
            </a:fld>
            <a:endParaRPr kumimoji="1" lang="ja-JP" altLang="en-US"/>
          </a:p>
        </p:txBody>
      </p:sp>
    </p:spTree>
    <p:extLst>
      <p:ext uri="{BB962C8B-B14F-4D97-AF65-F5344CB8AC3E}">
        <p14:creationId xmlns:p14="http://schemas.microsoft.com/office/powerpoint/2010/main" val="273506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B32DF35-8128-4238-A624-51A9B54BA4F5}" type="slidenum">
              <a:rPr kumimoji="1" lang="ja-JP" altLang="en-US" smtClean="0"/>
              <a:t>26</a:t>
            </a:fld>
            <a:endParaRPr kumimoji="1" lang="ja-JP" altLang="en-US"/>
          </a:p>
        </p:txBody>
      </p:sp>
    </p:spTree>
    <p:extLst>
      <p:ext uri="{BB962C8B-B14F-4D97-AF65-F5344CB8AC3E}">
        <p14:creationId xmlns:p14="http://schemas.microsoft.com/office/powerpoint/2010/main" val="3105626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7B32DF35-8128-4238-A624-51A9B54BA4F5}" type="slidenum">
              <a:rPr kumimoji="1" lang="ja-JP" altLang="en-US" smtClean="0"/>
              <a:t>27</a:t>
            </a:fld>
            <a:endParaRPr kumimoji="1" lang="ja-JP" altLang="en-US"/>
          </a:p>
        </p:txBody>
      </p:sp>
    </p:spTree>
    <p:extLst>
      <p:ext uri="{BB962C8B-B14F-4D97-AF65-F5344CB8AC3E}">
        <p14:creationId xmlns:p14="http://schemas.microsoft.com/office/powerpoint/2010/main" val="435224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FE67274F-4D8B-4F90-9814-C39CA6889B34}" type="datetime1">
              <a:rPr lang="en-US" altLang="ja-JP" smtClean="0"/>
              <a:t>4/1/2016</a:t>
            </a:fld>
            <a:endParaRPr lang="en-US" dirty="0"/>
          </a:p>
        </p:txBody>
      </p:sp>
      <p:sp>
        <p:nvSpPr>
          <p:cNvPr id="5" name="Footer Placeholder 4"/>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5416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710853A-507B-4761-9A5C-95EB030D34C7}" type="datetime1">
              <a:rPr lang="en-US" altLang="ja-JP" smtClean="0"/>
              <a:t>4/1/2016</a:t>
            </a:fld>
            <a:endParaRPr lang="en-US" dirty="0"/>
          </a:p>
        </p:txBody>
      </p:sp>
      <p:sp>
        <p:nvSpPr>
          <p:cNvPr id="5" name="Footer Placeholder 4"/>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062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ja-JP" altLang="en-US" smtClean="0"/>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FB8EB41-00EB-4857-B302-BC8849B9F8C0}" type="datetime1">
              <a:rPr lang="en-US" altLang="ja-JP" smtClean="0"/>
              <a:t>4/1/2016</a:t>
            </a:fld>
            <a:endParaRPr lang="en-US" dirty="0"/>
          </a:p>
        </p:txBody>
      </p:sp>
      <p:sp>
        <p:nvSpPr>
          <p:cNvPr id="5" name="Footer Placeholder 4"/>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2646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smtClean="0"/>
              <a:t>マスター テキストの書式設定</a:t>
            </a:r>
          </a:p>
        </p:txBody>
      </p:sp>
      <p:sp>
        <p:nvSpPr>
          <p:cNvPr id="5" name="Date Placeholder 4"/>
          <p:cNvSpPr>
            <a:spLocks noGrp="1"/>
          </p:cNvSpPr>
          <p:nvPr>
            <p:ph type="dt" sz="half" idx="10"/>
          </p:nvPr>
        </p:nvSpPr>
        <p:spPr/>
        <p:txBody>
          <a:bodyPr/>
          <a:lstStyle/>
          <a:p>
            <a:fld id="{0410D3F1-A554-4670-8E82-D05798FF2658}" type="datetime1">
              <a:rPr lang="en-US" altLang="ja-JP" smtClean="0"/>
              <a:t>4/1/2016</a:t>
            </a:fld>
            <a:endParaRPr lang="en-US" dirty="0"/>
          </a:p>
        </p:txBody>
      </p:sp>
      <p:sp>
        <p:nvSpPr>
          <p:cNvPr id="6" name="Footer Placeholder 5"/>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6923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ja-JP" altLang="en-US" smtClean="0"/>
              <a:t>マスター タイトルの書式設定</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smtClean="0"/>
              <a:t>マスター テキストの書式設定</a:t>
            </a:r>
          </a:p>
        </p:txBody>
      </p:sp>
      <p:sp>
        <p:nvSpPr>
          <p:cNvPr id="5" name="Date Placeholder 4"/>
          <p:cNvSpPr>
            <a:spLocks noGrp="1"/>
          </p:cNvSpPr>
          <p:nvPr>
            <p:ph type="dt" sz="half" idx="10"/>
          </p:nvPr>
        </p:nvSpPr>
        <p:spPr/>
        <p:txBody>
          <a:bodyPr/>
          <a:lstStyle/>
          <a:p>
            <a:fld id="{A7B7C312-B252-4CA7-A7AD-17B3DAA76168}" type="datetime1">
              <a:rPr lang="en-US" altLang="ja-JP" smtClean="0"/>
              <a:t>4/1/2016</a:t>
            </a:fld>
            <a:endParaRPr lang="en-US" dirty="0"/>
          </a:p>
        </p:txBody>
      </p:sp>
      <p:sp>
        <p:nvSpPr>
          <p:cNvPr id="6" name="Footer Placeholder 5"/>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4881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smtClean="0"/>
              <a:t>マスター タイトルの書式設定</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smtClean="0"/>
              <a:t>マスター テキストの書式設定</a:t>
            </a:r>
          </a:p>
        </p:txBody>
      </p:sp>
      <p:sp>
        <p:nvSpPr>
          <p:cNvPr id="5" name="Date Placeholder 4"/>
          <p:cNvSpPr>
            <a:spLocks noGrp="1"/>
          </p:cNvSpPr>
          <p:nvPr>
            <p:ph type="dt" sz="half" idx="10"/>
          </p:nvPr>
        </p:nvSpPr>
        <p:spPr/>
        <p:txBody>
          <a:bodyPr/>
          <a:lstStyle/>
          <a:p>
            <a:fld id="{85199F40-7D55-4A3A-B36A-51E7C8B9817E}" type="datetime1">
              <a:rPr lang="en-US" altLang="ja-JP" smtClean="0"/>
              <a:t>4/1/2016</a:t>
            </a:fld>
            <a:endParaRPr lang="en-US" dirty="0"/>
          </a:p>
        </p:txBody>
      </p:sp>
      <p:sp>
        <p:nvSpPr>
          <p:cNvPr id="6" name="Footer Placeholder 5"/>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9001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41BC4FD-A27F-4F5C-80FD-9514CE904DB6}" type="datetime1">
              <a:rPr lang="en-US" altLang="ja-JP" smtClean="0"/>
              <a:t>4/1/2016</a:t>
            </a:fld>
            <a:endParaRPr lang="en-US" dirty="0"/>
          </a:p>
        </p:txBody>
      </p:sp>
      <p:sp>
        <p:nvSpPr>
          <p:cNvPr id="5" name="Footer Placeholder 4"/>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28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5347421-C1B5-448D-80DF-19C11FD32180}" type="datetime1">
              <a:rPr lang="en-US" altLang="ja-JP" smtClean="0"/>
              <a:t>4/1/2016</a:t>
            </a:fld>
            <a:endParaRPr lang="en-US" dirty="0"/>
          </a:p>
        </p:txBody>
      </p:sp>
      <p:sp>
        <p:nvSpPr>
          <p:cNvPr id="5" name="Footer Placeholder 4"/>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3722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タイトル スライド">
    <p:spTree>
      <p:nvGrpSpPr>
        <p:cNvPr id="1" name=""/>
        <p:cNvGrpSpPr/>
        <p:nvPr/>
      </p:nvGrpSpPr>
      <p:grpSpPr>
        <a:xfrm>
          <a:off x="0" y="0"/>
          <a:ext cx="0" cy="0"/>
          <a:chOff x="0" y="0"/>
          <a:chExt cx="0" cy="0"/>
        </a:xfrm>
      </p:grpSpPr>
      <p:sp>
        <p:nvSpPr>
          <p:cNvPr id="2" name="AutoShape 7"/>
          <p:cNvSpPr>
            <a:spLocks noChangeAspect="1" noChangeArrowheads="1"/>
          </p:cNvSpPr>
          <p:nvPr userDrawn="1"/>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3" name="AutoShape 8"/>
          <p:cNvSpPr>
            <a:spLocks noChangeAspect="1" noChangeArrowheads="1"/>
          </p:cNvSpPr>
          <p:nvPr userDrawn="1"/>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Tree>
    <p:extLst>
      <p:ext uri="{BB962C8B-B14F-4D97-AF65-F5344CB8AC3E}">
        <p14:creationId xmlns:p14="http://schemas.microsoft.com/office/powerpoint/2010/main" val="3954997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E8E2FFA-8B3E-44C4-8535-704C44676005}" type="datetime1">
              <a:rPr lang="en-US" altLang="ja-JP" smtClean="0"/>
              <a:t>4/1/2016</a:t>
            </a:fld>
            <a:endParaRPr lang="en-US" dirty="0"/>
          </a:p>
        </p:txBody>
      </p:sp>
      <p:sp>
        <p:nvSpPr>
          <p:cNvPr id="5" name="Footer Placeholder 4"/>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124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E0E74DB-6B29-4E1C-9296-1025E4B8DA97}" type="datetime1">
              <a:rPr lang="en-US" altLang="ja-JP" smtClean="0"/>
              <a:t>4/1/2016</a:t>
            </a:fld>
            <a:endParaRPr lang="en-US" dirty="0"/>
          </a:p>
        </p:txBody>
      </p:sp>
      <p:sp>
        <p:nvSpPr>
          <p:cNvPr id="5" name="Footer Placeholder 4"/>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177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A8092150-9B1B-4E79-A094-A9C22A26DDE3}" type="datetime1">
              <a:rPr lang="en-US" altLang="ja-JP" smtClean="0"/>
              <a:t>4/1/2016</a:t>
            </a:fld>
            <a:endParaRPr lang="en-US" dirty="0"/>
          </a:p>
        </p:txBody>
      </p:sp>
      <p:sp>
        <p:nvSpPr>
          <p:cNvPr id="6" name="Footer Placeholder 5"/>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427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AF5F225-C37F-4684-B18B-3EA9C31A5046}" type="datetime1">
              <a:rPr lang="en-US" altLang="ja-JP" smtClean="0"/>
              <a:t>4/1/2016</a:t>
            </a:fld>
            <a:endParaRPr lang="en-US" dirty="0"/>
          </a:p>
        </p:txBody>
      </p:sp>
      <p:sp>
        <p:nvSpPr>
          <p:cNvPr id="8" name="Footer Placeholder 7"/>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056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AEFB97F7-096B-43DC-8265-3410A2B1346B}" type="datetime1">
              <a:rPr lang="en-US" altLang="ja-JP" smtClean="0"/>
              <a:t>4/1/2016</a:t>
            </a:fld>
            <a:endParaRPr lang="en-US" dirty="0"/>
          </a:p>
        </p:txBody>
      </p:sp>
      <p:sp>
        <p:nvSpPr>
          <p:cNvPr id="4" name="Footer Placeholder 3"/>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6095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5F926A-397F-4F9D-AFA3-EE35C968D994}" type="datetime1">
              <a:rPr lang="en-US" altLang="ja-JP" smtClean="0"/>
              <a:t>4/1/2016</a:t>
            </a:fld>
            <a:endParaRPr lang="en-US" dirty="0"/>
          </a:p>
        </p:txBody>
      </p:sp>
      <p:sp>
        <p:nvSpPr>
          <p:cNvPr id="3" name="Footer Placeholder 2"/>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677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FD3DA46-1D55-4460-A87C-5FA59596A8E2}" type="datetime1">
              <a:rPr lang="en-US" altLang="ja-JP" smtClean="0"/>
              <a:t>4/1/2016</a:t>
            </a:fld>
            <a:endParaRPr lang="en-US" dirty="0"/>
          </a:p>
        </p:txBody>
      </p:sp>
      <p:sp>
        <p:nvSpPr>
          <p:cNvPr id="6" name="Footer Placeholder 5"/>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3249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82653D2-9247-4FA0-B30D-4171E5584A01}" type="datetime1">
              <a:rPr lang="en-US" altLang="ja-JP" smtClean="0"/>
              <a:t>4/1/2016</a:t>
            </a:fld>
            <a:endParaRPr lang="en-US" dirty="0"/>
          </a:p>
        </p:txBody>
      </p:sp>
      <p:sp>
        <p:nvSpPr>
          <p:cNvPr id="6" name="Footer Placeholder 5"/>
          <p:cNvSpPr>
            <a:spLocks noGrp="1"/>
          </p:cNvSpPr>
          <p:nvPr>
            <p:ph type="ftr" sz="quarter" idx="11"/>
          </p:nvPr>
        </p:nvSpPr>
        <p:spPr/>
        <p:txBody>
          <a:bodyPr/>
          <a:lstStyle/>
          <a:p>
            <a:r>
              <a:rPr lang="ja-JP" altLang="en-US" smtClean="0"/>
              <a:t>計測工学</a:t>
            </a:r>
            <a:r>
              <a:rPr lang="en-US" altLang="ja-JP" smtClean="0"/>
              <a:t>(1)</a:t>
            </a:r>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5530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52DAE19-DA71-4D86-8B58-43F0BC5450BB}" type="datetime1">
              <a:rPr lang="en-US" altLang="ja-JP" smtClean="0"/>
              <a:t>4/1/2016</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ja-JP" altLang="en-US" smtClean="0"/>
              <a:t>計測工学</a:t>
            </a:r>
            <a:r>
              <a:rPr lang="en-US" altLang="ja-JP" smtClean="0"/>
              <a:t>(1)</a:t>
            </a:r>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10479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3" r:id="rId17"/>
  </p:sldLayoutIdLst>
  <p:hf hdr="0" ftr="0" dt="0"/>
  <p:txStyles>
    <p:titleStyle>
      <a:lvl1pPr algn="l" defTabSz="457200" rtl="0" eaLnBrk="1" latinLnBrk="0" hangingPunct="1">
        <a:spcBef>
          <a:spcPct val="0"/>
        </a:spcBef>
        <a:buNone/>
        <a:defRPr kumimoji="1" sz="3600" kern="1200">
          <a:solidFill>
            <a:schemeClr val="accent2">
              <a:lumMod val="7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n.t.u-tokyo.ac.jp/demachi/"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59.jp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8.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diagramColors" Target="../diagrams/colors2.xml"/><Relationship Id="rId11" Type="http://schemas.openxmlformats.org/officeDocument/2006/relationships/image" Target="../media/image57.jpeg"/><Relationship Id="rId5" Type="http://schemas.openxmlformats.org/officeDocument/2006/relationships/diagramQuickStyle" Target="../diagrams/quickStyle2.xml"/><Relationship Id="rId15" Type="http://schemas.openxmlformats.org/officeDocument/2006/relationships/image" Target="../media/image61.jpg"/><Relationship Id="rId10" Type="http://schemas.openxmlformats.org/officeDocument/2006/relationships/image" Target="../media/image56.jpeg"/><Relationship Id="rId4" Type="http://schemas.openxmlformats.org/officeDocument/2006/relationships/diagramLayout" Target="../diagrams/layout2.xml"/><Relationship Id="rId9" Type="http://schemas.openxmlformats.org/officeDocument/2006/relationships/image" Target="../media/image55.png"/><Relationship Id="rId14" Type="http://schemas.openxmlformats.org/officeDocument/2006/relationships/image" Target="../media/image60.jpg"/></Relationships>
</file>

<file path=ppt/slides/_rels/slide21.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65.jpg"/><Relationship Id="rId5" Type="http://schemas.openxmlformats.org/officeDocument/2006/relationships/diagramQuickStyle" Target="../diagrams/quickStyle3.xml"/><Relationship Id="rId10" Type="http://schemas.openxmlformats.org/officeDocument/2006/relationships/image" Target="../media/image64.png"/><Relationship Id="rId4" Type="http://schemas.openxmlformats.org/officeDocument/2006/relationships/diagramLayout" Target="../diagrams/layout3.xml"/><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1.wmf"/><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2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9.jpeg"/></Relationships>
</file>

<file path=ppt/slides/_rels/slide2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28.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2.wmf"/><Relationship Id="rId5" Type="http://schemas.openxmlformats.org/officeDocument/2006/relationships/image" Target="../media/image91.jpeg"/><Relationship Id="rId4" Type="http://schemas.openxmlformats.org/officeDocument/2006/relationships/image" Target="../media/image90.jpeg"/></Relationships>
</file>

<file path=ppt/slides/_rels/slide29.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jpeg"/><Relationship Id="rId7" Type="http://schemas.openxmlformats.org/officeDocument/2006/relationships/image" Target="../media/image99.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WMF"/><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jpeg"/></Relationships>
</file>

<file path=ppt/slides/_rels/slide3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WMF"/><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4.jpeg"/><Relationship Id="rId5" Type="http://schemas.openxmlformats.org/officeDocument/2006/relationships/image" Target="../media/image111.png"/><Relationship Id="rId4" Type="http://schemas.openxmlformats.org/officeDocument/2006/relationships/image" Target="../media/image110.jpeg"/></Relationships>
</file>

<file path=ppt/slides/_rels/slide3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jpeg"/><Relationship Id="rId7" Type="http://schemas.openxmlformats.org/officeDocument/2006/relationships/image" Target="../media/image1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8.png"/><Relationship Id="rId11" Type="http://schemas.openxmlformats.org/officeDocument/2006/relationships/image" Target="../media/image123.jpeg"/><Relationship Id="rId5" Type="http://schemas.openxmlformats.org/officeDocument/2006/relationships/image" Target="../media/image117.png"/><Relationship Id="rId10" Type="http://schemas.openxmlformats.org/officeDocument/2006/relationships/image" Target="../media/image122.jpg"/><Relationship Id="rId4" Type="http://schemas.openxmlformats.org/officeDocument/2006/relationships/image" Target="../media/image116.png"/><Relationship Id="rId9" Type="http://schemas.openxmlformats.org/officeDocument/2006/relationships/image" Target="../media/image121.png"/></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notesSlide" Target="../notesSlides/notesSlide1.xml"/><Relationship Id="rId7" Type="http://schemas.openxmlformats.org/officeDocument/2006/relationships/image" Target="../media/image5.jpg"/><Relationship Id="rId12"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4.jpg"/><Relationship Id="rId11" Type="http://schemas.openxmlformats.org/officeDocument/2006/relationships/oleObject" Target="../embeddings/oleObject1.bin"/><Relationship Id="rId5" Type="http://schemas.openxmlformats.org/officeDocument/2006/relationships/image" Target="../media/image3.gif"/><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6.jpeg"/><Relationship Id="rId7" Type="http://schemas.openxmlformats.org/officeDocument/2006/relationships/image" Target="../media/image130.png"/><Relationship Id="rId2" Type="http://schemas.openxmlformats.org/officeDocument/2006/relationships/image" Target="../media/image125.jpeg"/><Relationship Id="rId1" Type="http://schemas.openxmlformats.org/officeDocument/2006/relationships/slideLayout" Target="../slideLayouts/slideLayout6.xml"/><Relationship Id="rId6" Type="http://schemas.openxmlformats.org/officeDocument/2006/relationships/image" Target="../media/image129.png"/><Relationship Id="rId11" Type="http://schemas.openxmlformats.org/officeDocument/2006/relationships/image" Target="../media/image134.jpeg"/><Relationship Id="rId5" Type="http://schemas.openxmlformats.org/officeDocument/2006/relationships/image" Target="../media/image128.jpeg"/><Relationship Id="rId10" Type="http://schemas.openxmlformats.org/officeDocument/2006/relationships/image" Target="../media/image133.jpeg"/><Relationship Id="rId4" Type="http://schemas.openxmlformats.org/officeDocument/2006/relationships/image" Target="../media/image127.jpeg"/><Relationship Id="rId9" Type="http://schemas.openxmlformats.org/officeDocument/2006/relationships/image" Target="../media/image132.png"/></Relationships>
</file>

<file path=ppt/slides/_rels/slide4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25.jpe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44.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jpeg"/></Relationships>
</file>

<file path=ppt/slides/_rels/slide45.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jpeg"/></Relationships>
</file>

<file path=ppt/slides/_rels/slide53.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157.png"/><Relationship Id="rId4" Type="http://schemas.openxmlformats.org/officeDocument/2006/relationships/image" Target="../media/image156.png"/></Relationships>
</file>

<file path=ppt/slides/_rels/slide55.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oleObject" Target="../embeddings/oleObject5.bin"/><Relationship Id="rId7" Type="http://schemas.openxmlformats.org/officeDocument/2006/relationships/image" Target="../media/image160.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59.wmf"/><Relationship Id="rId5" Type="http://schemas.openxmlformats.org/officeDocument/2006/relationships/oleObject" Target="../embeddings/oleObject6.bin"/><Relationship Id="rId10" Type="http://schemas.openxmlformats.org/officeDocument/2006/relationships/image" Target="../media/image163.png"/><Relationship Id="rId4" Type="http://schemas.openxmlformats.org/officeDocument/2006/relationships/image" Target="../media/image158.wmf"/><Relationship Id="rId9" Type="http://schemas.openxmlformats.org/officeDocument/2006/relationships/image" Target="../media/image162.png"/></Relationships>
</file>

<file path=ppt/slides/_rels/slide5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2.xml"/><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1.jpeg"/><Relationship Id="rId5" Type="http://schemas.openxmlformats.org/officeDocument/2006/relationships/image" Target="../media/image9.png"/><Relationship Id="rId10" Type="http://schemas.openxmlformats.org/officeDocument/2006/relationships/image" Target="../media/image13.jpeg"/><Relationship Id="rId4" Type="http://schemas.openxmlformats.org/officeDocument/2006/relationships/oleObject" Target="../embeddings/oleObject2.bin"/><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g"/><Relationship Id="rId3" Type="http://schemas.openxmlformats.org/officeDocument/2006/relationships/image" Target="../media/image23.jpe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41283" y="795868"/>
            <a:ext cx="6600451" cy="2262781"/>
          </a:xfrm>
        </p:spPr>
        <p:txBody>
          <a:bodyPr/>
          <a:lstStyle/>
          <a:p>
            <a:pPr algn="ctr"/>
            <a:r>
              <a:rPr lang="ja-JP" altLang="en-US" sz="6000" dirty="0"/>
              <a:t>計測工学</a:t>
            </a:r>
            <a:r>
              <a:rPr lang="en-US" altLang="ja-JP" sz="6000" dirty="0"/>
              <a:t>(1)</a:t>
            </a:r>
            <a:endParaRPr lang="ja-JP" altLang="en-US" sz="6000" dirty="0"/>
          </a:p>
        </p:txBody>
      </p:sp>
      <p:sp>
        <p:nvSpPr>
          <p:cNvPr id="3" name="サブタイトル 2"/>
          <p:cNvSpPr>
            <a:spLocks noGrp="1"/>
          </p:cNvSpPr>
          <p:nvPr>
            <p:ph type="subTitle" idx="1"/>
          </p:nvPr>
        </p:nvSpPr>
        <p:spPr>
          <a:xfrm>
            <a:off x="2899833" y="3869976"/>
            <a:ext cx="5825202" cy="1671707"/>
          </a:xfrm>
        </p:spPr>
        <p:txBody>
          <a:bodyPr>
            <a:noAutofit/>
          </a:bodyPr>
          <a:lstStyle/>
          <a:p>
            <a:endParaRPr lang="en-US" altLang="ja-JP" dirty="0"/>
          </a:p>
          <a:p>
            <a:r>
              <a:rPr lang="ja-JP" altLang="en-US" dirty="0"/>
              <a:t>平成</a:t>
            </a:r>
            <a:r>
              <a:rPr lang="en-US" altLang="ja-JP" dirty="0" smtClean="0"/>
              <a:t>28</a:t>
            </a:r>
            <a:r>
              <a:rPr lang="ja-JP" altLang="en-US" dirty="0" smtClean="0"/>
              <a:t>年</a:t>
            </a:r>
            <a:r>
              <a:rPr lang="en-US" altLang="ja-JP" dirty="0"/>
              <a:t>4</a:t>
            </a:r>
            <a:r>
              <a:rPr lang="ja-JP" altLang="en-US" dirty="0" smtClean="0"/>
              <a:t>月</a:t>
            </a:r>
            <a:r>
              <a:rPr lang="en-US" altLang="ja-JP" dirty="0" smtClean="0"/>
              <a:t>5</a:t>
            </a:r>
            <a:r>
              <a:rPr lang="ja-JP" altLang="en-US" dirty="0" smtClean="0"/>
              <a:t>日</a:t>
            </a:r>
            <a:r>
              <a:rPr lang="ja-JP" altLang="en-US" dirty="0"/>
              <a:t>（火）</a:t>
            </a:r>
            <a:r>
              <a:rPr lang="en-US" altLang="ja-JP" dirty="0"/>
              <a:t>3</a:t>
            </a:r>
            <a:r>
              <a:rPr lang="ja-JP" altLang="en-US" dirty="0"/>
              <a:t>限</a:t>
            </a:r>
            <a:endParaRPr lang="en-US" altLang="ja-JP" dirty="0"/>
          </a:p>
          <a:p>
            <a:r>
              <a:rPr lang="ja-JP" altLang="en-US" dirty="0"/>
              <a:t>工学部システム創成学科</a:t>
            </a:r>
            <a:r>
              <a:rPr lang="en-US" altLang="ja-JP" dirty="0"/>
              <a:t>SDM</a:t>
            </a:r>
            <a:r>
              <a:rPr lang="ja-JP" altLang="en-US" dirty="0"/>
              <a:t>コース</a:t>
            </a:r>
            <a:endParaRPr lang="en-US" altLang="ja-JP" dirty="0"/>
          </a:p>
          <a:p>
            <a:r>
              <a:rPr lang="ja-JP" altLang="en-US" dirty="0" smtClean="0"/>
              <a:t>前半担当　出</a:t>
            </a:r>
            <a:r>
              <a:rPr lang="ja-JP" altLang="en-US" dirty="0"/>
              <a:t>町　和之</a:t>
            </a:r>
          </a:p>
        </p:txBody>
      </p:sp>
      <p:sp>
        <p:nvSpPr>
          <p:cNvPr id="4" name="正方形/長方形 3"/>
          <p:cNvSpPr/>
          <p:nvPr/>
        </p:nvSpPr>
        <p:spPr>
          <a:xfrm>
            <a:off x="2899833" y="5706679"/>
            <a:ext cx="5122333" cy="646331"/>
          </a:xfrm>
          <a:prstGeom prst="rect">
            <a:avLst/>
          </a:prstGeom>
        </p:spPr>
        <p:txBody>
          <a:bodyPr wrap="square">
            <a:spAutoFit/>
          </a:bodyPr>
          <a:lstStyle/>
          <a:p>
            <a:r>
              <a:rPr kumimoji="1" lang="en-US" altLang="ja-JP" i="1" dirty="0" smtClean="0">
                <a:solidFill>
                  <a:schemeClr val="accent2">
                    <a:lumMod val="50000"/>
                  </a:schemeClr>
                </a:solidFill>
                <a:latin typeface="+mj-ea"/>
                <a:hlinkClick r:id="rId2"/>
              </a:rPr>
              <a:t>demachi@n.t.u-tokyo.ac.jp</a:t>
            </a:r>
          </a:p>
          <a:p>
            <a:r>
              <a:rPr kumimoji="1" lang="en-US" altLang="ja-JP" i="1" dirty="0" smtClean="0">
                <a:solidFill>
                  <a:schemeClr val="accent2">
                    <a:lumMod val="50000"/>
                  </a:schemeClr>
                </a:solidFill>
                <a:latin typeface="+mj-ea"/>
                <a:hlinkClick r:id="rId2"/>
              </a:rPr>
              <a:t>http</a:t>
            </a:r>
            <a:r>
              <a:rPr kumimoji="1" lang="en-US" altLang="ja-JP" i="1" dirty="0">
                <a:solidFill>
                  <a:schemeClr val="accent2">
                    <a:lumMod val="50000"/>
                  </a:schemeClr>
                </a:solidFill>
                <a:latin typeface="+mj-ea"/>
                <a:hlinkClick r:id="rId2"/>
              </a:rPr>
              <a:t>://www.n.t.u-tokyo.ac.jp/demachi/</a:t>
            </a:r>
            <a:endParaRPr kumimoji="1" lang="en-US" altLang="ja-JP" i="1" dirty="0">
              <a:solidFill>
                <a:schemeClr val="accent2">
                  <a:lumMod val="50000"/>
                </a:schemeClr>
              </a:solidFill>
              <a:latin typeface="+mj-ea"/>
            </a:endParaRPr>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9192359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8" name="Picture 19" descr="フェログラフィー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554" y="590024"/>
            <a:ext cx="1694557" cy="117950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9" name="Group 20"/>
          <p:cNvGraphicFramePr>
            <a:graphicFrameLocks noGrp="1"/>
          </p:cNvGraphicFramePr>
          <p:nvPr>
            <p:extLst>
              <p:ext uri="{D42A27DB-BD31-4B8C-83A1-F6EECF244321}">
                <p14:modId xmlns:p14="http://schemas.microsoft.com/office/powerpoint/2010/main" val="2380996673"/>
              </p:ext>
            </p:extLst>
          </p:nvPr>
        </p:nvGraphicFramePr>
        <p:xfrm>
          <a:off x="4694402" y="1928068"/>
          <a:ext cx="3797402" cy="2103120"/>
        </p:xfrm>
        <a:graphic>
          <a:graphicData uri="http://schemas.openxmlformats.org/drawingml/2006/table">
            <a:tbl>
              <a:tblPr/>
              <a:tblGrid>
                <a:gridCol w="1181694"/>
                <a:gridCol w="1467656"/>
                <a:gridCol w="1148052"/>
              </a:tblGrid>
              <a:tr h="243682">
                <a:tc>
                  <a:txBody>
                    <a:bodyPr/>
                    <a:lstStyle>
                      <a:lvl1pPr>
                        <a:spcBef>
                          <a:spcPct val="20000"/>
                        </a:spcBef>
                        <a:buClr>
                          <a:schemeClr val="tx2"/>
                        </a:buClr>
                        <a:buSzPct val="60000"/>
                        <a:buFont typeface="Wingdings" panose="05000000000000000000" pitchFamily="2" charset="2"/>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t>粒子</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gridSpan="2">
                  <a:txBody>
                    <a:bodyPr/>
                    <a:lstStyle>
                      <a:lvl1pPr>
                        <a:spcBef>
                          <a:spcPct val="20000"/>
                        </a:spcBef>
                        <a:buClr>
                          <a:schemeClr val="tx2"/>
                        </a:buClr>
                        <a:buSzPct val="60000"/>
                        <a:buFont typeface="Wingdings" panose="05000000000000000000" pitchFamily="2" charset="2"/>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形態</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r>
              <a:tr h="612499">
                <a:tc>
                  <a:txBody>
                    <a:bodyPr/>
                    <a:lstStyle>
                      <a:lvl1pPr>
                        <a:spcBef>
                          <a:spcPct val="20000"/>
                        </a:spcBef>
                        <a:buClr>
                          <a:schemeClr val="tx2"/>
                        </a:buClr>
                        <a:buSzPct val="60000"/>
                        <a:buFont typeface="Wingdings" panose="05000000000000000000" pitchFamily="2" charset="2"/>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正常摩耗粒子</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a:spcBef>
                          <a:spcPct val="20000"/>
                        </a:spcBef>
                        <a:buClr>
                          <a:schemeClr val="tx2"/>
                        </a:buClr>
                        <a:buSzPct val="60000"/>
                        <a:buFont typeface="Wingdings" panose="05000000000000000000" pitchFamily="2" charset="2"/>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  </a:t>
                      </a:r>
                      <a:r>
                        <a:rPr kumimoji="1" lang="en-US" altLang="ja-JP" sz="20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 </a:t>
                      </a:r>
                      <a:r>
                        <a:rPr kumimoji="1" lang="en-US" altLang="ja-JP"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                     </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tx2"/>
                        </a:buClr>
                        <a:buSzPct val="60000"/>
                        <a:buFont typeface="Wingdings" panose="05000000000000000000" pitchFamily="2" charset="2"/>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薄片状</a:t>
                      </a:r>
                      <a:b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b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表面平滑</a:t>
                      </a:r>
                      <a:b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br>
                      <a:r>
                        <a:rPr kumimoji="1" lang="en-US" altLang="ja-JP"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0.5</a:t>
                      </a: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a:t>
                      </a:r>
                      <a:r>
                        <a:rPr kumimoji="1" lang="en-US" altLang="ja-JP"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5μm</a:t>
                      </a: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以上</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612499">
                <a:tc>
                  <a:txBody>
                    <a:bodyPr/>
                    <a:lstStyle>
                      <a:lvl1pPr>
                        <a:spcBef>
                          <a:spcPct val="20000"/>
                        </a:spcBef>
                        <a:buClr>
                          <a:schemeClr val="tx2"/>
                        </a:buClr>
                        <a:buSzPct val="60000"/>
                        <a:buFont typeface="Wingdings" panose="05000000000000000000" pitchFamily="2" charset="2"/>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切削型摩耗粒子</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a:spcBef>
                          <a:spcPct val="20000"/>
                        </a:spcBef>
                        <a:buClr>
                          <a:schemeClr val="tx2"/>
                        </a:buClr>
                        <a:buSzPct val="60000"/>
                        <a:buFont typeface="Wingdings" panose="05000000000000000000" pitchFamily="2" charset="2"/>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t>  </a:t>
                      </a:r>
                      <a:r>
                        <a:rPr kumimoji="1" lang="en-US" altLang="ja-JP" sz="20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t> </a:t>
                      </a:r>
                      <a:r>
                        <a:rPr kumimoji="1" lang="en-US" altLang="ja-JP" sz="1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t>                             </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tx2"/>
                        </a:buClr>
                        <a:buSzPct val="60000"/>
                        <a:buFont typeface="Wingdings" panose="05000000000000000000" pitchFamily="2" charset="2"/>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カール状</a:t>
                      </a:r>
                      <a:b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b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砂等混入</a:t>
                      </a:r>
                      <a:b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br>
                      <a:r>
                        <a:rPr kumimoji="1" lang="en-US" altLang="ja-JP"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25</a:t>
                      </a: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a:t>
                      </a:r>
                      <a:r>
                        <a:rPr kumimoji="1" lang="en-US" altLang="ja-JP"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100μ</a:t>
                      </a: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以上</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612499">
                <a:tc>
                  <a:txBody>
                    <a:bodyPr/>
                    <a:lstStyle>
                      <a:lvl1pPr>
                        <a:spcBef>
                          <a:spcPct val="20000"/>
                        </a:spcBef>
                        <a:buClr>
                          <a:schemeClr val="tx2"/>
                        </a:buClr>
                        <a:buSzPct val="60000"/>
                        <a:buFont typeface="Wingdings" panose="05000000000000000000" pitchFamily="2" charset="2"/>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球状摩耗粒子</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a:spcBef>
                          <a:spcPct val="20000"/>
                        </a:spcBef>
                        <a:buClr>
                          <a:schemeClr val="tx2"/>
                        </a:buClr>
                        <a:buSzPct val="60000"/>
                        <a:buFont typeface="Wingdings" panose="05000000000000000000" pitchFamily="2" charset="2"/>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  </a:t>
                      </a:r>
                      <a:r>
                        <a:rPr kumimoji="1" lang="en-US" altLang="ja-JP" sz="20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 </a:t>
                      </a:r>
                      <a:r>
                        <a:rPr kumimoji="1" lang="en-US" altLang="ja-JP" sz="12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rPr>
                        <a:t>                    </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tx2"/>
                        </a:buClr>
                        <a:buSzPct val="60000"/>
                        <a:buFont typeface="Wingdings" panose="05000000000000000000" pitchFamily="2" charset="2"/>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defRPr kumimoji="1">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t>ボール状</a:t>
                      </a:r>
                      <a:br>
                        <a:rPr kumimoji="1" lang="ja-JP" altLang="en-US" sz="1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br>
                      <a:r>
                        <a:rPr kumimoji="1" lang="ja-JP" altLang="en-US" sz="1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t>軸受疲労</a:t>
                      </a:r>
                      <a:br>
                        <a:rPr kumimoji="1" lang="ja-JP" altLang="en-US" sz="1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br>
                      <a:r>
                        <a:rPr kumimoji="1" lang="en-US" altLang="ja-JP" sz="1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t>1</a:t>
                      </a:r>
                      <a:r>
                        <a:rPr kumimoji="1" lang="ja-JP" altLang="en-US" sz="1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t>～</a:t>
                      </a:r>
                      <a:r>
                        <a:rPr kumimoji="1" lang="en-US" altLang="ja-JP" sz="1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t>5μm</a:t>
                      </a:r>
                      <a:r>
                        <a:rPr kumimoji="1" lang="ja-JP" altLang="en-US" sz="1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50" charset="-128"/>
                        </a:rPr>
                        <a:t>以上</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grpSp>
        <p:nvGrpSpPr>
          <p:cNvPr id="10" name="Group 41"/>
          <p:cNvGrpSpPr>
            <a:grpSpLocks/>
          </p:cNvGrpSpPr>
          <p:nvPr/>
        </p:nvGrpSpPr>
        <p:grpSpPr bwMode="auto">
          <a:xfrm>
            <a:off x="6120473" y="2313837"/>
            <a:ext cx="829866" cy="1663284"/>
            <a:chOff x="1927" y="1162"/>
            <a:chExt cx="612" cy="1320"/>
          </a:xfrm>
        </p:grpSpPr>
        <p:pic>
          <p:nvPicPr>
            <p:cNvPr id="11" name="Picture 42" descr="フェログラフィー分析診断の概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1162"/>
              <a:ext cx="444" cy="3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3" descr="フェログラフィー分析診断の概要"/>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 y="1706"/>
              <a:ext cx="612" cy="3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4" descr="フェログラフィー分析診断の概要"/>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2165"/>
              <a:ext cx="426" cy="31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 Box 45"/>
          <p:cNvSpPr txBox="1">
            <a:spLocks noChangeArrowheads="1"/>
          </p:cNvSpPr>
          <p:nvPr/>
        </p:nvSpPr>
        <p:spPr bwMode="auto">
          <a:xfrm>
            <a:off x="1477544" y="573126"/>
            <a:ext cx="349567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1500" b="1" dirty="0">
                <a:solidFill>
                  <a:srgbClr val="FF0000"/>
                </a:solidFill>
              </a:rPr>
              <a:t>軸受</a:t>
            </a:r>
            <a:r>
              <a:rPr lang="ja-JP" altLang="en-US" sz="1500" b="1" dirty="0"/>
              <a:t>など、摩耗検出の対象となる部分には</a:t>
            </a:r>
            <a:r>
              <a:rPr lang="ja-JP" altLang="en-US" sz="1500" b="1" dirty="0">
                <a:solidFill>
                  <a:srgbClr val="FF0000"/>
                </a:solidFill>
              </a:rPr>
              <a:t>潤滑油</a:t>
            </a:r>
            <a:r>
              <a:rPr lang="ja-JP" altLang="en-US" sz="1500" b="1" dirty="0"/>
              <a:t>が用いられることが多いため、</a:t>
            </a:r>
            <a:r>
              <a:rPr lang="ja-JP" altLang="en-US" sz="1500" b="1" dirty="0">
                <a:solidFill>
                  <a:srgbClr val="FF0000"/>
                </a:solidFill>
              </a:rPr>
              <a:t>油分析法</a:t>
            </a:r>
            <a:r>
              <a:rPr lang="ja-JP" altLang="en-US" sz="1500" b="1" dirty="0"/>
              <a:t>が適用されている。</a:t>
            </a:r>
          </a:p>
          <a:p>
            <a:endParaRPr lang="en-US" altLang="ja-JP" sz="1500" b="1" dirty="0"/>
          </a:p>
        </p:txBody>
      </p:sp>
      <p:sp>
        <p:nvSpPr>
          <p:cNvPr id="15" name="Text Box 46"/>
          <p:cNvSpPr txBox="1">
            <a:spLocks noChangeArrowheads="1"/>
          </p:cNvSpPr>
          <p:nvPr/>
        </p:nvSpPr>
        <p:spPr bwMode="auto">
          <a:xfrm>
            <a:off x="1785392" y="1197706"/>
            <a:ext cx="2697494" cy="281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ja-JP" altLang="en-US" sz="1500" b="1" u="sng" dirty="0"/>
          </a:p>
          <a:p>
            <a:r>
              <a:rPr lang="ja-JP" altLang="en-US" sz="1350" b="1" dirty="0"/>
              <a:t>磁石上に傾けておいたガラススライド上に潤滑油を流す。</a:t>
            </a:r>
          </a:p>
          <a:p>
            <a:endParaRPr lang="ja-JP" altLang="en-US" sz="1350" b="1" dirty="0"/>
          </a:p>
          <a:p>
            <a:r>
              <a:rPr lang="ja-JP" altLang="en-US" sz="1350" b="1" dirty="0"/>
              <a:t>弱磁界の上流：大きな摩耗粉</a:t>
            </a:r>
          </a:p>
          <a:p>
            <a:r>
              <a:rPr lang="ja-JP" altLang="en-US" sz="1350" b="1" dirty="0"/>
              <a:t>強磁界の下流：小さな摩耗粉</a:t>
            </a:r>
          </a:p>
          <a:p>
            <a:endParaRPr lang="ja-JP" altLang="en-US" sz="1350" b="1" dirty="0"/>
          </a:p>
          <a:p>
            <a:r>
              <a:rPr lang="ja-JP" altLang="en-US" sz="1350" b="1" dirty="0" err="1"/>
              <a:t>を沈</a:t>
            </a:r>
            <a:r>
              <a:rPr lang="ja-JP" altLang="en-US" sz="1350" b="1" dirty="0"/>
              <a:t>着させ、摩耗粉の</a:t>
            </a:r>
            <a:r>
              <a:rPr lang="ja-JP" altLang="en-US" sz="1350" b="1" dirty="0">
                <a:solidFill>
                  <a:srgbClr val="FF0000"/>
                </a:solidFill>
              </a:rPr>
              <a:t>粒径分布と種類</a:t>
            </a:r>
            <a:r>
              <a:rPr lang="ja-JP" altLang="en-US" sz="1350" b="1" dirty="0"/>
              <a:t>を判別する。</a:t>
            </a:r>
          </a:p>
          <a:p>
            <a:endParaRPr lang="ja-JP" altLang="en-US" sz="1350" b="1" dirty="0"/>
          </a:p>
          <a:p>
            <a:r>
              <a:rPr lang="ja-JP" altLang="en-US" sz="1350" b="1" dirty="0"/>
              <a:t>また磨耗粉の</a:t>
            </a:r>
            <a:r>
              <a:rPr lang="ja-JP" altLang="en-US" sz="1350" b="1" dirty="0">
                <a:solidFill>
                  <a:srgbClr val="FF0000"/>
                </a:solidFill>
              </a:rPr>
              <a:t>形状観察</a:t>
            </a:r>
            <a:r>
              <a:rPr lang="ja-JP" altLang="en-US" sz="1350" b="1" dirty="0"/>
              <a:t>から疲労、切削、すべりなどの</a:t>
            </a:r>
            <a:r>
              <a:rPr lang="ja-JP" altLang="en-US" sz="1350" b="1" dirty="0">
                <a:solidFill>
                  <a:srgbClr val="FF0000"/>
                </a:solidFill>
              </a:rPr>
              <a:t>劣化機構を判断</a:t>
            </a:r>
            <a:r>
              <a:rPr lang="ja-JP" altLang="en-US" sz="1350" b="1" dirty="0"/>
              <a:t>することができる。 </a:t>
            </a:r>
          </a:p>
        </p:txBody>
      </p:sp>
      <p:sp>
        <p:nvSpPr>
          <p:cNvPr id="16" name="Line 47"/>
          <p:cNvSpPr>
            <a:spLocks noChangeShapeType="1"/>
          </p:cNvSpPr>
          <p:nvPr/>
        </p:nvSpPr>
        <p:spPr bwMode="auto">
          <a:xfrm>
            <a:off x="2931783" y="1889851"/>
            <a:ext cx="0" cy="21550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350"/>
          </a:p>
        </p:txBody>
      </p:sp>
      <p:sp>
        <p:nvSpPr>
          <p:cNvPr id="17" name="Line 48"/>
          <p:cNvSpPr>
            <a:spLocks noChangeShapeType="1"/>
          </p:cNvSpPr>
          <p:nvPr/>
        </p:nvSpPr>
        <p:spPr bwMode="auto">
          <a:xfrm>
            <a:off x="2921068" y="2506595"/>
            <a:ext cx="0" cy="21550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350"/>
          </a:p>
        </p:txBody>
      </p:sp>
      <p:sp>
        <p:nvSpPr>
          <p:cNvPr id="18" name="正方形/長方形 17"/>
          <p:cNvSpPr/>
          <p:nvPr/>
        </p:nvSpPr>
        <p:spPr>
          <a:xfrm>
            <a:off x="936353" y="218615"/>
            <a:ext cx="1742785" cy="300082"/>
          </a:xfrm>
          <a:prstGeom prst="rect">
            <a:avLst/>
          </a:prstGeom>
        </p:spPr>
        <p:txBody>
          <a:bodyPr wrap="none">
            <a:spAutoFit/>
          </a:bodyPr>
          <a:lstStyle/>
          <a:p>
            <a:r>
              <a:rPr kumimoji="1" lang="ja-JP" altLang="en-US" sz="1350" u="sng" dirty="0">
                <a:latin typeface="+mj-ea"/>
                <a:ea typeface="+mj-ea"/>
                <a:cs typeface="Times New Roman" panose="02020603050405020304" pitchFamily="18" charset="0"/>
              </a:rPr>
              <a:t>フェログラフィー法</a:t>
            </a:r>
            <a:endParaRPr lang="ja-JP" altLang="en-US" sz="1350" dirty="0">
              <a:latin typeface="+mj-ea"/>
              <a:ea typeface="+mj-ea"/>
            </a:endParaRPr>
          </a:p>
        </p:txBody>
      </p:sp>
      <p:sp>
        <p:nvSpPr>
          <p:cNvPr id="19" name="テキスト ボックス 18"/>
          <p:cNvSpPr txBox="1"/>
          <p:nvPr/>
        </p:nvSpPr>
        <p:spPr>
          <a:xfrm>
            <a:off x="2850224" y="241699"/>
            <a:ext cx="4225837" cy="300082"/>
          </a:xfrm>
          <a:prstGeom prst="rect">
            <a:avLst/>
          </a:prstGeom>
          <a:noFill/>
        </p:spPr>
        <p:txBody>
          <a:bodyPr wrap="none" rtlCol="0">
            <a:spAutoFit/>
          </a:bodyPr>
          <a:lstStyle/>
          <a:p>
            <a:r>
              <a:rPr kumimoji="1" lang="ja-JP" altLang="en-US" sz="1350" dirty="0">
                <a:latin typeface="+mj-ea"/>
                <a:ea typeface="+mj-ea"/>
              </a:rPr>
              <a:t>← モーターやポンプなど回転機器ベアリングの検査</a:t>
            </a:r>
          </a:p>
        </p:txBody>
      </p:sp>
      <p:sp>
        <p:nvSpPr>
          <p:cNvPr id="20" name="Rectangle 2"/>
          <p:cNvSpPr>
            <a:spLocks noChangeArrowheads="1"/>
          </p:cNvSpPr>
          <p:nvPr/>
        </p:nvSpPr>
        <p:spPr bwMode="auto">
          <a:xfrm>
            <a:off x="1002110" y="4124664"/>
            <a:ext cx="8116490" cy="784830"/>
          </a:xfrm>
          <a:prstGeom prst="rect">
            <a:avLst/>
          </a:prstGeom>
          <a:noFill/>
          <a:ln>
            <a:noFill/>
          </a:ln>
          <a:effectLst/>
          <a:extLst/>
        </p:spPr>
        <p:txBody>
          <a:bodyPr wrap="square" anchor="ctr">
            <a:spAutoFit/>
          </a:bodyPr>
          <a:lstStyle/>
          <a:p>
            <a:r>
              <a:rPr lang="ja-JP" altLang="en-US" sz="1500" u="sng" dirty="0">
                <a:latin typeface="Arial" panose="020B0604020202020204" pitchFamily="34" charset="0"/>
              </a:rPr>
              <a:t>分析</a:t>
            </a:r>
            <a:r>
              <a:rPr lang="ja-JP" altLang="en-US" sz="1500" u="sng" dirty="0" smtClean="0">
                <a:latin typeface="Arial" panose="020B0604020202020204" pitchFamily="34" charset="0"/>
              </a:rPr>
              <a:t>フェログラフィー法</a:t>
            </a:r>
            <a:endParaRPr lang="ja-JP" altLang="en-US" sz="1500" dirty="0" smtClean="0">
              <a:latin typeface="Arial" panose="020B0604020202020204" pitchFamily="34" charset="0"/>
            </a:endParaRPr>
          </a:p>
          <a:p>
            <a:pPr marL="896938" eaLnBrk="0" hangingPunct="0">
              <a:buFontTx/>
              <a:buChar char="•"/>
            </a:pPr>
            <a:r>
              <a:rPr lang="ja-JP" altLang="en-US" sz="1500" dirty="0" smtClean="0">
                <a:latin typeface="Arial" panose="020B0604020202020204" pitchFamily="34" charset="0"/>
              </a:rPr>
              <a:t>摩耗粒子の形態から、その発生源や摩耗の過酷度合いなどを判定</a:t>
            </a:r>
          </a:p>
          <a:p>
            <a:pPr marL="896938" eaLnBrk="0" hangingPunct="0">
              <a:buFontTx/>
              <a:buChar char="•"/>
            </a:pPr>
            <a:r>
              <a:rPr lang="ja-JP" altLang="en-US" sz="1500" dirty="0" smtClean="0">
                <a:latin typeface="Arial" panose="020B0604020202020204" pitchFamily="34" charset="0"/>
              </a:rPr>
              <a:t>摩耗</a:t>
            </a:r>
            <a:r>
              <a:rPr lang="ja-JP" altLang="en-US" sz="1500" dirty="0">
                <a:latin typeface="Arial" panose="020B0604020202020204" pitchFamily="34" charset="0"/>
              </a:rPr>
              <a:t>以外から発生し、オイル内に混入した粒子もその形状より分かる</a:t>
            </a:r>
          </a:p>
        </p:txBody>
      </p:sp>
      <p:sp>
        <p:nvSpPr>
          <p:cNvPr id="21" name="Rectangle 3"/>
          <p:cNvSpPr>
            <a:spLocks noChangeArrowheads="1"/>
          </p:cNvSpPr>
          <p:nvPr/>
        </p:nvSpPr>
        <p:spPr bwMode="auto">
          <a:xfrm>
            <a:off x="6972102" y="5057037"/>
            <a:ext cx="2933898" cy="982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60000"/>
              <a:buFont typeface="Wingdings" panose="05000000000000000000" pitchFamily="2" charset="2"/>
              <a:buChar char="u"/>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buChar char="v"/>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buChar char="u"/>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buChar char="v"/>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buChar char="•"/>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9pPr>
          </a:lstStyle>
          <a:p>
            <a:pPr>
              <a:spcBef>
                <a:spcPct val="0"/>
              </a:spcBef>
              <a:buFont typeface="Wingdings" panose="05000000000000000000" pitchFamily="2" charset="2"/>
              <a:buNone/>
            </a:pPr>
            <a:r>
              <a:rPr lang="ja-JP" altLang="en-US" sz="1100" b="1" dirty="0"/>
              <a:t>電食により発生する粒子は球状</a:t>
            </a:r>
            <a:endParaRPr lang="ja-JP" altLang="en-US" b="1" dirty="0"/>
          </a:p>
        </p:txBody>
      </p:sp>
      <p:sp>
        <p:nvSpPr>
          <p:cNvPr id="22" name="Rectangle 4"/>
          <p:cNvSpPr>
            <a:spLocks noChangeArrowheads="1"/>
          </p:cNvSpPr>
          <p:nvPr/>
        </p:nvSpPr>
        <p:spPr bwMode="auto">
          <a:xfrm>
            <a:off x="4261054" y="4920273"/>
            <a:ext cx="2933898" cy="982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60000"/>
              <a:buFont typeface="Wingdings" panose="05000000000000000000" pitchFamily="2" charset="2"/>
              <a:buChar char="u"/>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buChar char="v"/>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buChar char="u"/>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buChar char="v"/>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buChar char="•"/>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9pPr>
          </a:lstStyle>
          <a:p>
            <a:pPr>
              <a:spcBef>
                <a:spcPct val="0"/>
              </a:spcBef>
              <a:buFont typeface="Wingdings" panose="05000000000000000000" pitchFamily="2" charset="2"/>
              <a:buNone/>
            </a:pPr>
            <a:r>
              <a:rPr lang="ja-JP" altLang="en-US" sz="1100" b="1" dirty="0"/>
              <a:t>オイル中に混入した砂などの切削</a:t>
            </a:r>
            <a:br>
              <a:rPr lang="ja-JP" altLang="en-US" sz="1100" b="1" dirty="0"/>
            </a:br>
            <a:r>
              <a:rPr lang="ja-JP" altLang="en-US" sz="1100" b="1" dirty="0"/>
              <a:t>作用により発生する粒子は切り粉状</a:t>
            </a:r>
            <a:endParaRPr lang="ja-JP" altLang="en-US" b="1" dirty="0"/>
          </a:p>
        </p:txBody>
      </p:sp>
      <p:sp>
        <p:nvSpPr>
          <p:cNvPr id="23" name="Rectangle 5"/>
          <p:cNvSpPr>
            <a:spLocks noChangeArrowheads="1"/>
          </p:cNvSpPr>
          <p:nvPr/>
        </p:nvSpPr>
        <p:spPr bwMode="auto">
          <a:xfrm>
            <a:off x="1705971" y="4920273"/>
            <a:ext cx="2933899" cy="982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60000"/>
              <a:buFont typeface="Wingdings" panose="05000000000000000000" pitchFamily="2" charset="2"/>
              <a:buChar char="u"/>
              <a:defRPr kumimoji="1" sz="2800">
                <a:solidFill>
                  <a:schemeClr val="tx1"/>
                </a:solidFill>
                <a:latin typeface="Times New Roman" panose="02020603050405020304" pitchFamily="18" charset="0"/>
                <a:ea typeface="ＭＳ Ｐゴシック" panose="020B0600070205080204" pitchFamily="50" charset="-128"/>
              </a:defRPr>
            </a:lvl1pPr>
            <a:lvl2pPr>
              <a:spcBef>
                <a:spcPct val="20000"/>
              </a:spcBef>
              <a:buClr>
                <a:schemeClr val="tx2"/>
              </a:buClr>
              <a:buSzPct val="60000"/>
              <a:buFont typeface="Wingdings" panose="05000000000000000000" pitchFamily="2" charset="2"/>
              <a:buChar char="v"/>
              <a:defRPr kumimoji="1" sz="2400">
                <a:solidFill>
                  <a:schemeClr val="tx1"/>
                </a:solidFill>
                <a:latin typeface="Times New Roman" panose="02020603050405020304" pitchFamily="18" charset="0"/>
                <a:ea typeface="ＭＳ Ｐゴシック" panose="020B0600070205080204" pitchFamily="50" charset="-128"/>
              </a:defRPr>
            </a:lvl2pPr>
            <a:lvl3pPr>
              <a:spcBef>
                <a:spcPct val="20000"/>
              </a:spcBef>
              <a:buClr>
                <a:schemeClr val="tx2"/>
              </a:buClr>
              <a:buSzPct val="40000"/>
              <a:buFont typeface="Wingdings" panose="05000000000000000000" pitchFamily="2" charset="2"/>
              <a:buChar char="u"/>
              <a:defRPr kumimoji="1" sz="2000">
                <a:solidFill>
                  <a:schemeClr val="tx1"/>
                </a:solidFill>
                <a:latin typeface="Times New Roman" panose="02020603050405020304" pitchFamily="18" charset="0"/>
                <a:ea typeface="ＭＳ Ｐゴシック" panose="020B0600070205080204" pitchFamily="50" charset="-128"/>
              </a:defRPr>
            </a:lvl3pPr>
            <a:lvl4pPr>
              <a:spcBef>
                <a:spcPct val="20000"/>
              </a:spcBef>
              <a:buClr>
                <a:schemeClr val="tx2"/>
              </a:buClr>
              <a:buSzPct val="50000"/>
              <a:buFont typeface="Wingdings" panose="05000000000000000000" pitchFamily="2" charset="2"/>
              <a:buChar char="v"/>
              <a:defRPr kumimoji="1">
                <a:solidFill>
                  <a:schemeClr val="tx1"/>
                </a:solidFill>
                <a:latin typeface="Times New Roman" panose="02020603050405020304" pitchFamily="18" charset="0"/>
                <a:ea typeface="ＭＳ Ｐゴシック" panose="020B0600070205080204" pitchFamily="50" charset="-128"/>
              </a:defRPr>
            </a:lvl4pPr>
            <a:lvl5pPr>
              <a:spcBef>
                <a:spcPct val="20000"/>
              </a:spcBef>
              <a:buSzPct val="80000"/>
              <a:buChar char="•"/>
              <a:defRPr kumimoji="1">
                <a:solidFill>
                  <a:schemeClr val="tx1"/>
                </a:solidFill>
                <a:latin typeface="Times New Roman" panose="02020603050405020304" pitchFamily="18" charset="0"/>
                <a:ea typeface="ＭＳ Ｐゴシック" panose="020B0600070205080204" pitchFamily="50" charset="-128"/>
              </a:defRPr>
            </a:lvl5pPr>
            <a:lvl6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6pPr>
            <a:lvl7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7pPr>
            <a:lvl8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8pPr>
            <a:lvl9pPr fontAlgn="base">
              <a:spcBef>
                <a:spcPct val="20000"/>
              </a:spcBef>
              <a:spcAft>
                <a:spcPct val="0"/>
              </a:spcAft>
              <a:buSzPct val="80000"/>
              <a:buChar char="•"/>
              <a:defRPr kumimoji="1">
                <a:solidFill>
                  <a:schemeClr val="tx1"/>
                </a:solidFill>
                <a:latin typeface="Times New Roman" panose="02020603050405020304" pitchFamily="18" charset="0"/>
                <a:ea typeface="ＭＳ Ｐゴシック" panose="020B0600070205080204" pitchFamily="50" charset="-128"/>
              </a:defRPr>
            </a:lvl9pPr>
          </a:lstStyle>
          <a:p>
            <a:pPr>
              <a:spcBef>
                <a:spcPct val="0"/>
              </a:spcBef>
              <a:buFont typeface="Wingdings" panose="05000000000000000000" pitchFamily="2" charset="2"/>
              <a:buNone/>
            </a:pPr>
            <a:r>
              <a:rPr lang="ja-JP" altLang="en-US" sz="1100" b="1" dirty="0"/>
              <a:t>正常な摩耗により発生する粒子は</a:t>
            </a:r>
            <a:br>
              <a:rPr lang="ja-JP" altLang="en-US" sz="1100" b="1" dirty="0"/>
            </a:br>
            <a:r>
              <a:rPr lang="en-US" altLang="ja-JP" sz="1100" b="1" dirty="0"/>
              <a:t>5μ</a:t>
            </a:r>
            <a:r>
              <a:rPr lang="ja-JP" altLang="en-US" sz="1100" b="1" dirty="0"/>
              <a:t>以下の薄片</a:t>
            </a:r>
            <a:endParaRPr lang="ja-JP" altLang="en-US" b="1" dirty="0"/>
          </a:p>
        </p:txBody>
      </p:sp>
      <p:sp>
        <p:nvSpPr>
          <p:cNvPr id="24" name="Line 6"/>
          <p:cNvSpPr>
            <a:spLocks noChangeShapeType="1"/>
          </p:cNvSpPr>
          <p:nvPr/>
        </p:nvSpPr>
        <p:spPr bwMode="auto">
          <a:xfrm>
            <a:off x="2180696" y="4179093"/>
            <a:ext cx="6318647"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sz="1350"/>
          </a:p>
        </p:txBody>
      </p:sp>
      <p:pic>
        <p:nvPicPr>
          <p:cNvPr id="25" name="Picture 11" descr="正常"/>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3611" y="5331788"/>
            <a:ext cx="1763076" cy="141002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切り粉"/>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3708" y="5321370"/>
            <a:ext cx="1761997" cy="14100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3" descr="球状"/>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9179" y="5295570"/>
            <a:ext cx="1763076" cy="1410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56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テキスト ボックス 2"/>
          <p:cNvSpPr txBox="1"/>
          <p:nvPr/>
        </p:nvSpPr>
        <p:spPr>
          <a:xfrm>
            <a:off x="1303865" y="1718733"/>
            <a:ext cx="5827236" cy="707886"/>
          </a:xfrm>
          <a:prstGeom prst="rect">
            <a:avLst/>
          </a:prstGeom>
          <a:noFill/>
        </p:spPr>
        <p:txBody>
          <a:bodyPr wrap="none" rtlCol="0">
            <a:spAutoFit/>
          </a:bodyPr>
          <a:lstStyle/>
          <a:p>
            <a:r>
              <a:rPr kumimoji="1" lang="ja-JP" altLang="en-US" sz="4000" dirty="0" smtClean="0"/>
              <a:t>１．イントロダクション</a:t>
            </a:r>
            <a:endParaRPr kumimoji="1" lang="ja-JP" altLang="en-US" sz="4000" dirty="0"/>
          </a:p>
        </p:txBody>
      </p:sp>
      <p:sp>
        <p:nvSpPr>
          <p:cNvPr id="4" name="正方形/長方形 3"/>
          <p:cNvSpPr/>
          <p:nvPr/>
        </p:nvSpPr>
        <p:spPr>
          <a:xfrm>
            <a:off x="1769530" y="3576303"/>
            <a:ext cx="6392335" cy="461665"/>
          </a:xfrm>
          <a:prstGeom prst="rect">
            <a:avLst/>
          </a:prstGeom>
        </p:spPr>
        <p:txBody>
          <a:bodyPr wrap="square">
            <a:spAutoFit/>
          </a:bodyPr>
          <a:lstStyle/>
          <a:p>
            <a:pPr>
              <a:tabLst>
                <a:tab pos="4843463" algn="l"/>
              </a:tabLst>
            </a:pPr>
            <a:r>
              <a:rPr lang="en-US" altLang="ja-JP" sz="2400" dirty="0" smtClean="0">
                <a:latin typeface="+mn-ea"/>
              </a:rPr>
              <a:t>1.1  </a:t>
            </a:r>
            <a:r>
              <a:rPr lang="ja-JP" altLang="en-US" sz="2400" dirty="0" smtClean="0">
                <a:latin typeface="+mn-ea"/>
              </a:rPr>
              <a:t>機械</a:t>
            </a:r>
            <a:r>
              <a:rPr lang="ja-JP" altLang="en-US" sz="2400" dirty="0">
                <a:latin typeface="+mn-ea"/>
              </a:rPr>
              <a:t>の健全性診断</a:t>
            </a:r>
            <a:r>
              <a:rPr lang="ja-JP" altLang="en-US" sz="2400" dirty="0" smtClean="0">
                <a:latin typeface="+mn-ea"/>
              </a:rPr>
              <a:t>センシング</a:t>
            </a:r>
            <a:r>
              <a:rPr lang="en-US" altLang="ja-JP" sz="2400" dirty="0" smtClean="0">
                <a:latin typeface="+mn-ea"/>
              </a:rPr>
              <a:t>	</a:t>
            </a:r>
            <a:r>
              <a:rPr lang="ja-JP" altLang="en-US" sz="2400" dirty="0" smtClean="0">
                <a:latin typeface="+mn-ea"/>
              </a:rPr>
              <a:t>とは？</a:t>
            </a:r>
            <a:endParaRPr lang="ja-JP" altLang="en-US" sz="2400" dirty="0">
              <a:latin typeface="+mn-ea"/>
            </a:endParaRPr>
          </a:p>
        </p:txBody>
      </p:sp>
      <p:sp>
        <p:nvSpPr>
          <p:cNvPr id="5" name="正方形/長方形 4"/>
          <p:cNvSpPr/>
          <p:nvPr/>
        </p:nvSpPr>
        <p:spPr>
          <a:xfrm>
            <a:off x="1769530" y="4102044"/>
            <a:ext cx="6299201" cy="461665"/>
          </a:xfrm>
          <a:prstGeom prst="rect">
            <a:avLst/>
          </a:prstGeom>
        </p:spPr>
        <p:txBody>
          <a:bodyPr wrap="square">
            <a:spAutoFit/>
          </a:bodyPr>
          <a:lstStyle/>
          <a:p>
            <a:pPr>
              <a:tabLst>
                <a:tab pos="4843463" algn="l"/>
              </a:tabLst>
            </a:pPr>
            <a:r>
              <a:rPr lang="en-US" altLang="ja-JP" sz="2400" dirty="0">
                <a:latin typeface="+mn-ea"/>
              </a:rPr>
              <a:t>1.2  </a:t>
            </a:r>
            <a:r>
              <a:rPr lang="ja-JP" altLang="en-US" sz="2400" dirty="0">
                <a:latin typeface="+mn-ea"/>
              </a:rPr>
              <a:t>信号解析技術－異常信号検知</a:t>
            </a:r>
            <a:r>
              <a:rPr lang="en-US" altLang="ja-JP" sz="2400" dirty="0">
                <a:latin typeface="+mn-ea"/>
              </a:rPr>
              <a:t>	</a:t>
            </a:r>
            <a:r>
              <a:rPr lang="ja-JP" altLang="en-US" sz="2400" dirty="0">
                <a:latin typeface="+mn-ea"/>
              </a:rPr>
              <a:t>とは？</a:t>
            </a:r>
            <a:endParaRPr lang="en-US" altLang="ja-JP" sz="2400" dirty="0">
              <a:latin typeface="+mn-ea"/>
            </a:endParaRPr>
          </a:p>
        </p:txBody>
      </p:sp>
      <p:sp>
        <p:nvSpPr>
          <p:cNvPr id="6" name="正方形/長方形 5"/>
          <p:cNvSpPr/>
          <p:nvPr/>
        </p:nvSpPr>
        <p:spPr>
          <a:xfrm>
            <a:off x="1769530" y="4627785"/>
            <a:ext cx="6299201" cy="461665"/>
          </a:xfrm>
          <a:prstGeom prst="rect">
            <a:avLst/>
          </a:prstGeom>
        </p:spPr>
        <p:txBody>
          <a:bodyPr wrap="square">
            <a:spAutoFit/>
          </a:bodyPr>
          <a:lstStyle/>
          <a:p>
            <a:pPr>
              <a:tabLst>
                <a:tab pos="4843463" algn="l"/>
              </a:tabLst>
            </a:pPr>
            <a:r>
              <a:rPr lang="en-US" altLang="ja-JP" sz="2400" dirty="0">
                <a:latin typeface="+mn-ea"/>
              </a:rPr>
              <a:t>1.3  </a:t>
            </a:r>
            <a:r>
              <a:rPr lang="ja-JP" altLang="en-US" sz="2400" dirty="0">
                <a:latin typeface="+mn-ea"/>
              </a:rPr>
              <a:t>物理的防護システム 　　　　</a:t>
            </a:r>
            <a:r>
              <a:rPr lang="en-US" altLang="ja-JP" sz="2400" dirty="0">
                <a:latin typeface="+mn-ea"/>
              </a:rPr>
              <a:t>	</a:t>
            </a:r>
            <a:r>
              <a:rPr lang="ja-JP" altLang="en-US" sz="2400" dirty="0">
                <a:latin typeface="+mn-ea"/>
              </a:rPr>
              <a:t>とは？</a:t>
            </a:r>
            <a:endParaRPr lang="en-US" altLang="ja-JP" sz="2400" dirty="0">
              <a:latin typeface="+mn-ea"/>
            </a:endParaRPr>
          </a:p>
        </p:txBody>
      </p:sp>
      <p:sp>
        <p:nvSpPr>
          <p:cNvPr id="7" name="正方形/長方形 6"/>
          <p:cNvSpPr/>
          <p:nvPr/>
        </p:nvSpPr>
        <p:spPr>
          <a:xfrm>
            <a:off x="1769530" y="5153525"/>
            <a:ext cx="6299201" cy="461665"/>
          </a:xfrm>
          <a:prstGeom prst="rect">
            <a:avLst/>
          </a:prstGeom>
        </p:spPr>
        <p:txBody>
          <a:bodyPr wrap="square">
            <a:spAutoFit/>
          </a:bodyPr>
          <a:lstStyle/>
          <a:p>
            <a:pPr>
              <a:tabLst>
                <a:tab pos="4843463" algn="l"/>
              </a:tabLst>
            </a:pPr>
            <a:r>
              <a:rPr lang="en-US" altLang="ja-JP" sz="2400" dirty="0">
                <a:latin typeface="+mn-ea"/>
              </a:rPr>
              <a:t>1.4  </a:t>
            </a:r>
            <a:r>
              <a:rPr lang="ja-JP" altLang="en-US" sz="2400" dirty="0">
                <a:latin typeface="+mn-ea"/>
              </a:rPr>
              <a:t>医療用画像計測（</a:t>
            </a:r>
            <a:r>
              <a:rPr lang="en-US" altLang="ja-JP" sz="2400" dirty="0">
                <a:latin typeface="+mn-ea"/>
              </a:rPr>
              <a:t>MRI</a:t>
            </a:r>
            <a:r>
              <a:rPr lang="ja-JP" altLang="en-US" sz="2400" dirty="0">
                <a:latin typeface="+mn-ea"/>
              </a:rPr>
              <a:t>）　　</a:t>
            </a:r>
            <a:r>
              <a:rPr lang="en-US" altLang="ja-JP" sz="2400" dirty="0">
                <a:latin typeface="+mn-ea"/>
              </a:rPr>
              <a:t>	</a:t>
            </a:r>
            <a:r>
              <a:rPr lang="ja-JP" altLang="en-US" sz="2400" dirty="0">
                <a:latin typeface="+mn-ea"/>
              </a:rPr>
              <a:t>とは？</a:t>
            </a:r>
            <a:endParaRPr lang="en-US" altLang="ja-JP" sz="2400" dirty="0">
              <a:latin typeface="+mn-ea"/>
            </a:endParaRPr>
          </a:p>
        </p:txBody>
      </p:sp>
    </p:spTree>
    <p:extLst>
      <p:ext uri="{BB962C8B-B14F-4D97-AF65-F5344CB8AC3E}">
        <p14:creationId xmlns:p14="http://schemas.microsoft.com/office/powerpoint/2010/main" val="5936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rctx="PPT">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par>
                                <p:cTn id="11" presetID="9" presetClass="emph" presetSubtype="0" grpId="0" nodeType="withEffect">
                                  <p:stCondLst>
                                    <p:cond delay="0"/>
                                  </p:stCondLst>
                                  <p:childTnLst>
                                    <p:set>
                                      <p:cBhvr rctx="PPT">
                                        <p:cTn id="12" dur="indefinite"/>
                                        <p:tgtEl>
                                          <p:spTgt spid="7"/>
                                        </p:tgtEl>
                                        <p:attrNameLst>
                                          <p:attrName>style.opacity</p:attrName>
                                        </p:attrNameLst>
                                      </p:cBhvr>
                                      <p:to>
                                        <p:strVal val="0.5"/>
                                      </p:to>
                                    </p:set>
                                    <p:animEffect filter="image" prLst="opacity: 0.5">
                                      <p:cBhvr rctx="IE">
                                        <p:cTn id="13"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728" y="1226125"/>
            <a:ext cx="7313141" cy="4986233"/>
          </a:xfrm>
          <a:prstGeom prst="rect">
            <a:avLst/>
          </a:prstGeom>
        </p:spPr>
      </p:pic>
      <p:sp>
        <p:nvSpPr>
          <p:cNvPr id="5" name="角丸四角形 4"/>
          <p:cNvSpPr/>
          <p:nvPr/>
        </p:nvSpPr>
        <p:spPr>
          <a:xfrm>
            <a:off x="3649362" y="3632886"/>
            <a:ext cx="609600" cy="84026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3649362" y="4546363"/>
            <a:ext cx="609600" cy="643475"/>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4300151" y="4974269"/>
            <a:ext cx="947351" cy="52036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6553200" y="4129891"/>
            <a:ext cx="1042086" cy="52036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6252518" y="2567793"/>
            <a:ext cx="930877" cy="562585"/>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1907059" y="4282292"/>
            <a:ext cx="1081215" cy="86362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095102" y="2494681"/>
            <a:ext cx="1081215" cy="709838"/>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907059" y="303317"/>
            <a:ext cx="5929828" cy="523220"/>
          </a:xfrm>
          <a:prstGeom prst="rect">
            <a:avLst/>
          </a:prstGeom>
          <a:noFill/>
        </p:spPr>
        <p:txBody>
          <a:bodyPr wrap="none" rtlCol="0">
            <a:spAutoFit/>
          </a:bodyPr>
          <a:lstStyle/>
          <a:p>
            <a:r>
              <a:rPr kumimoji="1" lang="ja-JP" altLang="en-US" sz="2800" dirty="0" smtClean="0"/>
              <a:t>原子炉（加圧型）の主要な動的機器</a:t>
            </a:r>
            <a:endParaRPr kumimoji="1" lang="ja-JP" altLang="en-US" sz="2800" dirty="0"/>
          </a:p>
        </p:txBody>
      </p:sp>
    </p:spTree>
    <p:extLst>
      <p:ext uri="{BB962C8B-B14F-4D97-AF65-F5344CB8AC3E}">
        <p14:creationId xmlns:p14="http://schemas.microsoft.com/office/powerpoint/2010/main" val="511342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正方形/長方形 2"/>
          <p:cNvSpPr/>
          <p:nvPr/>
        </p:nvSpPr>
        <p:spPr>
          <a:xfrm>
            <a:off x="994338" y="3563840"/>
            <a:ext cx="2024301" cy="369332"/>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299138" y="502055"/>
            <a:ext cx="7514344" cy="830997"/>
          </a:xfrm>
          <a:prstGeom prst="rect">
            <a:avLst/>
          </a:prstGeom>
          <a:noFill/>
        </p:spPr>
        <p:txBody>
          <a:bodyPr wrap="square" rtlCol="0">
            <a:spAutoFit/>
          </a:bodyPr>
          <a:lstStyle/>
          <a:p>
            <a:pPr algn="ctr"/>
            <a:r>
              <a:rPr kumimoji="1" lang="ja-JP" altLang="en-US" sz="2400" dirty="0" smtClean="0"/>
              <a:t>原子力発電所の保全体制をより良いものとするために</a:t>
            </a:r>
            <a:endParaRPr kumimoji="1" lang="en-US" altLang="ja-JP" sz="2400" dirty="0" smtClean="0"/>
          </a:p>
          <a:p>
            <a:pPr algn="ctr"/>
            <a:r>
              <a:rPr kumimoji="1" lang="en-US" altLang="ja-JP" sz="2400" dirty="0" smtClean="0">
                <a:solidFill>
                  <a:srgbClr val="FF0000"/>
                </a:solidFill>
              </a:rPr>
              <a:t>CBM</a:t>
            </a:r>
            <a:r>
              <a:rPr kumimoji="1" lang="ja-JP" altLang="en-US" sz="2400" dirty="0" smtClean="0"/>
              <a:t>（状態基準保全）技術が重要視されている</a:t>
            </a:r>
            <a:endParaRPr kumimoji="1" lang="ja-JP" altLang="en-US" sz="2400" dirty="0"/>
          </a:p>
        </p:txBody>
      </p:sp>
      <p:sp>
        <p:nvSpPr>
          <p:cNvPr id="8" name="テキスト ボックス 7"/>
          <p:cNvSpPr txBox="1"/>
          <p:nvPr/>
        </p:nvSpPr>
        <p:spPr>
          <a:xfrm>
            <a:off x="572122" y="1637715"/>
            <a:ext cx="8241360" cy="1200329"/>
          </a:xfrm>
          <a:prstGeom prst="rect">
            <a:avLst/>
          </a:prstGeom>
          <a:noFill/>
        </p:spPr>
        <p:txBody>
          <a:bodyPr wrap="square" rtlCol="0">
            <a:spAutoFit/>
          </a:bodyPr>
          <a:lstStyle/>
          <a:p>
            <a:r>
              <a:rPr lang="ja-JP" altLang="en-US" dirty="0" smtClean="0"/>
              <a:t>＊</a:t>
            </a:r>
            <a:r>
              <a:rPr lang="en-US" altLang="ja-JP" dirty="0">
                <a:solidFill>
                  <a:srgbClr val="FF0000"/>
                </a:solidFill>
              </a:rPr>
              <a:t>CBM</a:t>
            </a:r>
            <a:r>
              <a:rPr lang="ja-JP" altLang="en-US" dirty="0" smtClean="0"/>
              <a:t>：</a:t>
            </a:r>
            <a:r>
              <a:rPr lang="en-US" altLang="ja-JP" dirty="0" err="1" smtClean="0"/>
              <a:t>Conditoin</a:t>
            </a:r>
            <a:r>
              <a:rPr lang="ja-JP" altLang="en-US" dirty="0"/>
              <a:t> </a:t>
            </a:r>
            <a:r>
              <a:rPr lang="en-US" altLang="ja-JP" dirty="0" smtClean="0"/>
              <a:t>Based Maintenance</a:t>
            </a:r>
          </a:p>
          <a:p>
            <a:r>
              <a:rPr lang="en-US" altLang="ja-JP" dirty="0"/>
              <a:t> </a:t>
            </a:r>
            <a:r>
              <a:rPr lang="en-US" altLang="ja-JP" dirty="0" smtClean="0"/>
              <a:t>               </a:t>
            </a:r>
            <a:r>
              <a:rPr lang="ja-JP" altLang="en-US" dirty="0" smtClean="0"/>
              <a:t>機器</a:t>
            </a:r>
            <a:r>
              <a:rPr lang="ja-JP" altLang="en-US" dirty="0"/>
              <a:t>の</a:t>
            </a:r>
            <a:r>
              <a:rPr lang="ja-JP" altLang="en-US" dirty="0">
                <a:solidFill>
                  <a:srgbClr val="FF0000"/>
                </a:solidFill>
              </a:rPr>
              <a:t>状態を監視し、必要に応じて</a:t>
            </a:r>
            <a:r>
              <a:rPr lang="ja-JP" altLang="en-US" dirty="0"/>
              <a:t>修理点検等の保全を行う</a:t>
            </a:r>
            <a:r>
              <a:rPr lang="ja-JP" altLang="en-US" dirty="0" smtClean="0"/>
              <a:t>考え方</a:t>
            </a:r>
            <a:endParaRPr lang="en-US" altLang="ja-JP" dirty="0" smtClean="0"/>
          </a:p>
          <a:p>
            <a:r>
              <a:rPr kumimoji="1" lang="ja-JP" altLang="en-US" dirty="0"/>
              <a:t>　</a:t>
            </a:r>
            <a:r>
              <a:rPr kumimoji="1" lang="en-US" altLang="ja-JP" dirty="0" smtClean="0"/>
              <a:t>TBM</a:t>
            </a:r>
            <a:r>
              <a:rPr kumimoji="1" lang="ja-JP" altLang="en-US" dirty="0" smtClean="0"/>
              <a:t>： </a:t>
            </a:r>
            <a:r>
              <a:rPr kumimoji="1" lang="en-US" altLang="ja-JP" dirty="0" smtClean="0"/>
              <a:t>Time Based Maintenance </a:t>
            </a:r>
          </a:p>
          <a:p>
            <a:r>
              <a:rPr kumimoji="1" lang="en-US" altLang="ja-JP" dirty="0"/>
              <a:t> </a:t>
            </a:r>
            <a:r>
              <a:rPr kumimoji="1" lang="en-US" altLang="ja-JP" dirty="0" smtClean="0"/>
              <a:t>               </a:t>
            </a:r>
            <a:r>
              <a:rPr kumimoji="1" lang="ja-JP" altLang="en-US" dirty="0" smtClean="0"/>
              <a:t>機器の状態によらず、定められた期間に分解点検などを行う考え方</a:t>
            </a:r>
            <a:endParaRPr kumimoji="1" lang="ja-JP" altLang="en-US" dirty="0"/>
          </a:p>
        </p:txBody>
      </p:sp>
      <p:sp>
        <p:nvSpPr>
          <p:cNvPr id="9" name="テキスト ボックス 8"/>
          <p:cNvSpPr txBox="1"/>
          <p:nvPr/>
        </p:nvSpPr>
        <p:spPr>
          <a:xfrm>
            <a:off x="572122" y="3008767"/>
            <a:ext cx="7978615" cy="400110"/>
          </a:xfrm>
          <a:prstGeom prst="rect">
            <a:avLst/>
          </a:prstGeom>
          <a:noFill/>
        </p:spPr>
        <p:txBody>
          <a:bodyPr wrap="square" rtlCol="0">
            <a:spAutoFit/>
          </a:bodyPr>
          <a:lstStyle/>
          <a:p>
            <a:r>
              <a:rPr kumimoji="1" lang="en-US" altLang="ja-JP" sz="2000" dirty="0" smtClean="0"/>
              <a:t>☆CBM</a:t>
            </a:r>
            <a:r>
              <a:rPr kumimoji="1" lang="ja-JP" altLang="en-US" sz="2000" dirty="0" smtClean="0"/>
              <a:t>技術の中で</a:t>
            </a:r>
            <a:r>
              <a:rPr lang="ja-JP" altLang="en-US" sz="2000" dirty="0" smtClean="0"/>
              <a:t>特に</a:t>
            </a:r>
            <a:r>
              <a:rPr kumimoji="1" lang="ja-JP" altLang="en-US" sz="2000" dirty="0" smtClean="0"/>
              <a:t>多用されているのは動的機器への</a:t>
            </a:r>
            <a:r>
              <a:rPr kumimoji="1" lang="ja-JP" altLang="en-US" sz="2000" dirty="0" smtClean="0">
                <a:solidFill>
                  <a:srgbClr val="FF0000"/>
                </a:solidFill>
              </a:rPr>
              <a:t>振動診断</a:t>
            </a:r>
            <a:endParaRPr kumimoji="1" lang="ja-JP" altLang="en-US" sz="2000" dirty="0">
              <a:solidFill>
                <a:srgbClr val="FF0000"/>
              </a:solidFill>
            </a:endParaRPr>
          </a:p>
        </p:txBody>
      </p:sp>
      <p:pic>
        <p:nvPicPr>
          <p:cNvPr id="10" name="図 9" descr="スクリーンショット 2015-02-03 2.30.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078" y="4033828"/>
            <a:ext cx="2143561" cy="1987832"/>
          </a:xfrm>
          <a:prstGeom prst="rect">
            <a:avLst/>
          </a:prstGeom>
        </p:spPr>
      </p:pic>
      <p:sp>
        <p:nvSpPr>
          <p:cNvPr id="11" name="テキスト ボックス 10"/>
          <p:cNvSpPr txBox="1"/>
          <p:nvPr/>
        </p:nvSpPr>
        <p:spPr>
          <a:xfrm>
            <a:off x="836732" y="6076278"/>
            <a:ext cx="2181907" cy="369332"/>
          </a:xfrm>
          <a:prstGeom prst="rect">
            <a:avLst/>
          </a:prstGeom>
          <a:noFill/>
        </p:spPr>
        <p:txBody>
          <a:bodyPr wrap="none" rtlCol="0">
            <a:spAutoFit/>
          </a:bodyPr>
          <a:lstStyle/>
          <a:p>
            <a:r>
              <a:rPr kumimoji="1" lang="ja-JP" altLang="en-US" dirty="0" smtClean="0"/>
              <a:t>（タービン・ポンプ等）</a:t>
            </a:r>
            <a:endParaRPr kumimoji="1" lang="ja-JP" altLang="en-US" dirty="0"/>
          </a:p>
        </p:txBody>
      </p:sp>
      <p:sp>
        <p:nvSpPr>
          <p:cNvPr id="12" name="テキスト ボックス 11"/>
          <p:cNvSpPr txBox="1"/>
          <p:nvPr/>
        </p:nvSpPr>
        <p:spPr>
          <a:xfrm>
            <a:off x="987314" y="3563840"/>
            <a:ext cx="2031325" cy="369332"/>
          </a:xfrm>
          <a:prstGeom prst="rect">
            <a:avLst/>
          </a:prstGeom>
          <a:noFill/>
        </p:spPr>
        <p:txBody>
          <a:bodyPr wrap="none" rtlCol="0">
            <a:spAutoFit/>
          </a:bodyPr>
          <a:lstStyle/>
          <a:p>
            <a:r>
              <a:rPr kumimoji="1" lang="ja-JP" altLang="en-US" dirty="0" smtClean="0"/>
              <a:t>振動診断技術の例</a:t>
            </a:r>
            <a:endParaRPr kumimoji="1" lang="ja-JP" altLang="en-US" dirty="0"/>
          </a:p>
        </p:txBody>
      </p:sp>
      <p:pic>
        <p:nvPicPr>
          <p:cNvPr id="13" name="図 12" descr="スクリーンショット 2015-02-03 2.3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049" y="3827673"/>
            <a:ext cx="3230955" cy="1829809"/>
          </a:xfrm>
          <a:prstGeom prst="rect">
            <a:avLst/>
          </a:prstGeom>
        </p:spPr>
      </p:pic>
      <p:sp>
        <p:nvSpPr>
          <p:cNvPr id="14" name="右矢印 13"/>
          <p:cNvSpPr/>
          <p:nvPr/>
        </p:nvSpPr>
        <p:spPr>
          <a:xfrm>
            <a:off x="3359229" y="4683512"/>
            <a:ext cx="1529406" cy="368673"/>
          </a:xfrm>
          <a:prstGeom prs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59229" y="4050836"/>
            <a:ext cx="1569660" cy="646331"/>
          </a:xfrm>
          <a:prstGeom prst="rect">
            <a:avLst/>
          </a:prstGeom>
          <a:noFill/>
        </p:spPr>
        <p:txBody>
          <a:bodyPr wrap="none" rtlCol="0">
            <a:spAutoFit/>
          </a:bodyPr>
          <a:lstStyle/>
          <a:p>
            <a:pPr algn="ctr"/>
            <a:r>
              <a:rPr kumimoji="1" lang="ja-JP" altLang="en-US" dirty="0" smtClean="0"/>
              <a:t>振動振幅値や</a:t>
            </a:r>
            <a:endParaRPr kumimoji="1" lang="en-US" altLang="ja-JP" dirty="0" smtClean="0"/>
          </a:p>
          <a:p>
            <a:r>
              <a:rPr lang="ja-JP" altLang="en-US" dirty="0" smtClean="0"/>
              <a:t>加速度を計測</a:t>
            </a:r>
            <a:endParaRPr kumimoji="1" lang="ja-JP" altLang="en-US" dirty="0"/>
          </a:p>
        </p:txBody>
      </p:sp>
      <p:sp>
        <p:nvSpPr>
          <p:cNvPr id="16" name="テキスト ボックス 15"/>
          <p:cNvSpPr txBox="1"/>
          <p:nvPr/>
        </p:nvSpPr>
        <p:spPr>
          <a:xfrm>
            <a:off x="3533476" y="5876803"/>
            <a:ext cx="4915528" cy="830997"/>
          </a:xfrm>
          <a:prstGeom prst="rect">
            <a:avLst/>
          </a:prstGeom>
          <a:noFill/>
        </p:spPr>
        <p:txBody>
          <a:bodyPr wrap="none" rtlCol="0">
            <a:spAutoFit/>
          </a:bodyPr>
          <a:lstStyle/>
          <a:p>
            <a:pPr algn="ctr"/>
            <a:r>
              <a:rPr kumimoji="1" lang="ja-JP" altLang="en-US" sz="2400" dirty="0" smtClean="0"/>
              <a:t>計測値が閾値を超えているか否かで</a:t>
            </a:r>
            <a:endParaRPr kumimoji="1" lang="en-US" altLang="ja-JP" sz="2400" dirty="0" smtClean="0"/>
          </a:p>
          <a:p>
            <a:r>
              <a:rPr lang="ja-JP" altLang="en-US" sz="2400" dirty="0" smtClean="0"/>
              <a:t>機器</a:t>
            </a:r>
            <a:r>
              <a:rPr kumimoji="1" lang="ja-JP" altLang="en-US" sz="2400" dirty="0" smtClean="0"/>
              <a:t>状態を判断し、運転調整</a:t>
            </a:r>
            <a:endParaRPr kumimoji="1" lang="ja-JP" altLang="en-US" sz="2400" dirty="0"/>
          </a:p>
        </p:txBody>
      </p:sp>
      <p:sp>
        <p:nvSpPr>
          <p:cNvPr id="17" name="正方形/長方形 16"/>
          <p:cNvSpPr/>
          <p:nvPr/>
        </p:nvSpPr>
        <p:spPr>
          <a:xfrm>
            <a:off x="3533476" y="5876803"/>
            <a:ext cx="4915528" cy="830997"/>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3884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Content Placeholder 2"/>
          <p:cNvSpPr txBox="1">
            <a:spLocks/>
          </p:cNvSpPr>
          <p:nvPr/>
        </p:nvSpPr>
        <p:spPr>
          <a:xfrm>
            <a:off x="6674166" y="1363418"/>
            <a:ext cx="2268498" cy="4291013"/>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1" dirty="0" smtClean="0">
                <a:solidFill>
                  <a:srgbClr val="FF0000"/>
                </a:solidFill>
              </a:rPr>
              <a:t>振動</a:t>
            </a:r>
            <a:r>
              <a:rPr lang="ja-JP" altLang="en-US" b="1" dirty="0">
                <a:solidFill>
                  <a:srgbClr val="FF0000"/>
                </a:solidFill>
              </a:rPr>
              <a:t>診断</a:t>
            </a:r>
            <a:endParaRPr lang="en-US" altLang="ja-JP" b="1" dirty="0" smtClean="0">
              <a:solidFill>
                <a:srgbClr val="FF0000"/>
              </a:solidFill>
            </a:endParaRPr>
          </a:p>
          <a:p>
            <a:r>
              <a:rPr lang="ja-JP" altLang="en-US" dirty="0" smtClean="0">
                <a:solidFill>
                  <a:srgbClr val="000000"/>
                </a:solidFill>
              </a:rPr>
              <a:t>油分析</a:t>
            </a:r>
            <a:endParaRPr lang="en-US" altLang="ja-JP" dirty="0" smtClean="0">
              <a:solidFill>
                <a:srgbClr val="000000"/>
              </a:solidFill>
            </a:endParaRPr>
          </a:p>
          <a:p>
            <a:r>
              <a:rPr lang="ja-JP" altLang="en-US" dirty="0" smtClean="0">
                <a:solidFill>
                  <a:srgbClr val="000000"/>
                </a:solidFill>
              </a:rPr>
              <a:t>サーモグラフィ</a:t>
            </a:r>
            <a:endParaRPr lang="en-US" dirty="0">
              <a:solidFill>
                <a:srgbClr val="000000"/>
              </a:solidFill>
            </a:endParaRPr>
          </a:p>
        </p:txBody>
      </p:sp>
      <p:pic>
        <p:nvPicPr>
          <p:cNvPr id="4" name="Picture 2" descr="http://astamuse.com/ja/drawing/JP/2013/030/015/A/000004.png"/>
          <p:cNvPicPr>
            <a:picLocks noChangeAspect="1" noChangeArrowheads="1"/>
          </p:cNvPicPr>
          <p:nvPr/>
        </p:nvPicPr>
        <p:blipFill rotWithShape="1">
          <a:blip r:embed="rId2">
            <a:extLst>
              <a:ext uri="{28A0092B-C50C-407E-A947-70E740481C1C}">
                <a14:useLocalDpi xmlns:a14="http://schemas.microsoft.com/office/drawing/2010/main" val="0"/>
              </a:ext>
            </a:extLst>
          </a:blip>
          <a:srcRect l="3874" r="5812"/>
          <a:stretch/>
        </p:blipFill>
        <p:spPr bwMode="auto">
          <a:xfrm>
            <a:off x="6380447" y="3726543"/>
            <a:ext cx="2721088" cy="181044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6899431" y="3368537"/>
            <a:ext cx="2906755" cy="923330"/>
          </a:xfrm>
          <a:prstGeom prst="rect">
            <a:avLst/>
          </a:prstGeom>
          <a:noFill/>
        </p:spPr>
        <p:txBody>
          <a:bodyPr wrap="square" rtlCol="0">
            <a:spAutoFit/>
          </a:bodyPr>
          <a:lstStyle/>
          <a:p>
            <a:r>
              <a:rPr kumimoji="1" lang="ja-JP" altLang="en-US" b="1" u="sng" dirty="0" smtClean="0"/>
              <a:t>振動波形の例</a:t>
            </a:r>
            <a:endParaRPr kumimoji="1" lang="en-US" altLang="ja-JP" b="1" u="sng" dirty="0" smtClean="0"/>
          </a:p>
          <a:p>
            <a:endParaRPr kumimoji="1" lang="en-US" altLang="ja-JP" b="1" u="sng" dirty="0"/>
          </a:p>
          <a:p>
            <a:endParaRPr kumimoji="1" lang="ja-JP" altLang="en-US" b="1" u="sng" dirty="0"/>
          </a:p>
        </p:txBody>
      </p:sp>
      <p:grpSp>
        <p:nvGrpSpPr>
          <p:cNvPr id="6" name="図形グループ 9"/>
          <p:cNvGrpSpPr/>
          <p:nvPr/>
        </p:nvGrpSpPr>
        <p:grpSpPr>
          <a:xfrm>
            <a:off x="240942" y="1258974"/>
            <a:ext cx="6025633" cy="5311033"/>
            <a:chOff x="457200" y="1390682"/>
            <a:chExt cx="7662150" cy="5194391"/>
          </a:xfrm>
        </p:grpSpPr>
        <p:pic>
          <p:nvPicPr>
            <p:cNvPr id="7" name="図 6" descr="スクリーンショット 2015-02-10 9.20.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90682"/>
              <a:ext cx="3571144" cy="5194391"/>
            </a:xfrm>
            <a:prstGeom prst="rect">
              <a:avLst/>
            </a:prstGeom>
          </p:spPr>
        </p:pic>
        <p:pic>
          <p:nvPicPr>
            <p:cNvPr id="8" name="図 7" descr="スクリーンショット 2015-02-10 9.22.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343" y="1390682"/>
              <a:ext cx="4091007" cy="5194391"/>
            </a:xfrm>
            <a:prstGeom prst="rect">
              <a:avLst/>
            </a:prstGeom>
          </p:spPr>
        </p:pic>
      </p:grpSp>
      <p:sp>
        <p:nvSpPr>
          <p:cNvPr id="10" name="テキスト ボックス 9"/>
          <p:cNvSpPr txBox="1"/>
          <p:nvPr/>
        </p:nvSpPr>
        <p:spPr>
          <a:xfrm>
            <a:off x="3162170" y="207316"/>
            <a:ext cx="3815461" cy="523220"/>
          </a:xfrm>
          <a:prstGeom prst="rect">
            <a:avLst/>
          </a:prstGeom>
          <a:noFill/>
        </p:spPr>
        <p:txBody>
          <a:bodyPr wrap="square" rtlCol="0">
            <a:spAutoFit/>
          </a:bodyPr>
          <a:lstStyle/>
          <a:p>
            <a:r>
              <a:rPr kumimoji="1" lang="ja-JP" altLang="en-US" sz="2800" b="1" u="sng" dirty="0" smtClean="0"/>
              <a:t>振動診断　原因同定</a:t>
            </a:r>
            <a:r>
              <a:rPr kumimoji="1" lang="ja-JP" altLang="en-US" sz="2800" b="1" u="sng" dirty="0"/>
              <a:t>表</a:t>
            </a:r>
            <a:endParaRPr kumimoji="1" lang="en-US" altLang="ja-JP" sz="2800" b="1" u="sng" dirty="0" smtClean="0"/>
          </a:p>
        </p:txBody>
      </p:sp>
      <p:sp>
        <p:nvSpPr>
          <p:cNvPr id="12" name="テキスト ボックス 11"/>
          <p:cNvSpPr txBox="1"/>
          <p:nvPr/>
        </p:nvSpPr>
        <p:spPr>
          <a:xfrm>
            <a:off x="7562336" y="5008759"/>
            <a:ext cx="800219" cy="338554"/>
          </a:xfrm>
          <a:prstGeom prst="rect">
            <a:avLst/>
          </a:prstGeom>
          <a:noFill/>
        </p:spPr>
        <p:txBody>
          <a:bodyPr wrap="none" rtlCol="0">
            <a:spAutoFit/>
          </a:bodyPr>
          <a:lstStyle/>
          <a:p>
            <a:r>
              <a:rPr kumimoji="1" lang="ja-JP" altLang="en-US" sz="1600" dirty="0" smtClean="0">
                <a:solidFill>
                  <a:srgbClr val="FF0000"/>
                </a:solidFill>
              </a:rPr>
              <a:t>衝撃波</a:t>
            </a:r>
            <a:endParaRPr kumimoji="1" lang="ja-JP" altLang="en-US" sz="1600" dirty="0">
              <a:solidFill>
                <a:srgbClr val="FF0000"/>
              </a:solidFill>
            </a:endParaRPr>
          </a:p>
        </p:txBody>
      </p:sp>
    </p:spTree>
    <p:extLst>
      <p:ext uri="{BB962C8B-B14F-4D97-AF65-F5344CB8AC3E}">
        <p14:creationId xmlns:p14="http://schemas.microsoft.com/office/powerpoint/2010/main" val="32438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339584" y="1431948"/>
            <a:ext cx="5491100" cy="3412902"/>
            <a:chOff x="1904710" y="1417638"/>
            <a:chExt cx="7043503" cy="3972834"/>
          </a:xfrm>
        </p:grpSpPr>
        <p:pic>
          <p:nvPicPr>
            <p:cNvPr id="3" name="図 2" descr="image003.png"/>
            <p:cNvPicPr>
              <a:picLocks noChangeAspect="1"/>
            </p:cNvPicPr>
            <p:nvPr/>
          </p:nvPicPr>
          <p:blipFill rotWithShape="1">
            <a:blip r:embed="rId2">
              <a:extLst>
                <a:ext uri="{28A0092B-C50C-407E-A947-70E740481C1C}">
                  <a14:useLocalDpi xmlns:a14="http://schemas.microsoft.com/office/drawing/2010/main" val="0"/>
                </a:ext>
              </a:extLst>
            </a:blip>
            <a:srcRect l="4089" r="-4089"/>
            <a:stretch/>
          </p:blipFill>
          <p:spPr>
            <a:xfrm>
              <a:off x="1904710" y="1417638"/>
              <a:ext cx="7043503" cy="3972834"/>
            </a:xfrm>
            <a:prstGeom prst="rect">
              <a:avLst/>
            </a:prstGeom>
          </p:spPr>
        </p:pic>
        <p:sp>
          <p:nvSpPr>
            <p:cNvPr id="5" name="正方形/長方形 4"/>
            <p:cNvSpPr/>
            <p:nvPr/>
          </p:nvSpPr>
          <p:spPr>
            <a:xfrm>
              <a:off x="1904710" y="1417638"/>
              <a:ext cx="6773083" cy="316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p>
          </p:txBody>
        </p:sp>
      </p:grpSp>
      <p:sp>
        <p:nvSpPr>
          <p:cNvPr id="13" name="正方形/長方形 12"/>
          <p:cNvSpPr/>
          <p:nvPr/>
        </p:nvSpPr>
        <p:spPr>
          <a:xfrm>
            <a:off x="1172191" y="4314046"/>
            <a:ext cx="4515208" cy="53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78CC8E66-B609-9144-BB86-7143798B4A3F}" type="slidenum">
              <a:rPr kumimoji="1" lang="ja-JP" altLang="en-US" smtClean="0"/>
              <a:t>15</a:t>
            </a:fld>
            <a:endParaRPr kumimoji="1" lang="ja-JP" altLang="en-US"/>
          </a:p>
        </p:txBody>
      </p:sp>
      <p:sp>
        <p:nvSpPr>
          <p:cNvPr id="51" name="テキスト ボックス 50"/>
          <p:cNvSpPr txBox="1"/>
          <p:nvPr/>
        </p:nvSpPr>
        <p:spPr>
          <a:xfrm>
            <a:off x="1096206" y="5181113"/>
            <a:ext cx="5034788" cy="1631216"/>
          </a:xfrm>
          <a:prstGeom prst="rect">
            <a:avLst/>
          </a:prstGeom>
          <a:noFill/>
          <a:ln>
            <a:noFill/>
          </a:ln>
        </p:spPr>
        <p:txBody>
          <a:bodyPr wrap="square" rtlCol="0">
            <a:spAutoFit/>
          </a:bodyPr>
          <a:lstStyle/>
          <a:p>
            <a:pPr marL="285750" indent="-285750">
              <a:buFont typeface="Arial" panose="020B0604020202020204" pitchFamily="34" charset="0"/>
              <a:buChar char="•"/>
            </a:pPr>
            <a:r>
              <a:rPr lang="ja-JP" altLang="en-US" sz="2000" b="1" dirty="0" smtClean="0">
                <a:latin typeface="ＭＳ Ｐゴシック" panose="020B0600070205080204" pitchFamily="50" charset="-128"/>
                <a:ea typeface="ＭＳ Ｐゴシック" panose="020B0600070205080204" pitchFamily="50" charset="-128"/>
              </a:rPr>
              <a:t>株式</a:t>
            </a:r>
            <a:r>
              <a:rPr lang="ja-JP" altLang="en-US" sz="2000" b="1" dirty="0">
                <a:latin typeface="ＭＳ Ｐゴシック" panose="020B0600070205080204" pitchFamily="50" charset="-128"/>
                <a:ea typeface="ＭＳ Ｐゴシック" panose="020B0600070205080204" pitchFamily="50" charset="-128"/>
              </a:rPr>
              <a:t>会社 </a:t>
            </a:r>
            <a:r>
              <a:rPr lang="en-US" altLang="ja-JP" sz="2000" b="1" dirty="0" smtClean="0">
                <a:latin typeface="ＭＳ Ｐゴシック" panose="020B0600070205080204" pitchFamily="50" charset="-128"/>
                <a:ea typeface="ＭＳ Ｐゴシック" panose="020B0600070205080204" pitchFamily="50" charset="-128"/>
              </a:rPr>
              <a:t>IIU</a:t>
            </a:r>
            <a:r>
              <a:rPr lang="ja-JP" altLang="en-US" sz="2000" b="1" dirty="0" smtClean="0">
                <a:latin typeface="ＭＳ Ｐゴシック" panose="020B0600070205080204" pitchFamily="50" charset="-128"/>
                <a:ea typeface="ＭＳ Ｐゴシック" panose="020B0600070205080204" pitchFamily="50" charset="-128"/>
              </a:rPr>
              <a:t>（東京・台東区）と</a:t>
            </a:r>
            <a:r>
              <a:rPr lang="ja-JP" altLang="en-US" sz="2000" b="1" dirty="0">
                <a:latin typeface="ＭＳ Ｐゴシック" panose="020B0600070205080204" pitchFamily="50" charset="-128"/>
                <a:ea typeface="ＭＳ Ｐゴシック" panose="020B0600070205080204" pitchFamily="50" charset="-128"/>
              </a:rPr>
              <a:t>ともに、これらの手法を適切に組み合わせた異常検知プログラムの</a:t>
            </a:r>
            <a:r>
              <a:rPr lang="ja-JP" altLang="en-US" sz="2000" b="1" dirty="0" smtClean="0">
                <a:latin typeface="ＭＳ Ｐゴシック" panose="020B0600070205080204" pitchFamily="50" charset="-128"/>
                <a:ea typeface="ＭＳ Ｐゴシック" panose="020B0600070205080204" pitchFamily="50" charset="-128"/>
              </a:rPr>
              <a:t>開発中。</a:t>
            </a:r>
            <a:endParaRPr lang="en-US" altLang="ja-JP" sz="2000" b="1" dirty="0" smtClean="0">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lang="en-US" altLang="ja-JP" sz="2000" b="1" dirty="0" smtClean="0">
                <a:solidFill>
                  <a:srgbClr val="FF0000"/>
                </a:solidFill>
                <a:latin typeface="ＭＳ Ｐゴシック" panose="020B0600070205080204" pitchFamily="50" charset="-128"/>
                <a:ea typeface="ＭＳ Ｐゴシック" panose="020B0600070205080204" pitchFamily="50" charset="-128"/>
              </a:rPr>
              <a:t>SST</a:t>
            </a:r>
            <a:r>
              <a:rPr lang="ja-JP" altLang="en-US" sz="2000" b="1" dirty="0">
                <a:solidFill>
                  <a:srgbClr val="FF0000"/>
                </a:solidFill>
                <a:latin typeface="ＭＳ Ｐゴシック" panose="020B0600070205080204" pitchFamily="50" charset="-128"/>
                <a:ea typeface="ＭＳ Ｐゴシック" panose="020B0600070205080204" pitchFamily="50" charset="-128"/>
              </a:rPr>
              <a:t>（</a:t>
            </a:r>
            <a:r>
              <a:rPr lang="ja-JP" altLang="en-US" sz="2000" b="1" dirty="0" smtClean="0">
                <a:solidFill>
                  <a:srgbClr val="FF0000"/>
                </a:solidFill>
                <a:latin typeface="ＭＳ Ｐゴシック" panose="020B0600070205080204" pitchFamily="50" charset="-128"/>
                <a:ea typeface="ＭＳ Ｐゴシック" panose="020B0600070205080204" pitchFamily="50" charset="-128"/>
              </a:rPr>
              <a:t>特異スペクトル変換）</a:t>
            </a:r>
            <a:r>
              <a:rPr lang="ja-JP" altLang="en-US" sz="2000" b="1" dirty="0" smtClean="0">
                <a:latin typeface="ＭＳ Ｐゴシック" panose="020B0600070205080204" pitchFamily="50" charset="-128"/>
                <a:ea typeface="ＭＳ Ｐゴシック" panose="020B0600070205080204" pitchFamily="50" charset="-128"/>
              </a:rPr>
              <a:t>に着目し、検知感度向上のための改良を担当</a:t>
            </a:r>
            <a:endParaRPr kumimoji="1" lang="ja-JP" altLang="en-US" sz="2000" dirty="0"/>
          </a:p>
        </p:txBody>
      </p:sp>
      <p:sp>
        <p:nvSpPr>
          <p:cNvPr id="16" name="テキスト ボックス 15"/>
          <p:cNvSpPr txBox="1"/>
          <p:nvPr/>
        </p:nvSpPr>
        <p:spPr>
          <a:xfrm>
            <a:off x="5313699" y="1894111"/>
            <a:ext cx="3696874" cy="369332"/>
          </a:xfrm>
          <a:prstGeom prst="rect">
            <a:avLst/>
          </a:prstGeom>
          <a:noFill/>
          <a:ln>
            <a:solidFill>
              <a:schemeClr val="accent3">
                <a:lumMod val="75000"/>
              </a:schemeClr>
            </a:solidFill>
          </a:ln>
        </p:spPr>
        <p:txBody>
          <a:bodyPr wrap="square" rtlCol="0">
            <a:spAutoFit/>
          </a:bodyPr>
          <a:lstStyle/>
          <a:p>
            <a:r>
              <a:rPr lang="ja-JP" altLang="en-US" b="1" dirty="0" smtClean="0">
                <a:solidFill>
                  <a:schemeClr val="accent3">
                    <a:lumMod val="75000"/>
                  </a:schemeClr>
                </a:solidFill>
                <a:latin typeface="ＭＳ Ｐゴシック" panose="020B0600070205080204" pitchFamily="50" charset="-128"/>
                <a:ea typeface="ＭＳ Ｐゴシック" panose="020B0600070205080204" pitchFamily="50" charset="-128"/>
              </a:rPr>
              <a:t>信号値そのものに閾値範囲を設定</a:t>
            </a:r>
            <a:endParaRPr kumimoji="1" lang="ja-JP" altLang="en-US" b="1" dirty="0">
              <a:solidFill>
                <a:schemeClr val="accent3">
                  <a:lumMod val="75000"/>
                </a:schemeClr>
              </a:solidFill>
              <a:latin typeface="ＭＳ Ｐゴシック" panose="020B0600070205080204" pitchFamily="50" charset="-128"/>
              <a:ea typeface="ＭＳ Ｐゴシック" panose="020B0600070205080204" pitchFamily="50" charset="-128"/>
            </a:endParaRPr>
          </a:p>
        </p:txBody>
      </p:sp>
      <p:sp>
        <p:nvSpPr>
          <p:cNvPr id="23" name="テキスト ボックス 22"/>
          <p:cNvSpPr txBox="1"/>
          <p:nvPr/>
        </p:nvSpPr>
        <p:spPr>
          <a:xfrm>
            <a:off x="5313699" y="2669667"/>
            <a:ext cx="3683506" cy="1477328"/>
          </a:xfrm>
          <a:prstGeom prst="rect">
            <a:avLst/>
          </a:prstGeom>
          <a:noFill/>
          <a:ln>
            <a:solidFill>
              <a:schemeClr val="accent3">
                <a:lumMod val="75000"/>
              </a:schemeClr>
            </a:solidFill>
          </a:ln>
        </p:spPr>
        <p:txBody>
          <a:bodyPr wrap="square" rtlCol="0">
            <a:spAutoFit/>
          </a:bodyPr>
          <a:lstStyle/>
          <a:p>
            <a:r>
              <a:rPr lang="ja-JP" altLang="en-US" b="1" dirty="0" smtClean="0">
                <a:solidFill>
                  <a:schemeClr val="accent3">
                    <a:lumMod val="75000"/>
                  </a:schemeClr>
                </a:solidFill>
                <a:latin typeface="ＭＳ Ｐゴシック" panose="020B0600070205080204" pitchFamily="50" charset="-128"/>
                <a:ea typeface="ＭＳ Ｐゴシック" panose="020B0600070205080204" pitchFamily="50" charset="-128"/>
              </a:rPr>
              <a:t>時系列データ解析により信号の正常値（</a:t>
            </a:r>
            <a:r>
              <a:rPr lang="ja-JP" altLang="en-US" b="1" dirty="0" smtClean="0">
                <a:solidFill>
                  <a:srgbClr val="00B0F0"/>
                </a:solidFill>
                <a:latin typeface="ＭＳ Ｐゴシック" panose="020B0600070205080204" pitchFamily="50" charset="-128"/>
                <a:ea typeface="ＭＳ Ｐゴシック" panose="020B0600070205080204" pitchFamily="50" charset="-128"/>
              </a:rPr>
              <a:t>＝あるべき値</a:t>
            </a:r>
            <a:r>
              <a:rPr lang="ja-JP" altLang="en-US" b="1" dirty="0" smtClean="0">
                <a:solidFill>
                  <a:schemeClr val="accent3">
                    <a:lumMod val="75000"/>
                  </a:schemeClr>
                </a:solidFill>
                <a:latin typeface="ＭＳ Ｐゴシック" panose="020B0600070205080204" pitchFamily="50" charset="-128"/>
                <a:ea typeface="ＭＳ Ｐゴシック" panose="020B0600070205080204" pitchFamily="50" charset="-128"/>
              </a:rPr>
              <a:t>）を求め、測定信号値と</a:t>
            </a:r>
            <a:r>
              <a:rPr lang="ja-JP" altLang="en-US" b="1" dirty="0" smtClean="0">
                <a:solidFill>
                  <a:srgbClr val="FF0000"/>
                </a:solidFill>
                <a:latin typeface="ＭＳ Ｐゴシック" panose="020B0600070205080204" pitchFamily="50" charset="-128"/>
                <a:ea typeface="ＭＳ Ｐゴシック" panose="020B0600070205080204" pitchFamily="50" charset="-128"/>
              </a:rPr>
              <a:t>正常値との差</a:t>
            </a:r>
            <a:r>
              <a:rPr lang="ja-JP" altLang="en-US" b="1" dirty="0" smtClean="0">
                <a:solidFill>
                  <a:schemeClr val="accent3">
                    <a:lumMod val="75000"/>
                  </a:schemeClr>
                </a:solidFill>
                <a:latin typeface="ＭＳ Ｐゴシック" panose="020B0600070205080204" pitchFamily="50" charset="-128"/>
                <a:ea typeface="ＭＳ Ｐゴシック" panose="020B0600070205080204" pitchFamily="50" charset="-128"/>
              </a:rPr>
              <a:t>に</a:t>
            </a:r>
            <a:r>
              <a:rPr lang="ja-JP" altLang="en-US" b="1" dirty="0">
                <a:solidFill>
                  <a:schemeClr val="accent3">
                    <a:lumMod val="75000"/>
                  </a:schemeClr>
                </a:solidFill>
                <a:latin typeface="ＭＳ Ｐゴシック" panose="020B0600070205080204" pitchFamily="50" charset="-128"/>
                <a:ea typeface="ＭＳ Ｐゴシック" panose="020B0600070205080204" pitchFamily="50" charset="-128"/>
              </a:rPr>
              <a:t>閾値範囲を</a:t>
            </a:r>
            <a:r>
              <a:rPr lang="ja-JP" altLang="en-US" b="1" dirty="0" smtClean="0">
                <a:solidFill>
                  <a:schemeClr val="accent3">
                    <a:lumMod val="75000"/>
                  </a:schemeClr>
                </a:solidFill>
                <a:latin typeface="ＭＳ Ｐゴシック" panose="020B0600070205080204" pitchFamily="50" charset="-128"/>
                <a:ea typeface="ＭＳ Ｐゴシック" panose="020B0600070205080204" pitchFamily="50" charset="-128"/>
              </a:rPr>
              <a:t>設定することで、異常の“</a:t>
            </a:r>
            <a:r>
              <a:rPr lang="ja-JP" altLang="en-US" b="1" dirty="0" smtClean="0">
                <a:solidFill>
                  <a:srgbClr val="FF0000"/>
                </a:solidFill>
                <a:latin typeface="ＭＳ Ｐゴシック" panose="020B0600070205080204" pitchFamily="50" charset="-128"/>
                <a:ea typeface="ＭＳ Ｐゴシック" panose="020B0600070205080204" pitchFamily="50" charset="-128"/>
              </a:rPr>
              <a:t>兆候</a:t>
            </a:r>
            <a:r>
              <a:rPr lang="ja-JP" altLang="en-US" b="1" dirty="0" smtClean="0">
                <a:solidFill>
                  <a:schemeClr val="accent3">
                    <a:lumMod val="75000"/>
                  </a:schemeClr>
                </a:solidFill>
                <a:latin typeface="ＭＳ Ｐゴシック" panose="020B0600070205080204" pitchFamily="50" charset="-128"/>
                <a:ea typeface="ＭＳ Ｐゴシック" panose="020B0600070205080204" pitchFamily="50" charset="-128"/>
              </a:rPr>
              <a:t>”を早期に捉えられる。</a:t>
            </a:r>
            <a:endParaRPr lang="en-US" altLang="ja-JP" b="1" dirty="0" smtClean="0">
              <a:solidFill>
                <a:schemeClr val="accent3">
                  <a:lumMod val="75000"/>
                </a:schemeClr>
              </a:solidFill>
              <a:latin typeface="ＭＳ Ｐゴシック" panose="020B0600070205080204" pitchFamily="50" charset="-128"/>
              <a:ea typeface="ＭＳ Ｐゴシック" panose="020B0600070205080204" pitchFamily="50" charset="-128"/>
            </a:endParaRPr>
          </a:p>
        </p:txBody>
      </p:sp>
      <p:sp>
        <p:nvSpPr>
          <p:cNvPr id="7" name="右矢印 6"/>
          <p:cNvSpPr/>
          <p:nvPr/>
        </p:nvSpPr>
        <p:spPr>
          <a:xfrm flipH="1">
            <a:off x="5075479" y="1966371"/>
            <a:ext cx="216000" cy="32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flipH="1">
            <a:off x="5075478" y="2691537"/>
            <a:ext cx="231065" cy="32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6" name="図表 25"/>
          <p:cNvGraphicFramePr/>
          <p:nvPr>
            <p:extLst/>
          </p:nvPr>
        </p:nvGraphicFramePr>
        <p:xfrm>
          <a:off x="5313699" y="4247781"/>
          <a:ext cx="4458891" cy="2524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グループ化 10"/>
          <p:cNvGrpSpPr/>
          <p:nvPr/>
        </p:nvGrpSpPr>
        <p:grpSpPr>
          <a:xfrm>
            <a:off x="2436777" y="4314046"/>
            <a:ext cx="3410819" cy="777521"/>
            <a:chOff x="2527328" y="3843808"/>
            <a:chExt cx="3410819" cy="777521"/>
          </a:xfrm>
        </p:grpSpPr>
        <p:sp>
          <p:nvSpPr>
            <p:cNvPr id="30" name="テキスト ボックス 29"/>
            <p:cNvSpPr txBox="1"/>
            <p:nvPr/>
          </p:nvSpPr>
          <p:spPr>
            <a:xfrm>
              <a:off x="2854821" y="3938329"/>
              <a:ext cx="690466" cy="232438"/>
            </a:xfrm>
            <a:prstGeom prst="rect">
              <a:avLst/>
            </a:prstGeom>
            <a:noFill/>
          </p:spPr>
          <p:txBody>
            <a:bodyPr wrap="none" rtlCol="0">
              <a:spAutoFit/>
            </a:bodyPr>
            <a:lstStyle/>
            <a:p>
              <a:r>
                <a:rPr lang="ja-JP" altLang="en-US" sz="1200" b="1" dirty="0"/>
                <a:t>正常状態</a:t>
              </a:r>
            </a:p>
          </p:txBody>
        </p:sp>
        <p:sp>
          <p:nvSpPr>
            <p:cNvPr id="31" name="テキスト ボックス 30"/>
            <p:cNvSpPr txBox="1"/>
            <p:nvPr/>
          </p:nvSpPr>
          <p:spPr>
            <a:xfrm>
              <a:off x="4105414" y="3958313"/>
              <a:ext cx="954107" cy="276999"/>
            </a:xfrm>
            <a:prstGeom prst="rect">
              <a:avLst/>
            </a:prstGeom>
            <a:noFill/>
          </p:spPr>
          <p:txBody>
            <a:bodyPr wrap="none" rtlCol="0">
              <a:spAutoFit/>
            </a:bodyPr>
            <a:lstStyle/>
            <a:p>
              <a:r>
                <a:rPr lang="ja-JP" altLang="en-US" sz="1200" b="1" dirty="0" smtClean="0"/>
                <a:t>異常の兆候</a:t>
              </a:r>
              <a:endParaRPr lang="ja-JP" altLang="en-US" sz="1200" b="1" dirty="0"/>
            </a:p>
          </p:txBody>
        </p:sp>
        <p:sp>
          <p:nvSpPr>
            <p:cNvPr id="32" name="テキスト ボックス 31"/>
            <p:cNvSpPr txBox="1"/>
            <p:nvPr/>
          </p:nvSpPr>
          <p:spPr>
            <a:xfrm>
              <a:off x="5208415" y="3936748"/>
              <a:ext cx="690466" cy="232438"/>
            </a:xfrm>
            <a:prstGeom prst="rect">
              <a:avLst/>
            </a:prstGeom>
            <a:noFill/>
          </p:spPr>
          <p:txBody>
            <a:bodyPr wrap="none" rtlCol="0">
              <a:spAutoFit/>
            </a:bodyPr>
            <a:lstStyle/>
            <a:p>
              <a:r>
                <a:rPr lang="ja-JP" altLang="en-US" sz="1200" b="1" dirty="0"/>
                <a:t>異常状態</a:t>
              </a:r>
            </a:p>
          </p:txBody>
        </p:sp>
        <p:cxnSp>
          <p:nvCxnSpPr>
            <p:cNvPr id="33" name="直線コネクタ 32"/>
            <p:cNvCxnSpPr/>
            <p:nvPr/>
          </p:nvCxnSpPr>
          <p:spPr>
            <a:xfrm flipV="1">
              <a:off x="3924388" y="3843808"/>
              <a:ext cx="0" cy="77752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5243736" y="3855588"/>
              <a:ext cx="0" cy="7539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5214708" y="4204946"/>
              <a:ext cx="72343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3953416" y="4204946"/>
              <a:ext cx="12694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527328" y="4204060"/>
              <a:ext cx="1409980" cy="8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テキスト ボックス 24"/>
          <p:cNvSpPr txBox="1"/>
          <p:nvPr/>
        </p:nvSpPr>
        <p:spPr>
          <a:xfrm>
            <a:off x="1391129" y="785617"/>
            <a:ext cx="4296270" cy="646331"/>
          </a:xfrm>
          <a:prstGeom prst="rect">
            <a:avLst/>
          </a:prstGeom>
          <a:noFill/>
        </p:spPr>
        <p:txBody>
          <a:bodyPr wrap="square" rtlCol="0">
            <a:spAutoFit/>
          </a:bodyPr>
          <a:lstStyle/>
          <a:p>
            <a:r>
              <a:rPr kumimoji="1" lang="ja-JP" altLang="en-US" b="1" dirty="0" smtClean="0">
                <a:latin typeface="ＭＳ Ｐゴシック" panose="020B0600070205080204" pitchFamily="50" charset="-128"/>
                <a:ea typeface="ＭＳ Ｐゴシック" panose="020B0600070205080204" pitchFamily="50" charset="-128"/>
              </a:rPr>
              <a:t>動的機器モニタリング技術の中で</a:t>
            </a:r>
            <a:r>
              <a:rPr lang="ja-JP" altLang="en-US" b="1" dirty="0" smtClean="0">
                <a:latin typeface="ＭＳ Ｐゴシック" panose="020B0600070205080204" pitchFamily="50" charset="-128"/>
                <a:ea typeface="ＭＳ Ｐゴシック" panose="020B0600070205080204" pitchFamily="50" charset="-128"/>
              </a:rPr>
              <a:t>特に</a:t>
            </a:r>
            <a:endParaRPr lang="en-US" altLang="ja-JP" b="1" dirty="0" smtClean="0">
              <a:latin typeface="ＭＳ Ｐゴシック" panose="020B0600070205080204" pitchFamily="50" charset="-128"/>
              <a:ea typeface="ＭＳ Ｐゴシック" panose="020B0600070205080204" pitchFamily="50" charset="-128"/>
            </a:endParaRPr>
          </a:p>
          <a:p>
            <a:r>
              <a:rPr kumimoji="1" lang="ja-JP" altLang="en-US" b="1" dirty="0" smtClean="0">
                <a:latin typeface="ＭＳ Ｐゴシック" panose="020B0600070205080204" pitchFamily="50" charset="-128"/>
                <a:ea typeface="ＭＳ Ｐゴシック" panose="020B0600070205080204" pitchFamily="50" charset="-128"/>
              </a:rPr>
              <a:t>多用されているのは</a:t>
            </a:r>
            <a:r>
              <a:rPr kumimoji="1" lang="ja-JP" altLang="en-US" b="1" dirty="0" smtClean="0">
                <a:solidFill>
                  <a:srgbClr val="FF0000"/>
                </a:solidFill>
                <a:latin typeface="ＭＳ Ｐゴシック" panose="020B0600070205080204" pitchFamily="50" charset="-128"/>
                <a:ea typeface="ＭＳ Ｐゴシック" panose="020B0600070205080204" pitchFamily="50" charset="-128"/>
              </a:rPr>
              <a:t>振動信号モニタリング</a:t>
            </a:r>
            <a:endParaRPr kumimoji="1" lang="ja-JP" altLang="en-US" b="1" dirty="0">
              <a:solidFill>
                <a:srgbClr val="FF0000"/>
              </a:solidFill>
              <a:latin typeface="ＭＳ Ｐゴシック" panose="020B0600070205080204" pitchFamily="50" charset="-128"/>
              <a:ea typeface="ＭＳ Ｐゴシック" panose="020B0600070205080204" pitchFamily="50" charset="-128"/>
            </a:endParaRPr>
          </a:p>
        </p:txBody>
      </p:sp>
      <p:pic>
        <p:nvPicPr>
          <p:cNvPr id="27" name="図 26" descr="スクリーンショット 2015-02-03 2.30.2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1023" y="327454"/>
            <a:ext cx="1320805" cy="1115656"/>
          </a:xfrm>
          <a:prstGeom prst="rect">
            <a:avLst/>
          </a:prstGeom>
        </p:spPr>
      </p:pic>
      <p:sp>
        <p:nvSpPr>
          <p:cNvPr id="28" name="テキスト ボックス 27"/>
          <p:cNvSpPr txBox="1"/>
          <p:nvPr/>
        </p:nvSpPr>
        <p:spPr>
          <a:xfrm>
            <a:off x="7148768" y="381655"/>
            <a:ext cx="2395457" cy="646331"/>
          </a:xfrm>
          <a:prstGeom prst="rect">
            <a:avLst/>
          </a:prstGeom>
          <a:noFill/>
        </p:spPr>
        <p:txBody>
          <a:bodyPr wrap="square" rtlCol="0">
            <a:spAutoFit/>
          </a:bodyPr>
          <a:lstStyle/>
          <a:p>
            <a:r>
              <a:rPr kumimoji="1" lang="ja-JP" altLang="en-US" dirty="0" smtClean="0">
                <a:latin typeface="ＭＳ Ｐゴシック" panose="020B0600070205080204" pitchFamily="50" charset="-128"/>
                <a:ea typeface="ＭＳ Ｐゴシック" panose="020B0600070205080204" pitchFamily="50" charset="-128"/>
              </a:rPr>
              <a:t>タービン・ポンプ等</a:t>
            </a:r>
            <a:endParaRPr kumimoji="1" lang="en-US" altLang="ja-JP" dirty="0" smtClean="0">
              <a:latin typeface="ＭＳ Ｐゴシック" panose="020B0600070205080204" pitchFamily="50" charset="-128"/>
              <a:ea typeface="ＭＳ Ｐゴシック" panose="020B0600070205080204" pitchFamily="50" charset="-128"/>
            </a:endParaRPr>
          </a:p>
          <a:p>
            <a:r>
              <a:rPr lang="ja-JP" altLang="en-US" dirty="0" smtClean="0">
                <a:latin typeface="ＭＳ Ｐゴシック" panose="020B0600070205080204" pitchFamily="50" charset="-128"/>
                <a:ea typeface="ＭＳ Ｐゴシック" panose="020B0600070205080204" pitchFamily="50" charset="-128"/>
              </a:rPr>
              <a:t>の振動診断</a:t>
            </a:r>
            <a:endParaRPr kumimoji="1"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8050958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33071"/>
            <a:ext cx="8229600" cy="582372"/>
          </a:xfrm>
        </p:spPr>
        <p:txBody>
          <a:bodyPr>
            <a:normAutofit fontScale="90000"/>
          </a:bodyPr>
          <a:lstStyle/>
          <a:p>
            <a:r>
              <a:rPr lang="ja-JP" altLang="en-US" dirty="0" smtClean="0"/>
              <a:t>検証用の振動</a:t>
            </a:r>
            <a:r>
              <a:rPr kumimoji="1" lang="ja-JP" altLang="en-US" sz="3600" dirty="0" smtClean="0"/>
              <a:t>データ</a:t>
            </a:r>
            <a:endParaRPr kumimoji="1" lang="ja-JP" altLang="en-US" sz="3600" dirty="0"/>
          </a:p>
        </p:txBody>
      </p:sp>
      <p:sp>
        <p:nvSpPr>
          <p:cNvPr id="4" name="スライド番号プレースホルダー 3"/>
          <p:cNvSpPr>
            <a:spLocks noGrp="1"/>
          </p:cNvSpPr>
          <p:nvPr>
            <p:ph type="sldNum" sz="quarter" idx="12"/>
          </p:nvPr>
        </p:nvSpPr>
        <p:spPr/>
        <p:txBody>
          <a:bodyPr/>
          <a:lstStyle/>
          <a:p>
            <a:fld id="{78CC8E66-B609-9144-BB86-7143798B4A3F}" type="slidenum">
              <a:rPr kumimoji="1" lang="ja-JP" altLang="en-US" smtClean="0"/>
              <a:t>16</a:t>
            </a:fld>
            <a:endParaRPr kumimoji="1" lang="ja-JP" altLang="en-US"/>
          </a:p>
        </p:txBody>
      </p:sp>
      <p:sp>
        <p:nvSpPr>
          <p:cNvPr id="10" name="テキスト ボックス 9"/>
          <p:cNvSpPr txBox="1"/>
          <p:nvPr/>
        </p:nvSpPr>
        <p:spPr>
          <a:xfrm>
            <a:off x="1703602" y="1161876"/>
            <a:ext cx="2954655" cy="461665"/>
          </a:xfrm>
          <a:prstGeom prst="rect">
            <a:avLst/>
          </a:prstGeom>
          <a:noFill/>
        </p:spPr>
        <p:txBody>
          <a:bodyPr wrap="none" rtlCol="0">
            <a:spAutoFit/>
          </a:bodyPr>
          <a:lstStyle/>
          <a:p>
            <a:r>
              <a:rPr kumimoji="1" lang="ja-JP" altLang="en-US" sz="2400" dirty="0" smtClean="0"/>
              <a:t>回転異常発生試験機</a:t>
            </a:r>
            <a:endParaRPr kumimoji="1" lang="ja-JP" altLang="en-US" sz="2400" dirty="0"/>
          </a:p>
        </p:txBody>
      </p:sp>
      <p:grpSp>
        <p:nvGrpSpPr>
          <p:cNvPr id="17" name="図形グループ 16"/>
          <p:cNvGrpSpPr/>
          <p:nvPr/>
        </p:nvGrpSpPr>
        <p:grpSpPr>
          <a:xfrm>
            <a:off x="2486406" y="1727248"/>
            <a:ext cx="5970958" cy="3907771"/>
            <a:chOff x="279682" y="2034529"/>
            <a:chExt cx="4096366" cy="3072274"/>
          </a:xfrm>
        </p:grpSpPr>
        <p:pic>
          <p:nvPicPr>
            <p:cNvPr id="6" name="図 5" descr="P10403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682" y="2034529"/>
              <a:ext cx="4096366" cy="3072274"/>
            </a:xfrm>
            <a:prstGeom prst="rect">
              <a:avLst/>
            </a:prstGeom>
          </p:spPr>
        </p:pic>
        <p:sp>
          <p:nvSpPr>
            <p:cNvPr id="11" name="正方形/長方形 10"/>
            <p:cNvSpPr/>
            <p:nvPr/>
          </p:nvSpPr>
          <p:spPr>
            <a:xfrm>
              <a:off x="1378879" y="3058620"/>
              <a:ext cx="1119372" cy="11356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6" name="テキスト ボックス 15"/>
          <p:cNvSpPr txBox="1"/>
          <p:nvPr/>
        </p:nvSpPr>
        <p:spPr>
          <a:xfrm>
            <a:off x="2195999" y="5707359"/>
            <a:ext cx="5416868" cy="830997"/>
          </a:xfrm>
          <a:prstGeom prst="rect">
            <a:avLst/>
          </a:prstGeom>
          <a:noFill/>
        </p:spPr>
        <p:txBody>
          <a:bodyPr wrap="none" rtlCol="0">
            <a:spAutoFit/>
          </a:bodyPr>
          <a:lstStyle/>
          <a:p>
            <a:pPr algn="ctr"/>
            <a:r>
              <a:rPr kumimoji="1" lang="ja-JP" altLang="en-US" sz="2400" dirty="0" smtClean="0"/>
              <a:t>非接触型渦電流式変位センサ</a:t>
            </a:r>
            <a:endParaRPr kumimoji="1" lang="en-US" altLang="ja-JP" sz="2400" dirty="0" smtClean="0"/>
          </a:p>
          <a:p>
            <a:r>
              <a:rPr lang="ja-JP" altLang="en-US" sz="2400" dirty="0" smtClean="0"/>
              <a:t>（センサとターゲットの距離を測定）</a:t>
            </a:r>
            <a:endParaRPr kumimoji="1" lang="ja-JP" altLang="en-US" sz="2400" dirty="0"/>
          </a:p>
        </p:txBody>
      </p:sp>
      <p:sp>
        <p:nvSpPr>
          <p:cNvPr id="19" name="テキスト ボックス 18"/>
          <p:cNvSpPr txBox="1"/>
          <p:nvPr/>
        </p:nvSpPr>
        <p:spPr>
          <a:xfrm>
            <a:off x="4615543" y="1208042"/>
            <a:ext cx="3508292" cy="369332"/>
          </a:xfrm>
          <a:prstGeom prst="rect">
            <a:avLst/>
          </a:prstGeom>
          <a:noFill/>
        </p:spPr>
        <p:txBody>
          <a:bodyPr wrap="none" rtlCol="0">
            <a:spAutoFit/>
          </a:bodyPr>
          <a:lstStyle/>
          <a:p>
            <a:r>
              <a:rPr kumimoji="1" lang="ja-JP" altLang="en-US" dirty="0" smtClean="0"/>
              <a:t>（協力：新川センサテクノロジー社）</a:t>
            </a:r>
            <a:endParaRPr kumimoji="1" lang="ja-JP" altLang="en-US" dirty="0"/>
          </a:p>
        </p:txBody>
      </p:sp>
      <p:cxnSp>
        <p:nvCxnSpPr>
          <p:cNvPr id="21" name="直線コネクタ 20"/>
          <p:cNvCxnSpPr>
            <a:stCxn id="11" idx="2"/>
            <a:endCxn id="16" idx="0"/>
          </p:cNvCxnSpPr>
          <p:nvPr/>
        </p:nvCxnSpPr>
        <p:spPr>
          <a:xfrm>
            <a:off x="4904433" y="4474382"/>
            <a:ext cx="0" cy="1232977"/>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94851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7715" y="87472"/>
            <a:ext cx="8229600" cy="546083"/>
          </a:xfrm>
        </p:spPr>
        <p:txBody>
          <a:bodyPr>
            <a:normAutofit fontScale="90000"/>
          </a:bodyPr>
          <a:lstStyle/>
          <a:p>
            <a:r>
              <a:rPr lang="ja-JP" altLang="en-US" dirty="0">
                <a:solidFill>
                  <a:schemeClr val="accent3">
                    <a:lumMod val="75000"/>
                  </a:schemeClr>
                </a:solidFill>
              </a:rPr>
              <a:t>異常の発生と入力</a:t>
            </a:r>
          </a:p>
        </p:txBody>
      </p:sp>
      <p:sp>
        <p:nvSpPr>
          <p:cNvPr id="3" name="スライド番号プレースホルダー 2"/>
          <p:cNvSpPr>
            <a:spLocks noGrp="1"/>
          </p:cNvSpPr>
          <p:nvPr>
            <p:ph type="sldNum" sz="quarter" idx="12"/>
          </p:nvPr>
        </p:nvSpPr>
        <p:spPr/>
        <p:txBody>
          <a:bodyPr/>
          <a:lstStyle/>
          <a:p>
            <a:fld id="{78CC8E66-B609-9144-BB86-7143798B4A3F}" type="slidenum">
              <a:rPr kumimoji="1" lang="ja-JP" altLang="en-US" smtClean="0"/>
              <a:t>17</a:t>
            </a:fld>
            <a:endParaRPr kumimoji="1" lang="ja-JP" altLang="en-US"/>
          </a:p>
        </p:txBody>
      </p:sp>
      <p:cxnSp>
        <p:nvCxnSpPr>
          <p:cNvPr id="7" name="直線コネクタ 6"/>
          <p:cNvCxnSpPr/>
          <p:nvPr/>
        </p:nvCxnSpPr>
        <p:spPr>
          <a:xfrm>
            <a:off x="4572000" y="1397034"/>
            <a:ext cx="0" cy="5073282"/>
          </a:xfrm>
          <a:prstGeom prst="line">
            <a:avLst/>
          </a:prstGeom>
          <a:ln>
            <a:solidFill>
              <a:srgbClr val="FF6600"/>
            </a:solidFill>
            <a:prstDash val="dot"/>
          </a:ln>
        </p:spPr>
        <p:style>
          <a:lnRef idx="2">
            <a:schemeClr val="accent1"/>
          </a:lnRef>
          <a:fillRef idx="0">
            <a:schemeClr val="accent1"/>
          </a:fillRef>
          <a:effectRef idx="1">
            <a:schemeClr val="accent1"/>
          </a:effectRef>
          <a:fontRef idx="minor">
            <a:schemeClr val="tx1"/>
          </a:fontRef>
        </p:style>
      </p:cxnSp>
      <p:cxnSp>
        <p:nvCxnSpPr>
          <p:cNvPr id="5" name="直線コネクタ 4"/>
          <p:cNvCxnSpPr/>
          <p:nvPr/>
        </p:nvCxnSpPr>
        <p:spPr>
          <a:xfrm>
            <a:off x="588211" y="3765037"/>
            <a:ext cx="7967579" cy="0"/>
          </a:xfrm>
          <a:prstGeom prst="line">
            <a:avLst/>
          </a:prstGeom>
          <a:ln>
            <a:solidFill>
              <a:srgbClr val="FF6600"/>
            </a:solidFill>
            <a:prstDash val="dot"/>
          </a:ln>
        </p:spPr>
        <p:style>
          <a:lnRef idx="2">
            <a:schemeClr val="accent1"/>
          </a:lnRef>
          <a:fillRef idx="0">
            <a:schemeClr val="accent1"/>
          </a:fillRef>
          <a:effectRef idx="1">
            <a:schemeClr val="accent1"/>
          </a:effectRef>
          <a:fontRef idx="minor">
            <a:schemeClr val="tx1"/>
          </a:fontRef>
        </p:style>
      </p:cxnSp>
      <p:grpSp>
        <p:nvGrpSpPr>
          <p:cNvPr id="30" name="図形グループ 29"/>
          <p:cNvGrpSpPr/>
          <p:nvPr/>
        </p:nvGrpSpPr>
        <p:grpSpPr>
          <a:xfrm>
            <a:off x="585725" y="1158200"/>
            <a:ext cx="3581329" cy="2481543"/>
            <a:chOff x="585725" y="1446281"/>
            <a:chExt cx="3581329" cy="2481543"/>
          </a:xfrm>
        </p:grpSpPr>
        <p:grpSp>
          <p:nvGrpSpPr>
            <p:cNvPr id="4" name="図形グループ 3"/>
            <p:cNvGrpSpPr/>
            <p:nvPr/>
          </p:nvGrpSpPr>
          <p:grpSpPr>
            <a:xfrm>
              <a:off x="1885242" y="1446281"/>
              <a:ext cx="952905" cy="369332"/>
              <a:chOff x="1980827" y="1446281"/>
              <a:chExt cx="952905" cy="369332"/>
            </a:xfrm>
          </p:grpSpPr>
          <p:sp>
            <p:nvSpPr>
              <p:cNvPr id="11" name="正方形/長方形 10"/>
              <p:cNvSpPr/>
              <p:nvPr/>
            </p:nvSpPr>
            <p:spPr>
              <a:xfrm>
                <a:off x="2021784" y="1446281"/>
                <a:ext cx="911948" cy="36933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980827" y="1446281"/>
                <a:ext cx="952905" cy="369332"/>
              </a:xfrm>
              <a:prstGeom prst="rect">
                <a:avLst/>
              </a:prstGeom>
              <a:noFill/>
            </p:spPr>
            <p:txBody>
              <a:bodyPr wrap="none" rtlCol="0">
                <a:spAutoFit/>
              </a:bodyPr>
              <a:lstStyle/>
              <a:p>
                <a:r>
                  <a:rPr kumimoji="1" lang="en-US" altLang="ja-JP" dirty="0" smtClean="0"/>
                  <a:t>①</a:t>
                </a:r>
                <a:r>
                  <a:rPr lang="ja-JP" altLang="en-US" dirty="0" smtClean="0"/>
                  <a:t>打撃</a:t>
                </a:r>
                <a:endParaRPr kumimoji="1" lang="ja-JP" altLang="en-US" dirty="0"/>
              </a:p>
            </p:txBody>
          </p:sp>
        </p:grpSp>
        <p:pic>
          <p:nvPicPr>
            <p:cNvPr id="22" name="図 21"/>
            <p:cNvPicPr/>
            <p:nvPr/>
          </p:nvPicPr>
          <p:blipFill>
            <a:blip r:embed="rId2">
              <a:extLst>
                <a:ext uri="{28A0092B-C50C-407E-A947-70E740481C1C}">
                  <a14:useLocalDpi xmlns:a14="http://schemas.microsoft.com/office/drawing/2010/main" val="0"/>
                </a:ext>
              </a:extLst>
            </a:blip>
            <a:stretch>
              <a:fillRect/>
            </a:stretch>
          </p:blipFill>
          <p:spPr>
            <a:xfrm>
              <a:off x="800522" y="1964657"/>
              <a:ext cx="3246220" cy="1497764"/>
            </a:xfrm>
            <a:prstGeom prst="rect">
              <a:avLst/>
            </a:prstGeom>
          </p:spPr>
        </p:pic>
        <p:sp>
          <p:nvSpPr>
            <p:cNvPr id="23" name="テキスト ボックス 22"/>
            <p:cNvSpPr txBox="1"/>
            <p:nvPr/>
          </p:nvSpPr>
          <p:spPr>
            <a:xfrm>
              <a:off x="585725" y="3558492"/>
              <a:ext cx="3581329" cy="369332"/>
            </a:xfrm>
            <a:prstGeom prst="rect">
              <a:avLst/>
            </a:prstGeom>
            <a:noFill/>
          </p:spPr>
          <p:txBody>
            <a:bodyPr wrap="none" rtlCol="0">
              <a:spAutoFit/>
            </a:bodyPr>
            <a:lstStyle/>
            <a:p>
              <a:r>
                <a:rPr kumimoji="1" lang="ja-JP" altLang="en-US" dirty="0" smtClean="0"/>
                <a:t>ドライバーの持ち手でケースを打撃</a:t>
              </a:r>
              <a:endParaRPr kumimoji="1" lang="ja-JP" altLang="en-US" dirty="0"/>
            </a:p>
          </p:txBody>
        </p:sp>
      </p:grpSp>
      <p:grpSp>
        <p:nvGrpSpPr>
          <p:cNvPr id="9" name="図形グループ 8"/>
          <p:cNvGrpSpPr/>
          <p:nvPr/>
        </p:nvGrpSpPr>
        <p:grpSpPr>
          <a:xfrm>
            <a:off x="4707425" y="1130890"/>
            <a:ext cx="4381127" cy="2481543"/>
            <a:chOff x="4734735" y="1446281"/>
            <a:chExt cx="4381127" cy="2481543"/>
          </a:xfrm>
        </p:grpSpPr>
        <p:grpSp>
          <p:nvGrpSpPr>
            <p:cNvPr id="14" name="図形グループ 13"/>
            <p:cNvGrpSpPr/>
            <p:nvPr/>
          </p:nvGrpSpPr>
          <p:grpSpPr>
            <a:xfrm>
              <a:off x="5880101" y="1446281"/>
              <a:ext cx="2139519" cy="369332"/>
              <a:chOff x="6067258" y="1684421"/>
              <a:chExt cx="2139519" cy="369332"/>
            </a:xfrm>
          </p:grpSpPr>
          <p:sp>
            <p:nvSpPr>
              <p:cNvPr id="13" name="正方形/長方形 12"/>
              <p:cNvSpPr/>
              <p:nvPr/>
            </p:nvSpPr>
            <p:spPr>
              <a:xfrm>
                <a:off x="6094567" y="1684421"/>
                <a:ext cx="2112210" cy="36933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067258" y="1684421"/>
                <a:ext cx="2112210" cy="369332"/>
              </a:xfrm>
              <a:prstGeom prst="rect">
                <a:avLst/>
              </a:prstGeom>
              <a:noFill/>
            </p:spPr>
            <p:txBody>
              <a:bodyPr wrap="square" rtlCol="0">
                <a:spAutoFit/>
              </a:bodyPr>
              <a:lstStyle/>
              <a:p>
                <a:r>
                  <a:rPr kumimoji="1" lang="en-US" altLang="ja-JP" dirty="0" smtClean="0"/>
                  <a:t>②</a:t>
                </a:r>
                <a:r>
                  <a:rPr kumimoji="1" lang="ja-JP" altLang="en-US" dirty="0" smtClean="0"/>
                  <a:t>内部部品の飛散</a:t>
                </a:r>
                <a:endParaRPr kumimoji="1" lang="ja-JP" altLang="en-US" dirty="0"/>
              </a:p>
            </p:txBody>
          </p:sp>
        </p:grpSp>
        <p:pic>
          <p:nvPicPr>
            <p:cNvPr id="24" name="図 23"/>
            <p:cNvPicPr/>
            <p:nvPr/>
          </p:nvPicPr>
          <p:blipFill>
            <a:blip r:embed="rId3">
              <a:extLst>
                <a:ext uri="{28A0092B-C50C-407E-A947-70E740481C1C}">
                  <a14:useLocalDpi xmlns:a14="http://schemas.microsoft.com/office/drawing/2010/main" val="0"/>
                </a:ext>
              </a:extLst>
            </a:blip>
            <a:stretch>
              <a:fillRect/>
            </a:stretch>
          </p:blipFill>
          <p:spPr>
            <a:xfrm>
              <a:off x="5643780" y="1964657"/>
              <a:ext cx="2444115" cy="1480281"/>
            </a:xfrm>
            <a:prstGeom prst="rect">
              <a:avLst/>
            </a:prstGeom>
          </p:spPr>
        </p:pic>
        <p:sp>
          <p:nvSpPr>
            <p:cNvPr id="25" name="テキスト ボックス 24"/>
            <p:cNvSpPr txBox="1"/>
            <p:nvPr/>
          </p:nvSpPr>
          <p:spPr>
            <a:xfrm>
              <a:off x="4734735" y="3558492"/>
              <a:ext cx="4381127" cy="369332"/>
            </a:xfrm>
            <a:prstGeom prst="rect">
              <a:avLst/>
            </a:prstGeom>
            <a:noFill/>
          </p:spPr>
          <p:txBody>
            <a:bodyPr wrap="none" rtlCol="0">
              <a:spAutoFit/>
            </a:bodyPr>
            <a:lstStyle/>
            <a:p>
              <a:r>
                <a:rPr kumimoji="1" lang="ja-JP" altLang="en-US" dirty="0" smtClean="0"/>
                <a:t>遠心力で鋼玉が移動（アンバランス状態に）</a:t>
              </a:r>
              <a:endParaRPr kumimoji="1" lang="ja-JP" altLang="en-US" dirty="0"/>
            </a:p>
          </p:txBody>
        </p:sp>
      </p:grpSp>
      <p:grpSp>
        <p:nvGrpSpPr>
          <p:cNvPr id="6" name="図形グループ 5"/>
          <p:cNvGrpSpPr/>
          <p:nvPr/>
        </p:nvGrpSpPr>
        <p:grpSpPr>
          <a:xfrm>
            <a:off x="5256690" y="3915242"/>
            <a:ext cx="3299100" cy="2695433"/>
            <a:chOff x="800522" y="4162567"/>
            <a:chExt cx="3299100" cy="2695433"/>
          </a:xfrm>
        </p:grpSpPr>
        <p:grpSp>
          <p:nvGrpSpPr>
            <p:cNvPr id="17" name="図形グループ 16"/>
            <p:cNvGrpSpPr/>
            <p:nvPr/>
          </p:nvGrpSpPr>
          <p:grpSpPr>
            <a:xfrm>
              <a:off x="1415333" y="4162567"/>
              <a:ext cx="2165807" cy="369332"/>
              <a:chOff x="2137228" y="4678947"/>
              <a:chExt cx="2165807" cy="369332"/>
            </a:xfrm>
          </p:grpSpPr>
          <p:sp>
            <p:nvSpPr>
              <p:cNvPr id="16" name="正方形/長方形 15"/>
              <p:cNvSpPr/>
              <p:nvPr/>
            </p:nvSpPr>
            <p:spPr>
              <a:xfrm>
                <a:off x="2150883" y="4678947"/>
                <a:ext cx="2152152" cy="36933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137228" y="4678947"/>
                <a:ext cx="2152152" cy="369332"/>
              </a:xfrm>
              <a:prstGeom prst="rect">
                <a:avLst/>
              </a:prstGeom>
              <a:noFill/>
            </p:spPr>
            <p:txBody>
              <a:bodyPr wrap="none" rtlCol="0">
                <a:spAutoFit/>
              </a:bodyPr>
              <a:lstStyle/>
              <a:p>
                <a:r>
                  <a:rPr lang="en-US" altLang="ja-JP" dirty="0" smtClean="0"/>
                  <a:t>⑤</a:t>
                </a:r>
                <a:r>
                  <a:rPr kumimoji="1" lang="ja-JP" altLang="en-US" dirty="0" smtClean="0"/>
                  <a:t>ミスアラインメント</a:t>
                </a:r>
                <a:endParaRPr kumimoji="1" lang="ja-JP" altLang="en-US" dirty="0"/>
              </a:p>
            </p:txBody>
          </p:sp>
        </p:grpSp>
        <p:pic>
          <p:nvPicPr>
            <p:cNvPr id="26" name="図 25"/>
            <p:cNvPicPr/>
            <p:nvPr/>
          </p:nvPicPr>
          <p:blipFill>
            <a:blip r:embed="rId4">
              <a:extLst>
                <a:ext uri="{28A0092B-C50C-407E-A947-70E740481C1C}">
                  <a14:useLocalDpi xmlns:a14="http://schemas.microsoft.com/office/drawing/2010/main" val="0"/>
                </a:ext>
              </a:extLst>
            </a:blip>
            <a:stretch>
              <a:fillRect/>
            </a:stretch>
          </p:blipFill>
          <p:spPr>
            <a:xfrm>
              <a:off x="800522" y="4609280"/>
              <a:ext cx="3246220" cy="1861036"/>
            </a:xfrm>
            <a:prstGeom prst="rect">
              <a:avLst/>
            </a:prstGeom>
          </p:spPr>
        </p:pic>
        <p:sp>
          <p:nvSpPr>
            <p:cNvPr id="27" name="テキスト ボックス 26"/>
            <p:cNvSpPr txBox="1"/>
            <p:nvPr/>
          </p:nvSpPr>
          <p:spPr>
            <a:xfrm>
              <a:off x="800522" y="6488668"/>
              <a:ext cx="3299100" cy="369332"/>
            </a:xfrm>
            <a:prstGeom prst="rect">
              <a:avLst/>
            </a:prstGeom>
            <a:noFill/>
          </p:spPr>
          <p:txBody>
            <a:bodyPr wrap="none" rtlCol="0">
              <a:spAutoFit/>
            </a:bodyPr>
            <a:lstStyle/>
            <a:p>
              <a:r>
                <a:rPr kumimoji="1" lang="ja-JP" altLang="en-US" dirty="0" smtClean="0"/>
                <a:t>回転軸の継ぎ手の部分を曲げる</a:t>
              </a:r>
              <a:endParaRPr kumimoji="1" lang="ja-JP" altLang="en-US" dirty="0"/>
            </a:p>
          </p:txBody>
        </p:sp>
      </p:grpSp>
      <p:grpSp>
        <p:nvGrpSpPr>
          <p:cNvPr id="8" name="図形グループ 7"/>
          <p:cNvGrpSpPr/>
          <p:nvPr/>
        </p:nvGrpSpPr>
        <p:grpSpPr>
          <a:xfrm>
            <a:off x="503827" y="3915242"/>
            <a:ext cx="4183181" cy="2649266"/>
            <a:chOff x="5009982" y="4162567"/>
            <a:chExt cx="4183181" cy="2649266"/>
          </a:xfrm>
        </p:grpSpPr>
        <p:grpSp>
          <p:nvGrpSpPr>
            <p:cNvPr id="20" name="図形グループ 19"/>
            <p:cNvGrpSpPr/>
            <p:nvPr/>
          </p:nvGrpSpPr>
          <p:grpSpPr>
            <a:xfrm>
              <a:off x="5936518" y="4162567"/>
              <a:ext cx="2024241" cy="369332"/>
              <a:chOff x="6667976" y="4465053"/>
              <a:chExt cx="2024241" cy="369332"/>
            </a:xfrm>
          </p:grpSpPr>
          <p:sp>
            <p:nvSpPr>
              <p:cNvPr id="19" name="正方形/長方形 18"/>
              <p:cNvSpPr/>
              <p:nvPr/>
            </p:nvSpPr>
            <p:spPr>
              <a:xfrm>
                <a:off x="6681631" y="4465053"/>
                <a:ext cx="2010586" cy="36933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6667976" y="4465053"/>
                <a:ext cx="2010586" cy="369332"/>
              </a:xfrm>
              <a:prstGeom prst="rect">
                <a:avLst/>
              </a:prstGeom>
              <a:noFill/>
            </p:spPr>
            <p:txBody>
              <a:bodyPr wrap="none" rtlCol="0">
                <a:spAutoFit/>
              </a:bodyPr>
              <a:lstStyle/>
              <a:p>
                <a:r>
                  <a:rPr kumimoji="1" lang="en-US" altLang="ja-JP" dirty="0" smtClean="0"/>
                  <a:t>③</a:t>
                </a:r>
                <a:r>
                  <a:rPr kumimoji="1" lang="ja-JP" altLang="en-US" dirty="0" smtClean="0"/>
                  <a:t>オイルホワール</a:t>
                </a:r>
                <a:endParaRPr kumimoji="1" lang="ja-JP" altLang="en-US" dirty="0"/>
              </a:p>
            </p:txBody>
          </p:sp>
        </p:grpSp>
        <p:pic>
          <p:nvPicPr>
            <p:cNvPr id="28" name="図 27" descr="スクリーンショット 2015-01-22 19.08.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9982" y="4609280"/>
              <a:ext cx="1704180" cy="1111198"/>
            </a:xfrm>
            <a:prstGeom prst="rect">
              <a:avLst/>
            </a:prstGeom>
          </p:spPr>
        </p:pic>
        <p:sp>
          <p:nvSpPr>
            <p:cNvPr id="29" name="テキスト ボックス 28"/>
            <p:cNvSpPr txBox="1"/>
            <p:nvPr/>
          </p:nvSpPr>
          <p:spPr>
            <a:xfrm>
              <a:off x="5473515" y="5758324"/>
              <a:ext cx="1267595" cy="369332"/>
            </a:xfrm>
            <a:prstGeom prst="rect">
              <a:avLst/>
            </a:prstGeom>
            <a:noFill/>
          </p:spPr>
          <p:txBody>
            <a:bodyPr wrap="none" rtlCol="0">
              <a:spAutoFit/>
            </a:bodyPr>
            <a:lstStyle/>
            <a:p>
              <a:r>
                <a:rPr kumimoji="1" lang="ja-JP" altLang="en-US" dirty="0" smtClean="0"/>
                <a:t>滑り軸受け</a:t>
              </a:r>
              <a:endParaRPr kumimoji="1" lang="ja-JP" altLang="en-US" dirty="0"/>
            </a:p>
          </p:txBody>
        </p:sp>
        <p:sp>
          <p:nvSpPr>
            <p:cNvPr id="31" name="ドーナツ 30"/>
            <p:cNvSpPr/>
            <p:nvPr/>
          </p:nvSpPr>
          <p:spPr>
            <a:xfrm>
              <a:off x="7390063" y="4609280"/>
              <a:ext cx="1165727" cy="1178040"/>
            </a:xfrm>
            <a:prstGeom prst="donut">
              <a:avLst>
                <a:gd name="adj" fmla="val 6991"/>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円/楕円 31"/>
            <p:cNvSpPr/>
            <p:nvPr/>
          </p:nvSpPr>
          <p:spPr>
            <a:xfrm>
              <a:off x="7566526" y="4932945"/>
              <a:ext cx="805911" cy="769178"/>
            </a:xfrm>
            <a:prstGeom prst="ellipse">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7667716" y="5787320"/>
              <a:ext cx="646331" cy="369332"/>
            </a:xfrm>
            <a:prstGeom prst="rect">
              <a:avLst/>
            </a:prstGeom>
            <a:noFill/>
          </p:spPr>
          <p:txBody>
            <a:bodyPr wrap="none" rtlCol="0">
              <a:spAutoFit/>
            </a:bodyPr>
            <a:lstStyle/>
            <a:p>
              <a:r>
                <a:rPr kumimoji="1" lang="ja-JP" altLang="en-US" dirty="0" smtClean="0"/>
                <a:t>断面</a:t>
              </a:r>
              <a:endParaRPr kumimoji="1" lang="ja-JP" altLang="en-US" dirty="0"/>
            </a:p>
          </p:txBody>
        </p:sp>
        <p:cxnSp>
          <p:nvCxnSpPr>
            <p:cNvPr id="35" name="直線コネクタ 34"/>
            <p:cNvCxnSpPr/>
            <p:nvPr/>
          </p:nvCxnSpPr>
          <p:spPr>
            <a:xfrm flipH="1">
              <a:off x="7285789" y="5374105"/>
              <a:ext cx="490389" cy="1737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6" name="テキスト ボックス 35"/>
            <p:cNvSpPr txBox="1"/>
            <p:nvPr/>
          </p:nvSpPr>
          <p:spPr>
            <a:xfrm>
              <a:off x="6991683" y="5454322"/>
              <a:ext cx="415498" cy="369332"/>
            </a:xfrm>
            <a:prstGeom prst="rect">
              <a:avLst/>
            </a:prstGeom>
            <a:noFill/>
          </p:spPr>
          <p:txBody>
            <a:bodyPr wrap="none" rtlCol="0">
              <a:spAutoFit/>
            </a:bodyPr>
            <a:lstStyle/>
            <a:p>
              <a:r>
                <a:rPr lang="ja-JP" altLang="en-US" dirty="0" smtClean="0"/>
                <a:t>軸</a:t>
              </a:r>
              <a:endParaRPr kumimoji="1" lang="ja-JP" altLang="en-US" dirty="0"/>
            </a:p>
          </p:txBody>
        </p:sp>
        <p:cxnSp>
          <p:nvCxnSpPr>
            <p:cNvPr id="37" name="直線コネクタ 36"/>
            <p:cNvCxnSpPr/>
            <p:nvPr/>
          </p:nvCxnSpPr>
          <p:spPr>
            <a:xfrm flipH="1" flipV="1">
              <a:off x="8523705" y="5106734"/>
              <a:ext cx="247524" cy="4411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テキスト ボックス 39"/>
            <p:cNvSpPr txBox="1"/>
            <p:nvPr/>
          </p:nvSpPr>
          <p:spPr>
            <a:xfrm>
              <a:off x="8314196" y="5560056"/>
              <a:ext cx="878967" cy="369332"/>
            </a:xfrm>
            <a:prstGeom prst="rect">
              <a:avLst/>
            </a:prstGeom>
            <a:noFill/>
          </p:spPr>
          <p:txBody>
            <a:bodyPr wrap="none" rtlCol="0">
              <a:spAutoFit/>
            </a:bodyPr>
            <a:lstStyle/>
            <a:p>
              <a:r>
                <a:rPr kumimoji="1" lang="ja-JP" altLang="en-US" dirty="0" smtClean="0"/>
                <a:t>軸受け</a:t>
              </a:r>
              <a:endParaRPr kumimoji="1" lang="ja-JP" altLang="en-US" dirty="0"/>
            </a:p>
          </p:txBody>
        </p:sp>
        <p:sp>
          <p:nvSpPr>
            <p:cNvPr id="44" name="テキスト ボックス 43"/>
            <p:cNvSpPr txBox="1"/>
            <p:nvPr/>
          </p:nvSpPr>
          <p:spPr>
            <a:xfrm>
              <a:off x="5430625" y="6165502"/>
              <a:ext cx="2883422" cy="646331"/>
            </a:xfrm>
            <a:prstGeom prst="rect">
              <a:avLst/>
            </a:prstGeom>
            <a:noFill/>
          </p:spPr>
          <p:txBody>
            <a:bodyPr wrap="none" rtlCol="0">
              <a:spAutoFit/>
            </a:bodyPr>
            <a:lstStyle/>
            <a:p>
              <a:pPr algn="ctr"/>
              <a:r>
                <a:rPr kumimoji="1" lang="ja-JP" altLang="en-US" dirty="0" smtClean="0"/>
                <a:t>油膜特性等に影響された</a:t>
              </a:r>
              <a:endParaRPr kumimoji="1" lang="en-US" altLang="ja-JP" dirty="0" smtClean="0"/>
            </a:p>
            <a:p>
              <a:r>
                <a:rPr lang="ja-JP" altLang="en-US" dirty="0" smtClean="0"/>
                <a:t>滑り軸受け特有の</a:t>
              </a:r>
              <a:r>
                <a:rPr kumimoji="1" lang="ja-JP" altLang="en-US" dirty="0" smtClean="0"/>
                <a:t>自励振動</a:t>
              </a:r>
              <a:endParaRPr kumimoji="1" lang="ja-JP" altLang="en-US" dirty="0"/>
            </a:p>
          </p:txBody>
        </p:sp>
      </p:grpSp>
    </p:spTree>
    <p:extLst>
      <p:ext uri="{BB962C8B-B14F-4D97-AF65-F5344CB8AC3E}">
        <p14:creationId xmlns:p14="http://schemas.microsoft.com/office/powerpoint/2010/main" val="797611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図形グループ 19"/>
          <p:cNvGrpSpPr/>
          <p:nvPr/>
        </p:nvGrpSpPr>
        <p:grpSpPr>
          <a:xfrm>
            <a:off x="835607" y="2115722"/>
            <a:ext cx="7699912" cy="3137431"/>
            <a:chOff x="670850" y="1349603"/>
            <a:chExt cx="7699912" cy="3137431"/>
          </a:xfrm>
        </p:grpSpPr>
        <p:pic>
          <p:nvPicPr>
            <p:cNvPr id="18" name="図 17"/>
            <p:cNvPicPr>
              <a:picLocks noChangeAspect="1"/>
            </p:cNvPicPr>
            <p:nvPr/>
          </p:nvPicPr>
          <p:blipFill>
            <a:blip r:embed="rId2"/>
            <a:stretch>
              <a:fillRect/>
            </a:stretch>
          </p:blipFill>
          <p:spPr>
            <a:xfrm>
              <a:off x="3160900" y="1349603"/>
              <a:ext cx="5209862" cy="3137431"/>
            </a:xfrm>
            <a:prstGeom prst="rect">
              <a:avLst/>
            </a:prstGeom>
          </p:spPr>
        </p:pic>
        <p:grpSp>
          <p:nvGrpSpPr>
            <p:cNvPr id="3" name="図形グループ 2"/>
            <p:cNvGrpSpPr/>
            <p:nvPr/>
          </p:nvGrpSpPr>
          <p:grpSpPr>
            <a:xfrm>
              <a:off x="670850" y="1709510"/>
              <a:ext cx="6838495" cy="2079130"/>
              <a:chOff x="238713" y="1709510"/>
              <a:chExt cx="6838495" cy="2079130"/>
            </a:xfrm>
          </p:grpSpPr>
          <p:grpSp>
            <p:nvGrpSpPr>
              <p:cNvPr id="27" name="図形グループ 26"/>
              <p:cNvGrpSpPr/>
              <p:nvPr/>
            </p:nvGrpSpPr>
            <p:grpSpPr>
              <a:xfrm>
                <a:off x="3901138" y="1709510"/>
                <a:ext cx="3176070" cy="1716783"/>
                <a:chOff x="3140357" y="2061834"/>
                <a:chExt cx="3146187" cy="1761433"/>
              </a:xfrm>
            </p:grpSpPr>
            <p:grpSp>
              <p:nvGrpSpPr>
                <p:cNvPr id="23" name="図形グループ 22"/>
                <p:cNvGrpSpPr/>
                <p:nvPr/>
              </p:nvGrpSpPr>
              <p:grpSpPr>
                <a:xfrm>
                  <a:off x="3140357" y="2511773"/>
                  <a:ext cx="955747" cy="1147641"/>
                  <a:chOff x="3099392" y="2702943"/>
                  <a:chExt cx="955747" cy="1147641"/>
                </a:xfrm>
              </p:grpSpPr>
              <p:cxnSp>
                <p:nvCxnSpPr>
                  <p:cNvPr id="8" name="直線矢印コネクタ 7"/>
                  <p:cNvCxnSpPr/>
                  <p:nvPr/>
                </p:nvCxnSpPr>
                <p:spPr>
                  <a:xfrm>
                    <a:off x="3495268" y="3072275"/>
                    <a:ext cx="559871" cy="7783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3099392" y="2702943"/>
                    <a:ext cx="491240" cy="369332"/>
                  </a:xfrm>
                  <a:prstGeom prst="rect">
                    <a:avLst/>
                  </a:prstGeom>
                  <a:noFill/>
                </p:spPr>
                <p:txBody>
                  <a:bodyPr wrap="none" rtlCol="0">
                    <a:spAutoFit/>
                  </a:bodyPr>
                  <a:lstStyle/>
                  <a:p>
                    <a:r>
                      <a:rPr lang="en-US" altLang="ja-JP" dirty="0" smtClean="0"/>
                      <a:t>③</a:t>
                    </a:r>
                    <a:endParaRPr kumimoji="1" lang="ja-JP" altLang="en-US" dirty="0"/>
                  </a:p>
                </p:txBody>
              </p:sp>
            </p:grpSp>
            <p:grpSp>
              <p:nvGrpSpPr>
                <p:cNvPr id="24" name="図形グループ 23"/>
                <p:cNvGrpSpPr/>
                <p:nvPr/>
              </p:nvGrpSpPr>
              <p:grpSpPr>
                <a:xfrm>
                  <a:off x="4916254" y="2682784"/>
                  <a:ext cx="491240" cy="962975"/>
                  <a:chOff x="5011839" y="2887609"/>
                  <a:chExt cx="491240" cy="962975"/>
                </a:xfrm>
              </p:grpSpPr>
              <p:sp>
                <p:nvSpPr>
                  <p:cNvPr id="10" name="テキスト ボックス 9"/>
                  <p:cNvSpPr txBox="1"/>
                  <p:nvPr/>
                </p:nvSpPr>
                <p:spPr>
                  <a:xfrm>
                    <a:off x="5011839" y="2887609"/>
                    <a:ext cx="491240" cy="369332"/>
                  </a:xfrm>
                  <a:prstGeom prst="rect">
                    <a:avLst/>
                  </a:prstGeom>
                  <a:noFill/>
                </p:spPr>
                <p:txBody>
                  <a:bodyPr wrap="none" rtlCol="0">
                    <a:spAutoFit/>
                  </a:bodyPr>
                  <a:lstStyle/>
                  <a:p>
                    <a:r>
                      <a:rPr kumimoji="1" lang="en-US" altLang="ja-JP" dirty="0" smtClean="0"/>
                      <a:t>③</a:t>
                    </a:r>
                    <a:endParaRPr kumimoji="1" lang="ja-JP" altLang="en-US" dirty="0"/>
                  </a:p>
                </p:txBody>
              </p:sp>
              <p:cxnSp>
                <p:nvCxnSpPr>
                  <p:cNvPr id="12" name="直線矢印コネクタ 11"/>
                  <p:cNvCxnSpPr/>
                  <p:nvPr/>
                </p:nvCxnSpPr>
                <p:spPr>
                  <a:xfrm flipH="1">
                    <a:off x="5107379" y="3256941"/>
                    <a:ext cx="122899" cy="59364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5" name="図形グループ 24"/>
                <p:cNvGrpSpPr/>
                <p:nvPr/>
              </p:nvGrpSpPr>
              <p:grpSpPr>
                <a:xfrm>
                  <a:off x="5284983" y="2641817"/>
                  <a:ext cx="491240" cy="1181450"/>
                  <a:chOff x="5435188" y="2887607"/>
                  <a:chExt cx="491240" cy="1181450"/>
                </a:xfrm>
              </p:grpSpPr>
              <p:sp>
                <p:nvSpPr>
                  <p:cNvPr id="13" name="テキスト ボックス 12"/>
                  <p:cNvSpPr txBox="1"/>
                  <p:nvPr/>
                </p:nvSpPr>
                <p:spPr>
                  <a:xfrm>
                    <a:off x="5435188" y="2887607"/>
                    <a:ext cx="491240" cy="369332"/>
                  </a:xfrm>
                  <a:prstGeom prst="rect">
                    <a:avLst/>
                  </a:prstGeom>
                  <a:noFill/>
                </p:spPr>
                <p:txBody>
                  <a:bodyPr wrap="none" rtlCol="0">
                    <a:spAutoFit/>
                  </a:bodyPr>
                  <a:lstStyle/>
                  <a:p>
                    <a:r>
                      <a:rPr lang="en-US" altLang="ja-JP" dirty="0" smtClean="0"/>
                      <a:t>⑤</a:t>
                    </a:r>
                    <a:endParaRPr kumimoji="1" lang="ja-JP" altLang="en-US" dirty="0"/>
                  </a:p>
                </p:txBody>
              </p:sp>
              <p:cxnSp>
                <p:nvCxnSpPr>
                  <p:cNvPr id="15" name="直線矢印コネクタ 14"/>
                  <p:cNvCxnSpPr/>
                  <p:nvPr/>
                </p:nvCxnSpPr>
                <p:spPr>
                  <a:xfrm>
                    <a:off x="5708475" y="3256941"/>
                    <a:ext cx="81932" cy="8121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6" name="図形グループ 25"/>
                <p:cNvGrpSpPr/>
                <p:nvPr/>
              </p:nvGrpSpPr>
              <p:grpSpPr>
                <a:xfrm>
                  <a:off x="5871046" y="2061834"/>
                  <a:ext cx="415498" cy="929221"/>
                  <a:chOff x="6048561" y="2171074"/>
                  <a:chExt cx="415498" cy="929221"/>
                </a:xfrm>
              </p:grpSpPr>
              <p:sp>
                <p:nvSpPr>
                  <p:cNvPr id="16" name="テキスト ボックス 15"/>
                  <p:cNvSpPr txBox="1"/>
                  <p:nvPr/>
                </p:nvSpPr>
                <p:spPr>
                  <a:xfrm>
                    <a:off x="6048561" y="2171074"/>
                    <a:ext cx="415498" cy="369332"/>
                  </a:xfrm>
                  <a:prstGeom prst="rect">
                    <a:avLst/>
                  </a:prstGeom>
                  <a:noFill/>
                </p:spPr>
                <p:txBody>
                  <a:bodyPr wrap="none" rtlCol="0">
                    <a:spAutoFit/>
                  </a:bodyPr>
                  <a:lstStyle/>
                  <a:p>
                    <a:r>
                      <a:rPr lang="ja-JP" altLang="en-US" dirty="0" smtClean="0"/>
                      <a:t>誤</a:t>
                    </a:r>
                    <a:endParaRPr kumimoji="1" lang="ja-JP" altLang="en-US" dirty="0"/>
                  </a:p>
                </p:txBody>
              </p:sp>
              <p:cxnSp>
                <p:nvCxnSpPr>
                  <p:cNvPr id="19" name="直線矢印コネクタ 18"/>
                  <p:cNvCxnSpPr/>
                  <p:nvPr/>
                </p:nvCxnSpPr>
                <p:spPr>
                  <a:xfrm>
                    <a:off x="6241035" y="2554771"/>
                    <a:ext cx="0" cy="54552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pic>
            <p:nvPicPr>
              <p:cNvPr id="30" name="図 29"/>
              <p:cNvPicPr>
                <a:picLocks noChangeAspect="1"/>
              </p:cNvPicPr>
              <p:nvPr/>
            </p:nvPicPr>
            <p:blipFill>
              <a:blip r:embed="rId3"/>
              <a:stretch>
                <a:fillRect/>
              </a:stretch>
            </p:blipFill>
            <p:spPr>
              <a:xfrm>
                <a:off x="238713" y="1788749"/>
                <a:ext cx="2260226" cy="1999891"/>
              </a:xfrm>
              <a:prstGeom prst="rect">
                <a:avLst/>
              </a:prstGeom>
            </p:spPr>
          </p:pic>
        </p:grpSp>
      </p:grpSp>
      <p:sp>
        <p:nvSpPr>
          <p:cNvPr id="2" name="タイトル 1"/>
          <p:cNvSpPr>
            <a:spLocks noGrp="1"/>
          </p:cNvSpPr>
          <p:nvPr>
            <p:ph type="title"/>
          </p:nvPr>
        </p:nvSpPr>
        <p:spPr>
          <a:xfrm>
            <a:off x="1985437" y="72216"/>
            <a:ext cx="7322457" cy="780461"/>
          </a:xfrm>
        </p:spPr>
        <p:txBody>
          <a:bodyPr>
            <a:normAutofit/>
          </a:bodyPr>
          <a:lstStyle/>
          <a:p>
            <a:r>
              <a:rPr kumimoji="1" lang="en-US" altLang="ja-JP" sz="3600" dirty="0" smtClean="0">
                <a:solidFill>
                  <a:schemeClr val="accent3">
                    <a:lumMod val="75000"/>
                  </a:schemeClr>
                </a:solidFill>
              </a:rPr>
              <a:t>SST</a:t>
            </a:r>
            <a:r>
              <a:rPr kumimoji="1" lang="ja-JP" altLang="en-US" sz="3600" dirty="0" smtClean="0">
                <a:solidFill>
                  <a:schemeClr val="accent3">
                    <a:lumMod val="75000"/>
                  </a:schemeClr>
                </a:solidFill>
              </a:rPr>
              <a:t>法による異常検知</a:t>
            </a:r>
            <a:endParaRPr kumimoji="1" lang="ja-JP" altLang="en-US" sz="3600" dirty="0">
              <a:solidFill>
                <a:schemeClr val="accent3">
                  <a:lumMod val="75000"/>
                </a:schemeClr>
              </a:solidFill>
            </a:endParaRPr>
          </a:p>
        </p:txBody>
      </p:sp>
      <p:sp>
        <p:nvSpPr>
          <p:cNvPr id="4" name="スライド番号プレースホルダー 3"/>
          <p:cNvSpPr>
            <a:spLocks noGrp="1"/>
          </p:cNvSpPr>
          <p:nvPr>
            <p:ph type="sldNum" sz="quarter" idx="12"/>
          </p:nvPr>
        </p:nvSpPr>
        <p:spPr/>
        <p:txBody>
          <a:bodyPr/>
          <a:lstStyle/>
          <a:p>
            <a:fld id="{78CC8E66-B609-9144-BB86-7143798B4A3F}" type="slidenum">
              <a:rPr kumimoji="1" lang="ja-JP" altLang="en-US" smtClean="0"/>
              <a:t>18</a:t>
            </a:fld>
            <a:endParaRPr kumimoji="1" lang="ja-JP" altLang="en-US"/>
          </a:p>
        </p:txBody>
      </p:sp>
      <p:sp>
        <p:nvSpPr>
          <p:cNvPr id="34" name="テキスト ボックス 33"/>
          <p:cNvSpPr txBox="1"/>
          <p:nvPr/>
        </p:nvSpPr>
        <p:spPr>
          <a:xfrm>
            <a:off x="3082135" y="1703648"/>
            <a:ext cx="3309244" cy="369332"/>
          </a:xfrm>
          <a:prstGeom prst="rect">
            <a:avLst/>
          </a:prstGeom>
          <a:noFill/>
        </p:spPr>
        <p:txBody>
          <a:bodyPr wrap="none" rtlCol="0">
            <a:spAutoFit/>
          </a:bodyPr>
          <a:lstStyle/>
          <a:p>
            <a:r>
              <a:rPr kumimoji="1" lang="en-US" altLang="ja-JP" dirty="0" smtClean="0"/>
              <a:t>☆</a:t>
            </a:r>
            <a:r>
              <a:rPr lang="ja-JP" altLang="en-US" dirty="0" smtClean="0"/>
              <a:t>入力データ：振動振幅値（</a:t>
            </a:r>
            <a:r>
              <a:rPr lang="en-US" altLang="ja-JP" dirty="0" err="1" smtClean="0"/>
              <a:t>μm</a:t>
            </a:r>
            <a:r>
              <a:rPr lang="ja-JP" altLang="en-US" dirty="0" smtClean="0"/>
              <a:t>）</a:t>
            </a:r>
            <a:endParaRPr kumimoji="1" lang="ja-JP" altLang="en-US" dirty="0"/>
          </a:p>
        </p:txBody>
      </p:sp>
    </p:spTree>
    <p:extLst>
      <p:ext uri="{BB962C8B-B14F-4D97-AF65-F5344CB8AC3E}">
        <p14:creationId xmlns:p14="http://schemas.microsoft.com/office/powerpoint/2010/main" val="1956863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57F1E4F-1CFF-5643-939E-217C01CDF565}" type="slidenum">
              <a:rPr lang="en-US" smtClean="0"/>
              <a:pPr/>
              <a:t>19</a:t>
            </a:fld>
            <a:endParaRPr lang="en-US" dirty="0"/>
          </a:p>
        </p:txBody>
      </p:sp>
      <p:sp>
        <p:nvSpPr>
          <p:cNvPr id="3" name="テキスト ボックス 2"/>
          <p:cNvSpPr txBox="1"/>
          <p:nvPr/>
        </p:nvSpPr>
        <p:spPr>
          <a:xfrm>
            <a:off x="1303865" y="1718733"/>
            <a:ext cx="5827236" cy="707886"/>
          </a:xfrm>
          <a:prstGeom prst="rect">
            <a:avLst/>
          </a:prstGeom>
          <a:noFill/>
        </p:spPr>
        <p:txBody>
          <a:bodyPr wrap="none" rtlCol="0">
            <a:spAutoFit/>
          </a:bodyPr>
          <a:lstStyle/>
          <a:p>
            <a:r>
              <a:rPr kumimoji="1" lang="ja-JP" altLang="en-US" sz="4000" dirty="0" smtClean="0"/>
              <a:t>１．イントロダクション</a:t>
            </a:r>
            <a:endParaRPr kumimoji="1" lang="ja-JP" altLang="en-US" sz="4000" dirty="0"/>
          </a:p>
        </p:txBody>
      </p:sp>
      <p:sp>
        <p:nvSpPr>
          <p:cNvPr id="4" name="正方形/長方形 3"/>
          <p:cNvSpPr/>
          <p:nvPr/>
        </p:nvSpPr>
        <p:spPr>
          <a:xfrm>
            <a:off x="1769530" y="3576303"/>
            <a:ext cx="6392335" cy="461665"/>
          </a:xfrm>
          <a:prstGeom prst="rect">
            <a:avLst/>
          </a:prstGeom>
        </p:spPr>
        <p:txBody>
          <a:bodyPr wrap="square">
            <a:spAutoFit/>
          </a:bodyPr>
          <a:lstStyle/>
          <a:p>
            <a:pPr>
              <a:tabLst>
                <a:tab pos="4843463" algn="l"/>
              </a:tabLst>
            </a:pPr>
            <a:r>
              <a:rPr lang="en-US" altLang="ja-JP" sz="2400" dirty="0" smtClean="0">
                <a:latin typeface="+mn-ea"/>
              </a:rPr>
              <a:t>1.1  </a:t>
            </a:r>
            <a:r>
              <a:rPr lang="ja-JP" altLang="en-US" sz="2400" dirty="0" smtClean="0">
                <a:latin typeface="+mn-ea"/>
              </a:rPr>
              <a:t>機械</a:t>
            </a:r>
            <a:r>
              <a:rPr lang="ja-JP" altLang="en-US" sz="2400" dirty="0">
                <a:latin typeface="+mn-ea"/>
              </a:rPr>
              <a:t>の健全性診断</a:t>
            </a:r>
            <a:r>
              <a:rPr lang="ja-JP" altLang="en-US" sz="2400" dirty="0" smtClean="0">
                <a:latin typeface="+mn-ea"/>
              </a:rPr>
              <a:t>センシング</a:t>
            </a:r>
            <a:r>
              <a:rPr lang="en-US" altLang="ja-JP" sz="2400" dirty="0" smtClean="0">
                <a:latin typeface="+mn-ea"/>
              </a:rPr>
              <a:t>	</a:t>
            </a:r>
            <a:r>
              <a:rPr lang="ja-JP" altLang="en-US" sz="2400" dirty="0" smtClean="0">
                <a:latin typeface="+mn-ea"/>
              </a:rPr>
              <a:t>とは？</a:t>
            </a:r>
            <a:endParaRPr lang="ja-JP" altLang="en-US" sz="2400" dirty="0">
              <a:latin typeface="+mn-ea"/>
            </a:endParaRPr>
          </a:p>
        </p:txBody>
      </p:sp>
      <p:sp>
        <p:nvSpPr>
          <p:cNvPr id="5" name="正方形/長方形 4"/>
          <p:cNvSpPr/>
          <p:nvPr/>
        </p:nvSpPr>
        <p:spPr>
          <a:xfrm>
            <a:off x="1769530" y="4102044"/>
            <a:ext cx="6299201" cy="461665"/>
          </a:xfrm>
          <a:prstGeom prst="rect">
            <a:avLst/>
          </a:prstGeom>
        </p:spPr>
        <p:txBody>
          <a:bodyPr wrap="square">
            <a:spAutoFit/>
          </a:bodyPr>
          <a:lstStyle/>
          <a:p>
            <a:pPr>
              <a:tabLst>
                <a:tab pos="4843463" algn="l"/>
              </a:tabLst>
            </a:pPr>
            <a:r>
              <a:rPr lang="en-US" altLang="ja-JP" sz="2400" dirty="0">
                <a:latin typeface="+mn-ea"/>
              </a:rPr>
              <a:t>1.2  </a:t>
            </a:r>
            <a:r>
              <a:rPr lang="ja-JP" altLang="en-US" sz="2400" dirty="0">
                <a:latin typeface="+mn-ea"/>
              </a:rPr>
              <a:t>信号解析技術－異常信号検知</a:t>
            </a:r>
            <a:r>
              <a:rPr lang="en-US" altLang="ja-JP" sz="2400" dirty="0">
                <a:latin typeface="+mn-ea"/>
              </a:rPr>
              <a:t>	</a:t>
            </a:r>
            <a:r>
              <a:rPr lang="ja-JP" altLang="en-US" sz="2400" dirty="0">
                <a:latin typeface="+mn-ea"/>
              </a:rPr>
              <a:t>とは？</a:t>
            </a:r>
            <a:endParaRPr lang="en-US" altLang="ja-JP" sz="2400" dirty="0">
              <a:latin typeface="+mn-ea"/>
            </a:endParaRPr>
          </a:p>
        </p:txBody>
      </p:sp>
      <p:sp>
        <p:nvSpPr>
          <p:cNvPr id="6" name="正方形/長方形 5"/>
          <p:cNvSpPr/>
          <p:nvPr/>
        </p:nvSpPr>
        <p:spPr>
          <a:xfrm>
            <a:off x="1769530" y="4627785"/>
            <a:ext cx="6299201" cy="461665"/>
          </a:xfrm>
          <a:prstGeom prst="rect">
            <a:avLst/>
          </a:prstGeom>
        </p:spPr>
        <p:txBody>
          <a:bodyPr wrap="square">
            <a:spAutoFit/>
          </a:bodyPr>
          <a:lstStyle/>
          <a:p>
            <a:pPr>
              <a:tabLst>
                <a:tab pos="4843463" algn="l"/>
              </a:tabLst>
            </a:pPr>
            <a:r>
              <a:rPr lang="en-US" altLang="ja-JP" sz="2400" dirty="0">
                <a:latin typeface="+mn-ea"/>
              </a:rPr>
              <a:t>1.3  </a:t>
            </a:r>
            <a:r>
              <a:rPr lang="ja-JP" altLang="en-US" sz="2400" dirty="0">
                <a:latin typeface="+mn-ea"/>
              </a:rPr>
              <a:t>物理的防護システム 　　　　</a:t>
            </a:r>
            <a:r>
              <a:rPr lang="en-US" altLang="ja-JP" sz="2400" dirty="0">
                <a:latin typeface="+mn-ea"/>
              </a:rPr>
              <a:t>	</a:t>
            </a:r>
            <a:r>
              <a:rPr lang="ja-JP" altLang="en-US" sz="2400" dirty="0">
                <a:latin typeface="+mn-ea"/>
              </a:rPr>
              <a:t>とは？</a:t>
            </a:r>
            <a:endParaRPr lang="en-US" altLang="ja-JP" sz="2400" dirty="0">
              <a:latin typeface="+mn-ea"/>
            </a:endParaRPr>
          </a:p>
        </p:txBody>
      </p:sp>
      <p:sp>
        <p:nvSpPr>
          <p:cNvPr id="7" name="正方形/長方形 6"/>
          <p:cNvSpPr/>
          <p:nvPr/>
        </p:nvSpPr>
        <p:spPr>
          <a:xfrm>
            <a:off x="1769530" y="5153525"/>
            <a:ext cx="6299201" cy="461665"/>
          </a:xfrm>
          <a:prstGeom prst="rect">
            <a:avLst/>
          </a:prstGeom>
        </p:spPr>
        <p:txBody>
          <a:bodyPr wrap="square">
            <a:spAutoFit/>
          </a:bodyPr>
          <a:lstStyle/>
          <a:p>
            <a:pPr>
              <a:tabLst>
                <a:tab pos="4843463" algn="l"/>
              </a:tabLst>
            </a:pPr>
            <a:r>
              <a:rPr lang="en-US" altLang="ja-JP" sz="2400" dirty="0">
                <a:latin typeface="+mn-ea"/>
              </a:rPr>
              <a:t>1.4  </a:t>
            </a:r>
            <a:r>
              <a:rPr lang="ja-JP" altLang="en-US" sz="2400" dirty="0">
                <a:latin typeface="+mn-ea"/>
              </a:rPr>
              <a:t>医療用画像計測（</a:t>
            </a:r>
            <a:r>
              <a:rPr lang="en-US" altLang="ja-JP" sz="2400" dirty="0">
                <a:latin typeface="+mn-ea"/>
              </a:rPr>
              <a:t>MRI</a:t>
            </a:r>
            <a:r>
              <a:rPr lang="ja-JP" altLang="en-US" sz="2400" dirty="0">
                <a:latin typeface="+mn-ea"/>
              </a:rPr>
              <a:t>）　　</a:t>
            </a:r>
            <a:r>
              <a:rPr lang="en-US" altLang="ja-JP" sz="2400" dirty="0">
                <a:latin typeface="+mn-ea"/>
              </a:rPr>
              <a:t>	</a:t>
            </a:r>
            <a:r>
              <a:rPr lang="ja-JP" altLang="en-US" sz="2400" dirty="0">
                <a:latin typeface="+mn-ea"/>
              </a:rPr>
              <a:t>とは？</a:t>
            </a:r>
            <a:endParaRPr lang="en-US" altLang="ja-JP" sz="2400" dirty="0">
              <a:latin typeface="+mn-ea"/>
            </a:endParaRPr>
          </a:p>
        </p:txBody>
      </p:sp>
    </p:spTree>
    <p:extLst>
      <p:ext uri="{BB962C8B-B14F-4D97-AF65-F5344CB8AC3E}">
        <p14:creationId xmlns:p14="http://schemas.microsoft.com/office/powerpoint/2010/main" val="172492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rctx="PPT">
                                        <p:cTn id="12" dur="indefinite"/>
                                        <p:tgtEl>
                                          <p:spTgt spid="7"/>
                                        </p:tgtEl>
                                        <p:attrNameLst>
                                          <p:attrName>style.opacity</p:attrName>
                                        </p:attrNameLst>
                                      </p:cBhvr>
                                      <p:to>
                                        <p:strVal val="0.5"/>
                                      </p:to>
                                    </p:set>
                                    <p:animEffect filter="image" prLst="opacity: 0.5">
                                      <p:cBhvr rctx="IE">
                                        <p:cTn id="13"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707778" y="1071905"/>
            <a:ext cx="6605867" cy="923330"/>
          </a:xfrm>
          <a:prstGeom prst="rect">
            <a:avLst/>
          </a:prstGeom>
          <a:noFill/>
        </p:spPr>
        <p:txBody>
          <a:bodyPr wrap="square" rtlCol="0">
            <a:spAutoFit/>
          </a:bodyPr>
          <a:lstStyle/>
          <a:p>
            <a:r>
              <a:rPr kumimoji="1" lang="ja-JP" altLang="en-US" dirty="0" smtClean="0"/>
              <a:t>この</a:t>
            </a:r>
            <a:r>
              <a:rPr kumimoji="1" lang="ja-JP" altLang="en-US" dirty="0"/>
              <a:t>講義では、現在用いられて</a:t>
            </a:r>
            <a:r>
              <a:rPr kumimoji="1" lang="ja-JP" altLang="en-US" dirty="0" smtClean="0"/>
              <a:t>いる様々な計測技術につ</a:t>
            </a:r>
            <a:r>
              <a:rPr kumimoji="1" lang="ja-JP" altLang="en-US" dirty="0"/>
              <a:t>いて解説するとともに</a:t>
            </a:r>
            <a:r>
              <a:rPr kumimoji="1" lang="ja-JP" altLang="en-US" dirty="0" smtClean="0"/>
              <a:t>、その応用について解説とディスカッションを行う。</a:t>
            </a:r>
            <a:endParaRPr kumimoji="1" lang="ja-JP" altLang="en-US" dirty="0"/>
          </a:p>
        </p:txBody>
      </p:sp>
      <p:sp>
        <p:nvSpPr>
          <p:cNvPr id="5" name="正方形/長方形 4"/>
          <p:cNvSpPr/>
          <p:nvPr/>
        </p:nvSpPr>
        <p:spPr>
          <a:xfrm>
            <a:off x="1216675" y="493637"/>
            <a:ext cx="2957605" cy="415498"/>
          </a:xfrm>
          <a:prstGeom prst="rect">
            <a:avLst/>
          </a:prstGeom>
        </p:spPr>
        <p:txBody>
          <a:bodyPr wrap="none">
            <a:spAutoFit/>
          </a:bodyPr>
          <a:lstStyle/>
          <a:p>
            <a:r>
              <a:rPr lang="ja-JP" altLang="en-US" sz="2100" b="1" u="sng" dirty="0">
                <a:latin typeface="+mj-ea"/>
                <a:ea typeface="+mj-ea"/>
              </a:rPr>
              <a:t>講義の目的</a:t>
            </a:r>
            <a:r>
              <a:rPr lang="en-US" altLang="ja-JP" sz="2100" b="1" u="sng" dirty="0">
                <a:latin typeface="+mj-ea"/>
                <a:ea typeface="+mj-ea"/>
              </a:rPr>
              <a:t>(Purpose)</a:t>
            </a:r>
            <a:endParaRPr lang="ja-JP" altLang="en-US" sz="2100" b="1" u="sng" dirty="0">
              <a:latin typeface="+mj-ea"/>
              <a:ea typeface="+mj-ea"/>
            </a:endParaRPr>
          </a:p>
        </p:txBody>
      </p:sp>
      <p:sp>
        <p:nvSpPr>
          <p:cNvPr id="9" name="正方形/長方形 8"/>
          <p:cNvSpPr/>
          <p:nvPr/>
        </p:nvSpPr>
        <p:spPr>
          <a:xfrm>
            <a:off x="2031332" y="3327430"/>
            <a:ext cx="6985668" cy="1754326"/>
          </a:xfrm>
          <a:prstGeom prst="rect">
            <a:avLst/>
          </a:prstGeom>
        </p:spPr>
        <p:txBody>
          <a:bodyPr wrap="square">
            <a:spAutoFit/>
          </a:bodyPr>
          <a:lstStyle/>
          <a:p>
            <a:pPr marL="342900" indent="-342900">
              <a:buFont typeface="+mj-lt"/>
              <a:buAutoNum type="arabicPeriod"/>
            </a:pPr>
            <a:r>
              <a:rPr lang="ja-JP" altLang="en-US" dirty="0" smtClean="0"/>
              <a:t>イントロダクション</a:t>
            </a:r>
            <a:endParaRPr lang="en-US" altLang="ja-JP" dirty="0" smtClean="0"/>
          </a:p>
          <a:p>
            <a:pPr marL="342900" indent="-342900">
              <a:buFont typeface="+mj-lt"/>
              <a:buAutoNum type="arabicPeriod"/>
            </a:pPr>
            <a:r>
              <a:rPr lang="ja-JP" altLang="en-US" dirty="0" smtClean="0"/>
              <a:t>機械の健全性診断センシング</a:t>
            </a:r>
            <a:endParaRPr lang="ja-JP" altLang="en-US" dirty="0"/>
          </a:p>
          <a:p>
            <a:pPr marL="342900" indent="-342900">
              <a:buFont typeface="+mj-lt"/>
              <a:buAutoNum type="arabicPeriod"/>
            </a:pPr>
            <a:r>
              <a:rPr lang="ja-JP" altLang="en-US" dirty="0" smtClean="0"/>
              <a:t>信号解析技術－</a:t>
            </a:r>
            <a:r>
              <a:rPr lang="ja-JP" altLang="en-US" dirty="0"/>
              <a:t>異常信号検知</a:t>
            </a:r>
            <a:endParaRPr lang="en-US" altLang="ja-JP" dirty="0" smtClean="0"/>
          </a:p>
          <a:p>
            <a:pPr marL="342900" indent="-342900">
              <a:buFont typeface="+mj-lt"/>
              <a:buAutoNum type="arabicPeriod"/>
            </a:pPr>
            <a:r>
              <a:rPr lang="ja-JP" altLang="en-US" dirty="0" smtClean="0"/>
              <a:t>核セキュリティ</a:t>
            </a:r>
            <a:r>
              <a:rPr lang="en-US" altLang="ja-JP" dirty="0" smtClean="0"/>
              <a:t>-</a:t>
            </a:r>
            <a:r>
              <a:rPr lang="ja-JP" altLang="en-US" dirty="0" smtClean="0"/>
              <a:t>物理的防護システムの</a:t>
            </a:r>
            <a:r>
              <a:rPr lang="ja-JP" altLang="en-US" dirty="0"/>
              <a:t>ための</a:t>
            </a:r>
            <a:r>
              <a:rPr lang="ja-JP" altLang="en-US" dirty="0" smtClean="0"/>
              <a:t>センシング</a:t>
            </a:r>
            <a:endParaRPr lang="en-US" altLang="ja-JP" dirty="0" smtClean="0"/>
          </a:p>
          <a:p>
            <a:pPr marL="342900" indent="-342900">
              <a:buFont typeface="+mj-lt"/>
              <a:buAutoNum type="arabicPeriod"/>
            </a:pPr>
            <a:r>
              <a:rPr lang="ja-JP" altLang="en-US" dirty="0" smtClean="0"/>
              <a:t>医療応用のための計測技術－画像化技術（</a:t>
            </a:r>
            <a:r>
              <a:rPr lang="en-US" altLang="ja-JP" dirty="0" smtClean="0"/>
              <a:t>MRI</a:t>
            </a:r>
            <a:r>
              <a:rPr lang="ja-JP" altLang="en-US" dirty="0" smtClean="0"/>
              <a:t>を例に）</a:t>
            </a:r>
            <a:endParaRPr lang="en-US" altLang="ja-JP" dirty="0" smtClean="0"/>
          </a:p>
          <a:p>
            <a:pPr marL="342900" indent="-342900">
              <a:buFont typeface="+mj-lt"/>
              <a:buAutoNum type="arabicPeriod"/>
            </a:pPr>
            <a:r>
              <a:rPr lang="ja-JP" altLang="en-US" dirty="0" smtClean="0"/>
              <a:t>演習問題、もしく</a:t>
            </a:r>
            <a:r>
              <a:rPr lang="ja-JP" altLang="en-US" dirty="0" smtClean="0"/>
              <a:t>は</a:t>
            </a:r>
            <a:r>
              <a:rPr lang="ja-JP" altLang="en-US" dirty="0" smtClean="0"/>
              <a:t>計測</a:t>
            </a:r>
            <a:r>
              <a:rPr lang="ja-JP" altLang="en-US" dirty="0"/>
              <a:t>実習</a:t>
            </a:r>
            <a:endParaRPr lang="ja-JP" altLang="en-US" dirty="0"/>
          </a:p>
        </p:txBody>
      </p:sp>
      <p:sp>
        <p:nvSpPr>
          <p:cNvPr id="10" name="正方形/長方形 9"/>
          <p:cNvSpPr/>
          <p:nvPr/>
        </p:nvSpPr>
        <p:spPr>
          <a:xfrm>
            <a:off x="1216675" y="2860473"/>
            <a:ext cx="2688300" cy="415498"/>
          </a:xfrm>
          <a:prstGeom prst="rect">
            <a:avLst/>
          </a:prstGeom>
        </p:spPr>
        <p:txBody>
          <a:bodyPr wrap="none">
            <a:spAutoFit/>
          </a:bodyPr>
          <a:lstStyle/>
          <a:p>
            <a:r>
              <a:rPr lang="ja-JP" altLang="en-US" sz="2100" b="1" u="sng" dirty="0">
                <a:latin typeface="+mj-ea"/>
                <a:ea typeface="+mj-ea"/>
              </a:rPr>
              <a:t>講義項目</a:t>
            </a:r>
            <a:r>
              <a:rPr lang="en-US" altLang="ja-JP" sz="2100" b="1" u="sng" dirty="0">
                <a:latin typeface="+mj-ea"/>
                <a:ea typeface="+mj-ea"/>
              </a:rPr>
              <a:t>(Purpose)</a:t>
            </a:r>
            <a:endParaRPr lang="ja-JP" altLang="en-US" sz="2100" b="1" u="sng" dirty="0">
              <a:latin typeface="+mj-ea"/>
              <a:ea typeface="+mj-ea"/>
            </a:endParaRPr>
          </a:p>
        </p:txBody>
      </p:sp>
      <p:sp>
        <p:nvSpPr>
          <p:cNvPr id="8" name="正方形/長方形 7"/>
          <p:cNvSpPr/>
          <p:nvPr/>
        </p:nvSpPr>
        <p:spPr>
          <a:xfrm>
            <a:off x="1152619" y="5735691"/>
            <a:ext cx="3021661" cy="415498"/>
          </a:xfrm>
          <a:prstGeom prst="rect">
            <a:avLst/>
          </a:prstGeom>
        </p:spPr>
        <p:txBody>
          <a:bodyPr wrap="none">
            <a:spAutoFit/>
          </a:bodyPr>
          <a:lstStyle/>
          <a:p>
            <a:r>
              <a:rPr lang="ja-JP" altLang="en-US" sz="2100" b="1" u="sng" dirty="0">
                <a:latin typeface="+mj-ea"/>
                <a:ea typeface="+mj-ea"/>
              </a:rPr>
              <a:t>成績評価</a:t>
            </a:r>
            <a:r>
              <a:rPr lang="en-US" altLang="ja-JP" sz="2100" b="1" u="sng" dirty="0">
                <a:latin typeface="+mj-ea"/>
                <a:ea typeface="+mj-ea"/>
              </a:rPr>
              <a:t>(Evaluation)</a:t>
            </a:r>
            <a:endParaRPr lang="ja-JP" altLang="en-US" sz="2100" b="1" u="sng" dirty="0">
              <a:latin typeface="+mj-ea"/>
              <a:ea typeface="+mj-ea"/>
            </a:endParaRPr>
          </a:p>
        </p:txBody>
      </p:sp>
      <p:sp>
        <p:nvSpPr>
          <p:cNvPr id="11" name="正方形/長方形 10"/>
          <p:cNvSpPr/>
          <p:nvPr/>
        </p:nvSpPr>
        <p:spPr>
          <a:xfrm>
            <a:off x="1400667" y="6124792"/>
            <a:ext cx="5493812" cy="369332"/>
          </a:xfrm>
          <a:prstGeom prst="rect">
            <a:avLst/>
          </a:prstGeom>
        </p:spPr>
        <p:txBody>
          <a:bodyPr wrap="none">
            <a:spAutoFit/>
          </a:bodyPr>
          <a:lstStyle/>
          <a:p>
            <a:r>
              <a:rPr lang="ja-JP" altLang="en-US" dirty="0"/>
              <a:t>レポート課題の提出と出席数により成績を評価する</a:t>
            </a:r>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6396050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図表 17"/>
          <p:cNvGraphicFramePr/>
          <p:nvPr>
            <p:extLst/>
          </p:nvPr>
        </p:nvGraphicFramePr>
        <p:xfrm>
          <a:off x="511228" y="1260111"/>
          <a:ext cx="8453108" cy="551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2"/>
          <p:cNvSpPr>
            <a:spLocks noGrp="1" noChangeArrowheads="1"/>
          </p:cNvSpPr>
          <p:nvPr>
            <p:ph type="title"/>
          </p:nvPr>
        </p:nvSpPr>
        <p:spPr>
          <a:xfrm>
            <a:off x="242805" y="137838"/>
            <a:ext cx="4897438" cy="377825"/>
          </a:xfrm>
          <a:ln>
            <a:noFill/>
          </a:ln>
        </p:spPr>
        <p:txBody>
          <a:bodyPr>
            <a:noAutofit/>
          </a:bodyPr>
          <a:lstStyle/>
          <a:p>
            <a:pPr eaLnBrk="1" hangingPunct="1"/>
            <a:r>
              <a:rPr lang="en-US" sz="2000" dirty="0" smtClean="0">
                <a:solidFill>
                  <a:srgbClr val="000090"/>
                </a:solidFill>
                <a:effectLst>
                  <a:outerShdw blurRad="38100" dist="38100" dir="2700000" algn="tl">
                    <a:srgbClr val="000000">
                      <a:alpha val="43137"/>
                    </a:srgbClr>
                  </a:outerShdw>
                </a:effectLst>
                <a:latin typeface="Arial Unicode MS" panose="020B0604020202020204" pitchFamily="50" charset="-128"/>
                <a:ea typeface="Arial Unicode MS" panose="020B0604020202020204" pitchFamily="50" charset="-128"/>
                <a:cs typeface="Arial Unicode MS" panose="020B0604020202020204" pitchFamily="50" charset="-128"/>
              </a:rPr>
              <a:t>Potential </a:t>
            </a:r>
            <a:r>
              <a:rPr lang="en-US" sz="2000" dirty="0" smtClean="0">
                <a:solidFill>
                  <a:srgbClr val="000090"/>
                </a:solidFill>
                <a:effectLst>
                  <a:outerShdw blurRad="38100" dist="38100" dir="2700000" algn="tl">
                    <a:srgbClr val="000000">
                      <a:alpha val="43137"/>
                    </a:srgbClr>
                  </a:outerShdw>
                </a:effectLst>
                <a:latin typeface="Arial Unicode MS" panose="020B0604020202020204" pitchFamily="50" charset="-128"/>
                <a:ea typeface="Arial Unicode MS" panose="020B0604020202020204" pitchFamily="50" charset="-128"/>
                <a:cs typeface="Arial Unicode MS" panose="020B0604020202020204" pitchFamily="50" charset="-128"/>
              </a:rPr>
              <a:t>Nuclear Security Threats</a:t>
            </a:r>
          </a:p>
        </p:txBody>
      </p:sp>
      <p:sp>
        <p:nvSpPr>
          <p:cNvPr id="3" name="スライド番号プレースホルダー 2"/>
          <p:cNvSpPr>
            <a:spLocks noGrp="1"/>
          </p:cNvSpPr>
          <p:nvPr>
            <p:ph type="sldNum" sz="quarter" idx="12"/>
          </p:nvPr>
        </p:nvSpPr>
        <p:spPr/>
        <p:txBody>
          <a:bodyPr/>
          <a:lstStyle/>
          <a:p>
            <a:pPr>
              <a:defRPr/>
            </a:pPr>
            <a:fld id="{1C246C11-CDE5-4498-A318-E4A39EF42A29}" type="slidenum">
              <a:rPr lang="en-US" altLang="ja-JP" smtClean="0">
                <a:latin typeface="Arial Unicode MS" panose="020B0604020202020204" pitchFamily="50" charset="-128"/>
                <a:ea typeface="Arial Unicode MS" panose="020B0604020202020204" pitchFamily="50" charset="-128"/>
                <a:cs typeface="Arial Unicode MS" panose="020B0604020202020204" pitchFamily="50" charset="-128"/>
              </a:rPr>
              <a:pPr>
                <a:defRPr/>
              </a:pPr>
              <a:t>20</a:t>
            </a:fld>
            <a:endParaRPr lang="en-US" altLang="ja-JP">
              <a:latin typeface="Arial Unicode MS" panose="020B0604020202020204" pitchFamily="50" charset="-128"/>
              <a:ea typeface="Arial Unicode MS" panose="020B0604020202020204" pitchFamily="50" charset="-128"/>
              <a:cs typeface="Arial Unicode MS" panose="020B0604020202020204" pitchFamily="50" charset="-128"/>
            </a:endParaRPr>
          </a:p>
        </p:txBody>
      </p:sp>
      <p:graphicFrame>
        <p:nvGraphicFramePr>
          <p:cNvPr id="8" name="Object 19"/>
          <p:cNvGraphicFramePr>
            <a:graphicFrameLocks/>
          </p:cNvGraphicFramePr>
          <p:nvPr>
            <p:extLst/>
          </p:nvPr>
        </p:nvGraphicFramePr>
        <p:xfrm>
          <a:off x="5224910" y="2339146"/>
          <a:ext cx="839134" cy="829106"/>
        </p:xfrm>
        <a:graphic>
          <a:graphicData uri="http://schemas.openxmlformats.org/presentationml/2006/ole">
            <mc:AlternateContent xmlns:mc="http://schemas.openxmlformats.org/markup-compatibility/2006">
              <mc:Choice xmlns:v="urn:schemas-microsoft-com:vml" Requires="v">
                <p:oleObj spid="_x0000_s4119" name="Image" r:id="rId8" imgW="3087893" imgH="2986234" progId="">
                  <p:embed/>
                </p:oleObj>
              </mc:Choice>
              <mc:Fallback>
                <p:oleObj name="Image" r:id="rId8" imgW="3087893" imgH="2986234" progId="">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4910" y="2339146"/>
                        <a:ext cx="839134" cy="829106"/>
                      </a:xfrm>
                      <a:prstGeom prst="rect">
                        <a:avLst/>
                      </a:prstGeom>
                      <a:noFill/>
                      <a:ln w="12700">
                        <a:solidFill>
                          <a:schemeClr val="tx1"/>
                        </a:solidFill>
                        <a:miter lim="800000"/>
                        <a:headEnd/>
                        <a:tailEnd/>
                      </a:ln>
                      <a:effectLst>
                        <a:outerShdw dist="53882" dir="2700000" algn="ctr" rotWithShape="0">
                          <a:schemeClr val="bg2">
                            <a:alpha val="50000"/>
                          </a:schemeClr>
                        </a:outerShdw>
                      </a:effectLst>
                      <a:extLst/>
                    </p:spPr>
                  </p:pic>
                </p:oleObj>
              </mc:Fallback>
            </mc:AlternateContent>
          </a:graphicData>
        </a:graphic>
      </p:graphicFrame>
      <p:grpSp>
        <p:nvGrpSpPr>
          <p:cNvPr id="13" name="Group 10"/>
          <p:cNvGrpSpPr>
            <a:grpSpLocks/>
          </p:cNvGrpSpPr>
          <p:nvPr/>
        </p:nvGrpSpPr>
        <p:grpSpPr bwMode="auto">
          <a:xfrm>
            <a:off x="4929510" y="4791333"/>
            <a:ext cx="1632157" cy="991400"/>
            <a:chOff x="4080" y="1104"/>
            <a:chExt cx="1680" cy="1492"/>
          </a:xfrm>
        </p:grpSpPr>
        <p:pic>
          <p:nvPicPr>
            <p:cNvPr id="14" name="Picture 11" descr="MVC-010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80" y="1104"/>
              <a:ext cx="168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2"/>
            <p:cNvSpPr txBox="1">
              <a:spLocks noChangeArrowheads="1"/>
            </p:cNvSpPr>
            <p:nvPr/>
          </p:nvSpPr>
          <p:spPr bwMode="auto">
            <a:xfrm>
              <a:off x="4939" y="2400"/>
              <a:ext cx="0" cy="196"/>
            </a:xfrm>
            <a:prstGeom prst="rect">
              <a:avLst/>
            </a:prstGeom>
            <a:noFill/>
            <a:ln w="9525">
              <a:noFill/>
              <a:miter lim="800000"/>
              <a:headEnd/>
              <a:tailEnd/>
            </a:ln>
          </p:spPr>
          <p:txBody>
            <a:bodyPr wrap="none" lIns="0" tIns="0" rIns="0" bIns="0">
              <a:spAutoFit/>
            </a:bodyPr>
            <a:lstStyle>
              <a:lvl1pPr eaLnBrk="0" hangingPunct="0">
                <a:defRPr sz="2400" b="1">
                  <a:solidFill>
                    <a:schemeClr val="tx1"/>
                  </a:solidFill>
                  <a:latin typeface="Comic Sans MS" pitchFamily="-108" charset="0"/>
                  <a:ea typeface="ＭＳ Ｐゴシック" pitchFamily="-108" charset="-128"/>
                </a:defRPr>
              </a:lvl1pPr>
              <a:lvl2pPr marL="37931725" indent="-37474525" eaLnBrk="0" hangingPunct="0">
                <a:defRPr sz="2400" b="1">
                  <a:solidFill>
                    <a:schemeClr val="tx1"/>
                  </a:solidFill>
                  <a:latin typeface="Comic Sans MS" pitchFamily="-108" charset="0"/>
                  <a:ea typeface="ＭＳ Ｐゴシック" pitchFamily="-108" charset="-128"/>
                </a:defRPr>
              </a:lvl2pPr>
              <a:lvl3pPr eaLnBrk="0" hangingPunct="0">
                <a:defRPr sz="2400" b="1">
                  <a:solidFill>
                    <a:schemeClr val="tx1"/>
                  </a:solidFill>
                  <a:latin typeface="Comic Sans MS" pitchFamily="-108" charset="0"/>
                  <a:ea typeface="ＭＳ Ｐゴシック" pitchFamily="-108" charset="-128"/>
                </a:defRPr>
              </a:lvl3pPr>
              <a:lvl4pPr eaLnBrk="0" hangingPunct="0">
                <a:defRPr sz="2400" b="1">
                  <a:solidFill>
                    <a:schemeClr val="tx1"/>
                  </a:solidFill>
                  <a:latin typeface="Comic Sans MS" pitchFamily="-108" charset="0"/>
                  <a:ea typeface="ＭＳ Ｐゴシック" pitchFamily="-108" charset="-128"/>
                </a:defRPr>
              </a:lvl4pPr>
              <a:lvl5pPr eaLnBrk="0" hangingPunct="0">
                <a:defRPr sz="2400" b="1">
                  <a:solidFill>
                    <a:schemeClr val="tx1"/>
                  </a:solidFill>
                  <a:latin typeface="Comic Sans MS" pitchFamily="-108" charset="0"/>
                  <a:ea typeface="ＭＳ Ｐゴシック" pitchFamily="-108" charset="-128"/>
                </a:defRPr>
              </a:lvl5pPr>
              <a:lvl6pPr marL="457200" eaLnBrk="0" fontAlgn="base" hangingPunct="0">
                <a:spcBef>
                  <a:spcPct val="0"/>
                </a:spcBef>
                <a:spcAft>
                  <a:spcPct val="0"/>
                </a:spcAft>
                <a:defRPr sz="2400" b="1">
                  <a:solidFill>
                    <a:schemeClr val="tx1"/>
                  </a:solidFill>
                  <a:latin typeface="Comic Sans MS" pitchFamily="-108" charset="0"/>
                  <a:ea typeface="ＭＳ Ｐゴシック" pitchFamily="-108" charset="-128"/>
                </a:defRPr>
              </a:lvl6pPr>
              <a:lvl7pPr marL="914400" eaLnBrk="0" fontAlgn="base" hangingPunct="0">
                <a:spcBef>
                  <a:spcPct val="0"/>
                </a:spcBef>
                <a:spcAft>
                  <a:spcPct val="0"/>
                </a:spcAft>
                <a:defRPr sz="2400" b="1">
                  <a:solidFill>
                    <a:schemeClr val="tx1"/>
                  </a:solidFill>
                  <a:latin typeface="Comic Sans MS" pitchFamily="-108" charset="0"/>
                  <a:ea typeface="ＭＳ Ｐゴシック" pitchFamily="-108" charset="-128"/>
                </a:defRPr>
              </a:lvl7pPr>
              <a:lvl8pPr marL="1371600" eaLnBrk="0" fontAlgn="base" hangingPunct="0">
                <a:spcBef>
                  <a:spcPct val="0"/>
                </a:spcBef>
                <a:spcAft>
                  <a:spcPct val="0"/>
                </a:spcAft>
                <a:defRPr sz="2400" b="1">
                  <a:solidFill>
                    <a:schemeClr val="tx1"/>
                  </a:solidFill>
                  <a:latin typeface="Comic Sans MS" pitchFamily="-108" charset="0"/>
                  <a:ea typeface="ＭＳ Ｐゴシック" pitchFamily="-108" charset="-128"/>
                </a:defRPr>
              </a:lvl8pPr>
              <a:lvl9pPr marL="1828800" eaLnBrk="0" fontAlgn="base" hangingPunct="0">
                <a:spcBef>
                  <a:spcPct val="0"/>
                </a:spcBef>
                <a:spcAft>
                  <a:spcPct val="0"/>
                </a:spcAft>
                <a:defRPr sz="2400" b="1">
                  <a:solidFill>
                    <a:schemeClr val="tx1"/>
                  </a:solidFill>
                  <a:latin typeface="Comic Sans MS" pitchFamily="-108" charset="0"/>
                  <a:ea typeface="ＭＳ Ｐゴシック" pitchFamily="-108" charset="-128"/>
                </a:defRPr>
              </a:lvl9pPr>
            </a:lstStyle>
            <a:p>
              <a:pPr algn="ctr" eaLnBrk="1" hangingPunct="1">
                <a:defRPr/>
              </a:pPr>
              <a:endParaRPr lang="en-GB" sz="1600" smtClean="0">
                <a:effectLst>
                  <a:outerShdw blurRad="38100" dist="38100" dir="2700000" algn="tl">
                    <a:srgbClr val="FFFFFF"/>
                  </a:outerShdw>
                </a:effectLst>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pic>
        <p:nvPicPr>
          <p:cNvPr id="16" name="図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01159" y="4128538"/>
            <a:ext cx="2072865" cy="1509815"/>
          </a:xfrm>
          <a:prstGeom prst="rect">
            <a:avLst/>
          </a:prstGeom>
        </p:spPr>
      </p:pic>
      <p:pic>
        <p:nvPicPr>
          <p:cNvPr id="2" name="図 1"/>
          <p:cNvPicPr>
            <a:picLocks noChangeAspect="1"/>
          </p:cNvPicPr>
          <p:nvPr/>
        </p:nvPicPr>
        <p:blipFill>
          <a:blip r:embed="rId12"/>
          <a:stretch>
            <a:fillRect/>
          </a:stretch>
        </p:blipFill>
        <p:spPr>
          <a:xfrm>
            <a:off x="796594" y="2467237"/>
            <a:ext cx="2559127" cy="1402030"/>
          </a:xfrm>
          <a:prstGeom prst="rect">
            <a:avLst/>
          </a:prstGeom>
        </p:spPr>
      </p:pic>
      <p:pic>
        <p:nvPicPr>
          <p:cNvPr id="4" name="図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17" y="4209633"/>
            <a:ext cx="2552004" cy="1484329"/>
          </a:xfrm>
          <a:prstGeom prst="rect">
            <a:avLst/>
          </a:prstGeom>
        </p:spPr>
      </p:pic>
      <p:pic>
        <p:nvPicPr>
          <p:cNvPr id="17" name="図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58778" y="2921000"/>
            <a:ext cx="237430" cy="179519"/>
          </a:xfrm>
          <a:prstGeom prst="rect">
            <a:avLst/>
          </a:prstGeom>
          <a:effectLst>
            <a:glow rad="127000">
              <a:schemeClr val="accent1">
                <a:alpha val="10000"/>
              </a:schemeClr>
            </a:glow>
          </a:effectLst>
        </p:spPr>
      </p:pic>
      <p:pic>
        <p:nvPicPr>
          <p:cNvPr id="19" name="図 1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33930" y="2308200"/>
            <a:ext cx="2354395" cy="1561067"/>
          </a:xfrm>
          <a:prstGeom prst="rect">
            <a:avLst/>
          </a:prstGeom>
        </p:spPr>
      </p:pic>
    </p:spTree>
    <p:extLst>
      <p:ext uri="{BB962C8B-B14F-4D97-AF65-F5344CB8AC3E}">
        <p14:creationId xmlns:p14="http://schemas.microsoft.com/office/powerpoint/2010/main" val="3925661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図表 18"/>
          <p:cNvGraphicFramePr/>
          <p:nvPr>
            <p:extLst/>
          </p:nvPr>
        </p:nvGraphicFramePr>
        <p:xfrm>
          <a:off x="2460954" y="1826954"/>
          <a:ext cx="6634056" cy="1904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正方形/長方形 11"/>
          <p:cNvSpPr/>
          <p:nvPr/>
        </p:nvSpPr>
        <p:spPr>
          <a:xfrm>
            <a:off x="2503286" y="3116186"/>
            <a:ext cx="1464123" cy="230832"/>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fontAlgn="auto">
              <a:spcBef>
                <a:spcPts val="0"/>
              </a:spcBef>
              <a:spcAft>
                <a:spcPts val="0"/>
              </a:spcAft>
            </a:pPr>
            <a:r>
              <a:rPr lang="en-US" altLang="ja-JP" sz="900" b="1"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47countries </a:t>
            </a:r>
            <a:r>
              <a:rPr lang="ja-JP" altLang="en-US" sz="900" b="1"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３</a:t>
            </a:r>
            <a:r>
              <a:rPr lang="en-US" altLang="ja-JP" sz="900" b="1"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Int. Org.</a:t>
            </a:r>
            <a:endParaRPr lang="ja-JP" altLang="en-US" sz="900" b="1" dirty="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3" name="正方形/長方形 12"/>
          <p:cNvSpPr/>
          <p:nvPr/>
        </p:nvSpPr>
        <p:spPr>
          <a:xfrm>
            <a:off x="4199818" y="3116186"/>
            <a:ext cx="1438444" cy="230832"/>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fontAlgn="auto">
              <a:spcBef>
                <a:spcPts val="0"/>
              </a:spcBef>
              <a:spcAft>
                <a:spcPts val="0"/>
              </a:spcAft>
            </a:pPr>
            <a:r>
              <a:rPr lang="en-US" altLang="ja-JP" sz="900" b="1"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53 countries 4 Int</a:t>
            </a:r>
            <a:r>
              <a:rPr lang="en-US" altLang="ja-JP" sz="900" b="1" dirty="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 Org.</a:t>
            </a:r>
            <a:endParaRPr lang="ja-JP" altLang="en-US" sz="900" b="1" dirty="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14" name="正方形/長方形 13"/>
          <p:cNvSpPr/>
          <p:nvPr/>
        </p:nvSpPr>
        <p:spPr>
          <a:xfrm>
            <a:off x="5775779" y="3119098"/>
            <a:ext cx="1285421" cy="230832"/>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fontAlgn="auto">
              <a:spcBef>
                <a:spcPts val="0"/>
              </a:spcBef>
              <a:spcAft>
                <a:spcPts val="0"/>
              </a:spcAft>
            </a:pPr>
            <a:r>
              <a:rPr lang="en-US" altLang="ja-JP" sz="900" b="1"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58 countries 4Int</a:t>
            </a:r>
            <a:r>
              <a:rPr lang="en-US" altLang="ja-JP" sz="900" b="1" dirty="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 Org.</a:t>
            </a:r>
            <a:endParaRPr lang="ja-JP" altLang="en-US" sz="900" b="1" dirty="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1" name="テキスト ボックス 20"/>
          <p:cNvSpPr txBox="1"/>
          <p:nvPr/>
        </p:nvSpPr>
        <p:spPr>
          <a:xfrm>
            <a:off x="217474" y="118364"/>
            <a:ext cx="3005951" cy="400110"/>
          </a:xfrm>
          <a:prstGeom prst="rect">
            <a:avLst/>
          </a:prstGeom>
          <a:noFill/>
          <a:ln>
            <a:noFill/>
          </a:ln>
        </p:spPr>
        <p:txBody>
          <a:bodyPr wrap="none" rtlCol="0">
            <a:spAutoFit/>
          </a:bodyPr>
          <a:lstStyle/>
          <a:p>
            <a:pPr fontAlgn="auto">
              <a:spcBef>
                <a:spcPts val="0"/>
              </a:spcBef>
              <a:spcAft>
                <a:spcPts val="0"/>
              </a:spcAft>
            </a:pPr>
            <a:r>
              <a:rPr lang="en-US" altLang="ja-JP" sz="2000" dirty="0" smtClean="0">
                <a:solidFill>
                  <a:prstClr val="black"/>
                </a:solidFill>
                <a:effectLst>
                  <a:outerShdw blurRad="38100" dist="38100" dir="2700000" algn="tl">
                    <a:srgbClr val="000000">
                      <a:alpha val="43137"/>
                    </a:srgbClr>
                  </a:outerShdw>
                </a:effectLst>
                <a:latin typeface="Arial Unicode MS" panose="020B0604020202020204" pitchFamily="50" charset="-128"/>
                <a:ea typeface="Arial Unicode MS" panose="020B0604020202020204" pitchFamily="50" charset="-128"/>
                <a:cs typeface="Arial Unicode MS" panose="020B0604020202020204" pitchFamily="50" charset="-128"/>
              </a:rPr>
              <a:t>Nuclear</a:t>
            </a:r>
            <a:r>
              <a:rPr lang="ja-JP" altLang="en-US" sz="2000" dirty="0" smtClean="0">
                <a:solidFill>
                  <a:prstClr val="black"/>
                </a:solidFill>
                <a:effectLst>
                  <a:outerShdw blurRad="38100" dist="38100" dir="2700000" algn="tl">
                    <a:srgbClr val="000000">
                      <a:alpha val="43137"/>
                    </a:srgbClr>
                  </a:outerShdw>
                </a:effectLst>
                <a:latin typeface="Arial Unicode MS" panose="020B0604020202020204" pitchFamily="50" charset="-128"/>
                <a:ea typeface="Arial Unicode MS" panose="020B0604020202020204" pitchFamily="50" charset="-128"/>
                <a:cs typeface="Arial Unicode MS" panose="020B0604020202020204" pitchFamily="50" charset="-128"/>
              </a:rPr>
              <a:t> </a:t>
            </a:r>
            <a:r>
              <a:rPr lang="en-US" altLang="ja-JP" sz="2000" dirty="0" smtClean="0">
                <a:solidFill>
                  <a:prstClr val="black"/>
                </a:solidFill>
                <a:effectLst>
                  <a:outerShdw blurRad="38100" dist="38100" dir="2700000" algn="tl">
                    <a:srgbClr val="000000">
                      <a:alpha val="43137"/>
                    </a:srgbClr>
                  </a:outerShdw>
                </a:effectLst>
                <a:latin typeface="Arial Unicode MS" panose="020B0604020202020204" pitchFamily="50" charset="-128"/>
                <a:ea typeface="Arial Unicode MS" panose="020B0604020202020204" pitchFamily="50" charset="-128"/>
                <a:cs typeface="Arial Unicode MS" panose="020B0604020202020204" pitchFamily="50" charset="-128"/>
              </a:rPr>
              <a:t>Security</a:t>
            </a:r>
            <a:r>
              <a:rPr lang="ja-JP" altLang="en-US" sz="2000" dirty="0" smtClean="0">
                <a:solidFill>
                  <a:prstClr val="black"/>
                </a:solidFill>
                <a:effectLst>
                  <a:outerShdw blurRad="38100" dist="38100" dir="2700000" algn="tl">
                    <a:srgbClr val="000000">
                      <a:alpha val="43137"/>
                    </a:srgbClr>
                  </a:outerShdw>
                </a:effectLst>
                <a:latin typeface="Arial Unicode MS" panose="020B0604020202020204" pitchFamily="50" charset="-128"/>
                <a:ea typeface="Arial Unicode MS" panose="020B0604020202020204" pitchFamily="50" charset="-128"/>
                <a:cs typeface="Arial Unicode MS" panose="020B0604020202020204" pitchFamily="50" charset="-128"/>
              </a:rPr>
              <a:t> </a:t>
            </a:r>
            <a:r>
              <a:rPr lang="en-US" altLang="ja-JP" sz="2000" dirty="0" smtClean="0">
                <a:solidFill>
                  <a:prstClr val="black"/>
                </a:solidFill>
                <a:effectLst>
                  <a:outerShdw blurRad="38100" dist="38100" dir="2700000" algn="tl">
                    <a:srgbClr val="000000">
                      <a:alpha val="43137"/>
                    </a:srgbClr>
                  </a:outerShdw>
                </a:effectLst>
                <a:latin typeface="Arial Unicode MS" panose="020B0604020202020204" pitchFamily="50" charset="-128"/>
                <a:ea typeface="Arial Unicode MS" panose="020B0604020202020204" pitchFamily="50" charset="-128"/>
                <a:cs typeface="Arial Unicode MS" panose="020B0604020202020204" pitchFamily="50" charset="-128"/>
              </a:rPr>
              <a:t>Summit</a:t>
            </a:r>
            <a:endParaRPr lang="ja-JP" altLang="en-US" sz="2000" dirty="0">
              <a:solidFill>
                <a:prstClr val="black"/>
              </a:solidFill>
              <a:effectLst>
                <a:outerShdw blurRad="38100" dist="38100" dir="2700000" algn="tl">
                  <a:srgbClr val="000000">
                    <a:alpha val="43137"/>
                  </a:srgbClr>
                </a:outerShdw>
              </a:effectLst>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20" name="Picture 2" descr="http://www.whitehouse.gov/sites/default/files/imagecache/gallery_img_full/image/image_file/P041310CK-0345.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26405" y="3618900"/>
            <a:ext cx="4011016" cy="263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スライド番号プレースホルダー 6"/>
          <p:cNvSpPr>
            <a:spLocks noGrp="1"/>
          </p:cNvSpPr>
          <p:nvPr>
            <p:ph type="sldNum" sz="quarter" idx="12"/>
          </p:nvPr>
        </p:nvSpPr>
        <p:spPr/>
        <p:txBody>
          <a:bodyPr/>
          <a:lstStyle/>
          <a:p>
            <a:pPr>
              <a:defRPr/>
            </a:pPr>
            <a:fld id="{1C246C11-CDE5-4498-A318-E4A39EF42A29}" type="slidenum">
              <a:rPr lang="en-US" altLang="ja-JP" smtClean="0">
                <a:latin typeface="Arial Unicode MS" panose="020B0604020202020204" pitchFamily="50" charset="-128"/>
                <a:ea typeface="Arial Unicode MS" panose="020B0604020202020204" pitchFamily="50" charset="-128"/>
                <a:cs typeface="Arial Unicode MS" panose="020B0604020202020204" pitchFamily="50" charset="-128"/>
              </a:rPr>
              <a:pPr>
                <a:defRPr/>
              </a:pPr>
              <a:t>21</a:t>
            </a:fld>
            <a:endParaRPr lang="en-US" altLang="ja-JP">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2" name="図 1"/>
          <p:cNvPicPr>
            <a:picLocks noChangeAspect="1"/>
          </p:cNvPicPr>
          <p:nvPr/>
        </p:nvPicPr>
        <p:blipFill>
          <a:blip r:embed="rId9"/>
          <a:stretch>
            <a:fillRect/>
          </a:stretch>
        </p:blipFill>
        <p:spPr>
          <a:xfrm>
            <a:off x="611704" y="1968426"/>
            <a:ext cx="1055561" cy="1244236"/>
          </a:xfrm>
          <a:prstGeom prst="rect">
            <a:avLst/>
          </a:prstGeom>
        </p:spPr>
      </p:pic>
      <p:sp>
        <p:nvSpPr>
          <p:cNvPr id="10" name="テキスト ボックス 9"/>
          <p:cNvSpPr txBox="1"/>
          <p:nvPr/>
        </p:nvSpPr>
        <p:spPr>
          <a:xfrm>
            <a:off x="2697234" y="850313"/>
            <a:ext cx="2128674" cy="738664"/>
          </a:xfrm>
          <a:prstGeom prst="rect">
            <a:avLst/>
          </a:prstGeom>
          <a:noFill/>
        </p:spPr>
        <p:txBody>
          <a:bodyPr wrap="square" rtlCol="0">
            <a:spAutoFit/>
          </a:bodyPr>
          <a:lstStyle/>
          <a:p>
            <a:pPr fontAlgn="auto">
              <a:spcBef>
                <a:spcPts val="0"/>
              </a:spcBef>
              <a:spcAft>
                <a:spcPts val="0"/>
              </a:spcAft>
            </a:pPr>
            <a:r>
              <a:rPr lang="en-US" altLang="ja-JP" sz="1400" b="1" dirty="0" smtClean="0">
                <a:solidFill>
                  <a:srgbClr val="C00000"/>
                </a:solidFill>
                <a:latin typeface="Arial Unicode MS" panose="020B0604020202020204" pitchFamily="50" charset="-128"/>
                <a:ea typeface="Arial Unicode MS" panose="020B0604020202020204" pitchFamily="50" charset="-128"/>
                <a:cs typeface="Arial Unicode MS" panose="020B0604020202020204" pitchFamily="50" charset="-128"/>
              </a:rPr>
              <a:t>2011.3.11~</a:t>
            </a:r>
          </a:p>
          <a:p>
            <a:pPr fontAlgn="auto">
              <a:spcBef>
                <a:spcPts val="0"/>
              </a:spcBef>
              <a:spcAft>
                <a:spcPts val="0"/>
              </a:spcAft>
            </a:pPr>
            <a:r>
              <a:rPr lang="en-US" altLang="ja-JP" sz="1400" b="1" dirty="0" smtClean="0">
                <a:solidFill>
                  <a:srgbClr val="C00000"/>
                </a:solidFill>
                <a:latin typeface="Arial Unicode MS" panose="020B0604020202020204" pitchFamily="50" charset="-128"/>
                <a:ea typeface="Arial Unicode MS" panose="020B0604020202020204" pitchFamily="50" charset="-128"/>
                <a:cs typeface="Arial Unicode MS" panose="020B0604020202020204" pitchFamily="50" charset="-128"/>
              </a:rPr>
              <a:t>Fukushima </a:t>
            </a:r>
            <a:r>
              <a:rPr lang="en-US" altLang="ja-JP" sz="1400" b="1" dirty="0">
                <a:solidFill>
                  <a:srgbClr val="C00000"/>
                </a:solidFill>
                <a:latin typeface="Arial Unicode MS" panose="020B0604020202020204" pitchFamily="50" charset="-128"/>
                <a:ea typeface="Arial Unicode MS" panose="020B0604020202020204" pitchFamily="50" charset="-128"/>
                <a:cs typeface="Arial Unicode MS" panose="020B0604020202020204" pitchFamily="50" charset="-128"/>
              </a:rPr>
              <a:t>nuclear power plant disaster</a:t>
            </a:r>
          </a:p>
        </p:txBody>
      </p:sp>
      <p:sp>
        <p:nvSpPr>
          <p:cNvPr id="11" name="下矢印 10"/>
          <p:cNvSpPr/>
          <p:nvPr/>
        </p:nvSpPr>
        <p:spPr>
          <a:xfrm flipV="1">
            <a:off x="4109397" y="1582373"/>
            <a:ext cx="107355" cy="888187"/>
          </a:xfrm>
          <a:prstGeom prst="downArrow">
            <a:avLst/>
          </a:prstGeom>
          <a:solidFill>
            <a:srgbClr val="C00000"/>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fontAlgn="auto">
              <a:spcBef>
                <a:spcPts val="0"/>
              </a:spcBef>
              <a:spcAft>
                <a:spcPts val="0"/>
              </a:spcAft>
            </a:pPr>
            <a:endParaRPr lang="ja-JP" altLang="en-US">
              <a:solidFill>
                <a:prstClr val="white"/>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16" name="コンテンツ プレースホルダー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4801" y="4276652"/>
            <a:ext cx="1714571" cy="2199932"/>
          </a:xfrm>
          <a:prstGeom prst="rect">
            <a:avLst/>
          </a:prstGeom>
        </p:spPr>
      </p:pic>
      <p:sp>
        <p:nvSpPr>
          <p:cNvPr id="17" name="下矢印 16"/>
          <p:cNvSpPr/>
          <p:nvPr/>
        </p:nvSpPr>
        <p:spPr>
          <a:xfrm>
            <a:off x="4042438" y="3093352"/>
            <a:ext cx="108000" cy="1152000"/>
          </a:xfrm>
          <a:prstGeom prst="downArrow">
            <a:avLst/>
          </a:prstGeom>
          <a:solidFill>
            <a:srgbClr val="FFC0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ja-JP" altLang="en-US">
              <a:solidFill>
                <a:prstClr val="white"/>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5" name="正方形/長方形 4"/>
          <p:cNvSpPr/>
          <p:nvPr/>
        </p:nvSpPr>
        <p:spPr>
          <a:xfrm>
            <a:off x="505437" y="1271574"/>
            <a:ext cx="1931919" cy="738664"/>
          </a:xfrm>
          <a:prstGeom prst="rect">
            <a:avLst/>
          </a:prstGeom>
        </p:spPr>
        <p:txBody>
          <a:bodyPr wrap="square">
            <a:spAutoFit/>
          </a:bodyPr>
          <a:lstStyle/>
          <a:p>
            <a:r>
              <a:rPr lang="en-US" altLang="ja-JP" sz="1400" b="1"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2001.9.11</a:t>
            </a:r>
          </a:p>
          <a:p>
            <a:r>
              <a:rPr lang="en-US" altLang="ja-JP" sz="1400" b="1"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S</a:t>
            </a:r>
            <a:r>
              <a:rPr lang="en-US" altLang="ja-JP" sz="1400" b="1" dirty="0" smtClean="0">
                <a:latin typeface="Arial Unicode MS" panose="020B0604020202020204" pitchFamily="50" charset="-128"/>
                <a:ea typeface="Arial Unicode MS" panose="020B0604020202020204" pitchFamily="50" charset="-128"/>
                <a:cs typeface="Arial Unicode MS" panose="020B0604020202020204" pitchFamily="50" charset="-128"/>
              </a:rPr>
              <a:t>ynchronized </a:t>
            </a:r>
            <a:r>
              <a:rPr lang="en-US" altLang="ja-JP" sz="1400" b="1" dirty="0">
                <a:latin typeface="Arial Unicode MS" panose="020B0604020202020204" pitchFamily="50" charset="-128"/>
                <a:ea typeface="Arial Unicode MS" panose="020B0604020202020204" pitchFamily="50" charset="-128"/>
                <a:cs typeface="Arial Unicode MS" panose="020B0604020202020204" pitchFamily="50" charset="-128"/>
              </a:rPr>
              <a:t>terrorist </a:t>
            </a:r>
            <a:r>
              <a:rPr lang="en-US" altLang="ja-JP" sz="1400" b="1" dirty="0" smtClean="0">
                <a:latin typeface="Arial Unicode MS" panose="020B0604020202020204" pitchFamily="50" charset="-128"/>
                <a:ea typeface="Arial Unicode MS" panose="020B0604020202020204" pitchFamily="50" charset="-128"/>
                <a:cs typeface="Arial Unicode MS" panose="020B0604020202020204" pitchFamily="50" charset="-128"/>
              </a:rPr>
              <a:t>attacks in USA</a:t>
            </a:r>
            <a:endParaRPr lang="ja-JP" altLang="en-US" sz="1400" b="1"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6" name="ストライプ矢印 5"/>
          <p:cNvSpPr/>
          <p:nvPr/>
        </p:nvSpPr>
        <p:spPr>
          <a:xfrm>
            <a:off x="1818468" y="2541865"/>
            <a:ext cx="771115" cy="514714"/>
          </a:xfrm>
          <a:prstGeom prst="strip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p>
        </p:txBody>
      </p:sp>
      <p:sp>
        <p:nvSpPr>
          <p:cNvPr id="8" name="山形 7"/>
          <p:cNvSpPr/>
          <p:nvPr/>
        </p:nvSpPr>
        <p:spPr>
          <a:xfrm>
            <a:off x="4059372" y="2472886"/>
            <a:ext cx="360000" cy="612000"/>
          </a:xfrm>
          <a:prstGeom prst="chevron">
            <a:avLst>
              <a:gd name="adj" fmla="val 84363"/>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山形 21"/>
          <p:cNvSpPr/>
          <p:nvPr/>
        </p:nvSpPr>
        <p:spPr>
          <a:xfrm>
            <a:off x="4135569" y="2472886"/>
            <a:ext cx="360000" cy="612000"/>
          </a:xfrm>
          <a:prstGeom prst="chevron">
            <a:avLst>
              <a:gd name="adj" fmla="val 84363"/>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4" name="図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14067" y="662354"/>
            <a:ext cx="2251158" cy="1350695"/>
          </a:xfrm>
          <a:prstGeom prst="rect">
            <a:avLst/>
          </a:prstGeom>
        </p:spPr>
      </p:pic>
      <p:sp>
        <p:nvSpPr>
          <p:cNvPr id="25" name="AutoShape 2" descr="「fukushima nuclear power plant disaster」の画像検索結果"/>
          <p:cNvSpPr>
            <a:spLocks noChangeAspect="1" noChangeArrowheads="1"/>
          </p:cNvSpPr>
          <p:nvPr/>
        </p:nvSpPr>
        <p:spPr bwMode="auto">
          <a:xfrm>
            <a:off x="69854" y="18520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6" name="図 25"/>
          <p:cNvPicPr>
            <a:picLocks noChangeAspect="1"/>
          </p:cNvPicPr>
          <p:nvPr/>
        </p:nvPicPr>
        <p:blipFill>
          <a:blip r:embed="rId12"/>
          <a:stretch>
            <a:fillRect/>
          </a:stretch>
        </p:blipFill>
        <p:spPr>
          <a:xfrm>
            <a:off x="4420725" y="655593"/>
            <a:ext cx="2233984" cy="1357456"/>
          </a:xfrm>
          <a:prstGeom prst="rect">
            <a:avLst/>
          </a:prstGeom>
        </p:spPr>
      </p:pic>
      <p:sp>
        <p:nvSpPr>
          <p:cNvPr id="3" name="正方形/長方形 2"/>
          <p:cNvSpPr/>
          <p:nvPr/>
        </p:nvSpPr>
        <p:spPr>
          <a:xfrm>
            <a:off x="2372387" y="3613925"/>
            <a:ext cx="1778051" cy="738664"/>
          </a:xfrm>
          <a:prstGeom prst="rect">
            <a:avLst/>
          </a:prstGeom>
        </p:spPr>
        <p:txBody>
          <a:bodyPr wrap="none">
            <a:spAutoFit/>
          </a:bodyPr>
          <a:lstStyle/>
          <a:p>
            <a:r>
              <a:rPr lang="en-US" altLang="ja-JP" sz="1400" b="1" dirty="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2011.1 </a:t>
            </a:r>
            <a:endParaRPr lang="en-US" altLang="ja-JP" sz="1400" b="1"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1400" b="1"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INFCIRC/225/Rev.5</a:t>
            </a:r>
          </a:p>
          <a:p>
            <a:r>
              <a:rPr lang="en-US" altLang="ja-JP" sz="1400" b="1"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by IAEA</a:t>
            </a:r>
            <a:endParaRPr lang="ja-JP" altLang="en-US" sz="14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Tree>
    <p:extLst>
      <p:ext uri="{BB962C8B-B14F-4D97-AF65-F5344CB8AC3E}">
        <p14:creationId xmlns:p14="http://schemas.microsoft.com/office/powerpoint/2010/main" val="3111580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7"/>
          <p:cNvGrpSpPr>
            <a:grpSpLocks/>
          </p:cNvGrpSpPr>
          <p:nvPr/>
        </p:nvGrpSpPr>
        <p:grpSpPr bwMode="auto">
          <a:xfrm>
            <a:off x="4614202" y="2413421"/>
            <a:ext cx="163380" cy="184150"/>
            <a:chOff x="912" y="3138"/>
            <a:chExt cx="139" cy="169"/>
          </a:xfrm>
        </p:grpSpPr>
        <p:sp>
          <p:nvSpPr>
            <p:cNvPr id="13" name="AutoShape 8"/>
            <p:cNvSpPr>
              <a:spLocks noChangeArrowheads="1"/>
            </p:cNvSpPr>
            <p:nvPr/>
          </p:nvSpPr>
          <p:spPr bwMode="auto">
            <a:xfrm>
              <a:off x="912"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4" name="AutoShape 9"/>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15" name="Group 10"/>
          <p:cNvGrpSpPr>
            <a:grpSpLocks/>
          </p:cNvGrpSpPr>
          <p:nvPr/>
        </p:nvGrpSpPr>
        <p:grpSpPr bwMode="auto">
          <a:xfrm>
            <a:off x="7666832" y="2248321"/>
            <a:ext cx="113506" cy="282575"/>
            <a:chOff x="1803" y="602"/>
            <a:chExt cx="217" cy="586"/>
          </a:xfrm>
        </p:grpSpPr>
        <p:sp>
          <p:nvSpPr>
            <p:cNvPr id="16" name="AutoShape 11"/>
            <p:cNvSpPr>
              <a:spLocks noChangeArrowheads="1"/>
            </p:cNvSpPr>
            <p:nvPr/>
          </p:nvSpPr>
          <p:spPr bwMode="auto">
            <a:xfrm>
              <a:off x="1806" y="1102"/>
              <a:ext cx="214" cy="86"/>
            </a:xfrm>
            <a:prstGeom prst="cube">
              <a:avLst>
                <a:gd name="adj" fmla="val 75685"/>
              </a:avLst>
            </a:prstGeom>
            <a:solidFill>
              <a:srgbClr val="333333"/>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7" name="AutoShape 12"/>
            <p:cNvSpPr>
              <a:spLocks noChangeArrowheads="1"/>
            </p:cNvSpPr>
            <p:nvPr/>
          </p:nvSpPr>
          <p:spPr bwMode="auto">
            <a:xfrm>
              <a:off x="1892" y="684"/>
              <a:ext cx="30" cy="454"/>
            </a:xfrm>
            <a:prstGeom prst="can">
              <a:avLst>
                <a:gd name="adj" fmla="val 113068"/>
              </a:avLst>
            </a:prstGeom>
            <a:solidFill>
              <a:srgbClr val="C0C0C0"/>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8" name="AutoShape 13"/>
            <p:cNvSpPr>
              <a:spLocks noChangeArrowheads="1"/>
            </p:cNvSpPr>
            <p:nvPr/>
          </p:nvSpPr>
          <p:spPr bwMode="auto">
            <a:xfrm>
              <a:off x="1803" y="602"/>
              <a:ext cx="174" cy="178"/>
            </a:xfrm>
            <a:prstGeom prst="cube">
              <a:avLst>
                <a:gd name="adj" fmla="val 60486"/>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9" name="Oval 14"/>
            <p:cNvSpPr>
              <a:spLocks noChangeArrowheads="1"/>
            </p:cNvSpPr>
            <p:nvPr/>
          </p:nvSpPr>
          <p:spPr bwMode="auto">
            <a:xfrm>
              <a:off x="1813" y="717"/>
              <a:ext cx="53" cy="53"/>
            </a:xfrm>
            <a:prstGeom prst="ellipse">
              <a:avLst/>
            </a:prstGeom>
            <a:solidFill>
              <a:srgbClr val="00CCFF"/>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20" name="Group 15"/>
          <p:cNvGrpSpPr>
            <a:grpSpLocks/>
          </p:cNvGrpSpPr>
          <p:nvPr/>
        </p:nvGrpSpPr>
        <p:grpSpPr bwMode="auto">
          <a:xfrm>
            <a:off x="3570288" y="2413421"/>
            <a:ext cx="163381" cy="184150"/>
            <a:chOff x="912" y="3138"/>
            <a:chExt cx="139" cy="169"/>
          </a:xfrm>
        </p:grpSpPr>
        <p:sp>
          <p:nvSpPr>
            <p:cNvPr id="21" name="AutoShape 16"/>
            <p:cNvSpPr>
              <a:spLocks noChangeArrowheads="1"/>
            </p:cNvSpPr>
            <p:nvPr/>
          </p:nvSpPr>
          <p:spPr bwMode="auto">
            <a:xfrm>
              <a:off x="912"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22" name="AutoShape 17"/>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23" name="Group 18"/>
          <p:cNvGrpSpPr>
            <a:grpSpLocks/>
          </p:cNvGrpSpPr>
          <p:nvPr/>
        </p:nvGrpSpPr>
        <p:grpSpPr bwMode="auto">
          <a:xfrm>
            <a:off x="5661555" y="2413421"/>
            <a:ext cx="165100" cy="184150"/>
            <a:chOff x="912" y="3138"/>
            <a:chExt cx="139" cy="169"/>
          </a:xfrm>
        </p:grpSpPr>
        <p:sp>
          <p:nvSpPr>
            <p:cNvPr id="24" name="AutoShape 19"/>
            <p:cNvSpPr>
              <a:spLocks noChangeArrowheads="1"/>
            </p:cNvSpPr>
            <p:nvPr/>
          </p:nvSpPr>
          <p:spPr bwMode="auto">
            <a:xfrm>
              <a:off x="911" y="3240"/>
              <a:ext cx="142"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25" name="AutoShape 20"/>
            <p:cNvSpPr>
              <a:spLocks noChangeArrowheads="1"/>
            </p:cNvSpPr>
            <p:nvPr/>
          </p:nvSpPr>
          <p:spPr bwMode="auto">
            <a:xfrm>
              <a:off x="968" y="3138"/>
              <a:ext cx="26"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26" name="Group 21"/>
          <p:cNvGrpSpPr>
            <a:grpSpLocks/>
          </p:cNvGrpSpPr>
          <p:nvPr/>
        </p:nvGrpSpPr>
        <p:grpSpPr bwMode="auto">
          <a:xfrm>
            <a:off x="6710628" y="2413421"/>
            <a:ext cx="163381" cy="184150"/>
            <a:chOff x="912" y="3138"/>
            <a:chExt cx="139" cy="169"/>
          </a:xfrm>
        </p:grpSpPr>
        <p:sp>
          <p:nvSpPr>
            <p:cNvPr id="27" name="AutoShape 22"/>
            <p:cNvSpPr>
              <a:spLocks noChangeArrowheads="1"/>
            </p:cNvSpPr>
            <p:nvPr/>
          </p:nvSpPr>
          <p:spPr bwMode="auto">
            <a:xfrm>
              <a:off x="913"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28" name="AutoShape 23"/>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sp>
        <p:nvSpPr>
          <p:cNvPr id="29" name="Rectangle 24" descr="縦線"/>
          <p:cNvSpPr>
            <a:spLocks noChangeArrowheads="1"/>
          </p:cNvSpPr>
          <p:nvPr/>
        </p:nvSpPr>
        <p:spPr bwMode="auto">
          <a:xfrm>
            <a:off x="3651119" y="2454696"/>
            <a:ext cx="4046669" cy="185738"/>
          </a:xfrm>
          <a:prstGeom prst="rect">
            <a:avLst/>
          </a:prstGeom>
          <a:pattFill prst="ltVert">
            <a:fgClr>
              <a:srgbClr val="4D4D4D"/>
            </a:fgClr>
            <a:bgClr>
              <a:schemeClr val="bg1"/>
            </a:bgClr>
          </a:pattFill>
          <a:ln w="12700">
            <a:solidFill>
              <a:srgbClr val="4D4D4D"/>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30" name="AutoShape 25" descr="縦線"/>
          <p:cNvSpPr>
            <a:spLocks noChangeArrowheads="1"/>
          </p:cNvSpPr>
          <p:nvPr/>
        </p:nvSpPr>
        <p:spPr bwMode="auto">
          <a:xfrm rot="16200000" flipH="1">
            <a:off x="2813051" y="2511979"/>
            <a:ext cx="895350" cy="780785"/>
          </a:xfrm>
          <a:prstGeom prst="parallelogram">
            <a:avLst>
              <a:gd name="adj" fmla="val 100769"/>
            </a:avLst>
          </a:prstGeom>
          <a:pattFill prst="ltVert">
            <a:fgClr>
              <a:srgbClr val="4D4D4D"/>
            </a:fgClr>
            <a:bgClr>
              <a:schemeClr val="bg1"/>
            </a:bgClr>
          </a:pattFill>
          <a:ln w="12700">
            <a:solidFill>
              <a:srgbClr val="4D4D4D"/>
            </a:solidFill>
            <a:miter lim="800000"/>
            <a:headEnd/>
            <a:tailEnd/>
          </a:ln>
        </p:spPr>
        <p:txBody>
          <a:bodyPr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nvGrpSpPr>
          <p:cNvPr id="31" name="Group 26"/>
          <p:cNvGrpSpPr>
            <a:grpSpLocks/>
          </p:cNvGrpSpPr>
          <p:nvPr/>
        </p:nvGrpSpPr>
        <p:grpSpPr bwMode="auto">
          <a:xfrm>
            <a:off x="3410348" y="2610271"/>
            <a:ext cx="973402" cy="1079500"/>
            <a:chOff x="1602" y="1895"/>
            <a:chExt cx="567" cy="680"/>
          </a:xfrm>
        </p:grpSpPr>
        <p:sp>
          <p:nvSpPr>
            <p:cNvPr id="32" name="AutoShape 27"/>
            <p:cNvSpPr>
              <a:spLocks noChangeArrowheads="1"/>
            </p:cNvSpPr>
            <p:nvPr/>
          </p:nvSpPr>
          <p:spPr bwMode="auto">
            <a:xfrm>
              <a:off x="1602" y="1895"/>
              <a:ext cx="563" cy="680"/>
            </a:xfrm>
            <a:prstGeom prst="can">
              <a:avLst>
                <a:gd name="adj" fmla="val 37156"/>
              </a:avLst>
            </a:prstGeom>
            <a:gradFill rotWithShape="1">
              <a:gsLst>
                <a:gs pos="0">
                  <a:schemeClr val="bg2"/>
                </a:gs>
                <a:gs pos="50000">
                  <a:srgbClr val="C0C0C0"/>
                </a:gs>
                <a:gs pos="100000">
                  <a:schemeClr val="bg2"/>
                </a:gs>
              </a:gsLst>
              <a:lin ang="0" scaled="1"/>
            </a:gradFill>
            <a:ln w="6350">
              <a:solidFill>
                <a:schemeClr val="tx1"/>
              </a:solidFill>
              <a:round/>
              <a:headEnd type="none" w="sm" len="sm"/>
              <a:tailEnd type="none" w="sm" len="sm"/>
            </a:ln>
            <a:effectLst/>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33" name="Arc 28"/>
            <p:cNvSpPr>
              <a:spLocks/>
            </p:cNvSpPr>
            <p:nvPr/>
          </p:nvSpPr>
          <p:spPr bwMode="auto">
            <a:xfrm rot="16200000" flipV="1">
              <a:off x="1816" y="1738"/>
              <a:ext cx="136" cy="507"/>
            </a:xfrm>
            <a:custGeom>
              <a:avLst/>
              <a:gdLst>
                <a:gd name="T0" fmla="*/ 23 w 21600"/>
                <a:gd name="T1" fmla="*/ 0 h 42784"/>
                <a:gd name="T2" fmla="*/ 14 w 21600"/>
                <a:gd name="T3" fmla="*/ 510 h 42784"/>
                <a:gd name="T4" fmla="*/ 0 w 21600"/>
                <a:gd name="T5" fmla="*/ 254 h 42784"/>
                <a:gd name="T6" fmla="*/ 0 60000 65536"/>
                <a:gd name="T7" fmla="*/ 0 60000 65536"/>
                <a:gd name="T8" fmla="*/ 0 60000 65536"/>
                <a:gd name="T9" fmla="*/ 0 w 21600"/>
                <a:gd name="T10" fmla="*/ 0 h 42784"/>
                <a:gd name="T11" fmla="*/ 21600 w 21600"/>
                <a:gd name="T12" fmla="*/ 42784 h 42784"/>
              </a:gdLst>
              <a:ahLst/>
              <a:cxnLst>
                <a:cxn ang="T6">
                  <a:pos x="T0" y="T1"/>
                </a:cxn>
                <a:cxn ang="T7">
                  <a:pos x="T2" y="T3"/>
                </a:cxn>
                <a:cxn ang="T8">
                  <a:pos x="T4" y="T5"/>
                </a:cxn>
              </a:cxnLst>
              <a:rect l="T9" t="T10" r="T11" b="T12"/>
              <a:pathLst>
                <a:path w="21600" h="42784" fill="none" extrusionOk="0">
                  <a:moveTo>
                    <a:pt x="3599" y="-1"/>
                  </a:moveTo>
                  <a:cubicBezTo>
                    <a:pt x="13992" y="1756"/>
                    <a:pt x="21600" y="10757"/>
                    <a:pt x="21600" y="21298"/>
                  </a:cubicBezTo>
                  <a:cubicBezTo>
                    <a:pt x="21600" y="32369"/>
                    <a:pt x="13228" y="41648"/>
                    <a:pt x="2215" y="42784"/>
                  </a:cubicBezTo>
                </a:path>
                <a:path w="21600" h="42784" stroke="0" extrusionOk="0">
                  <a:moveTo>
                    <a:pt x="3599" y="-1"/>
                  </a:moveTo>
                  <a:cubicBezTo>
                    <a:pt x="13992" y="1756"/>
                    <a:pt x="21600" y="10757"/>
                    <a:pt x="21600" y="21298"/>
                  </a:cubicBezTo>
                  <a:cubicBezTo>
                    <a:pt x="21600" y="32369"/>
                    <a:pt x="13228" y="41648"/>
                    <a:pt x="2215" y="42784"/>
                  </a:cubicBezTo>
                  <a:lnTo>
                    <a:pt x="0" y="21298"/>
                  </a:lnTo>
                  <a:close/>
                </a:path>
              </a:pathLst>
            </a:custGeom>
            <a:noFill/>
            <a:ln w="6350">
              <a:solidFill>
                <a:schemeClr val="tx1"/>
              </a:solidFill>
              <a:round/>
              <a:headEnd type="none" w="sm" len="sm"/>
              <a:tailEnd type="none" w="sm" len="sm"/>
            </a:ln>
          </p:spPr>
          <p:txBody>
            <a:bodyPr wrap="non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34" name="Arc 29"/>
            <p:cNvSpPr>
              <a:spLocks/>
            </p:cNvSpPr>
            <p:nvPr/>
          </p:nvSpPr>
          <p:spPr bwMode="auto">
            <a:xfrm rot="5400000">
              <a:off x="1830" y="1881"/>
              <a:ext cx="108" cy="564"/>
            </a:xfrm>
            <a:custGeom>
              <a:avLst/>
              <a:gdLst>
                <a:gd name="T0" fmla="*/ 18 w 21600"/>
                <a:gd name="T1" fmla="*/ 0 h 42784"/>
                <a:gd name="T2" fmla="*/ 11 w 21600"/>
                <a:gd name="T3" fmla="*/ 567 h 42784"/>
                <a:gd name="T4" fmla="*/ 0 w 21600"/>
                <a:gd name="T5" fmla="*/ 282 h 42784"/>
                <a:gd name="T6" fmla="*/ 0 60000 65536"/>
                <a:gd name="T7" fmla="*/ 0 60000 65536"/>
                <a:gd name="T8" fmla="*/ 0 60000 65536"/>
                <a:gd name="T9" fmla="*/ 0 w 21600"/>
                <a:gd name="T10" fmla="*/ 0 h 42784"/>
                <a:gd name="T11" fmla="*/ 21600 w 21600"/>
                <a:gd name="T12" fmla="*/ 42784 h 42784"/>
              </a:gdLst>
              <a:ahLst/>
              <a:cxnLst>
                <a:cxn ang="T6">
                  <a:pos x="T0" y="T1"/>
                </a:cxn>
                <a:cxn ang="T7">
                  <a:pos x="T2" y="T3"/>
                </a:cxn>
                <a:cxn ang="T8">
                  <a:pos x="T4" y="T5"/>
                </a:cxn>
              </a:cxnLst>
              <a:rect l="T9" t="T10" r="T11" b="T12"/>
              <a:pathLst>
                <a:path w="21600" h="42784" fill="none" extrusionOk="0">
                  <a:moveTo>
                    <a:pt x="3599" y="-1"/>
                  </a:moveTo>
                  <a:cubicBezTo>
                    <a:pt x="13992" y="1756"/>
                    <a:pt x="21600" y="10757"/>
                    <a:pt x="21600" y="21298"/>
                  </a:cubicBezTo>
                  <a:cubicBezTo>
                    <a:pt x="21600" y="32369"/>
                    <a:pt x="13228" y="41648"/>
                    <a:pt x="2215" y="42784"/>
                  </a:cubicBezTo>
                </a:path>
                <a:path w="21600" h="42784" stroke="0" extrusionOk="0">
                  <a:moveTo>
                    <a:pt x="3599" y="-1"/>
                  </a:moveTo>
                  <a:cubicBezTo>
                    <a:pt x="13992" y="1756"/>
                    <a:pt x="21600" y="10757"/>
                    <a:pt x="21600" y="21298"/>
                  </a:cubicBezTo>
                  <a:cubicBezTo>
                    <a:pt x="21600" y="32369"/>
                    <a:pt x="13228" y="41648"/>
                    <a:pt x="2215" y="42784"/>
                  </a:cubicBezTo>
                  <a:lnTo>
                    <a:pt x="0" y="21298"/>
                  </a:lnTo>
                  <a:close/>
                </a:path>
              </a:pathLst>
            </a:custGeom>
            <a:noFill/>
            <a:ln w="6350">
              <a:solidFill>
                <a:srgbClr val="0000FF"/>
              </a:solidFill>
              <a:round/>
              <a:headEnd type="none" w="sm" len="sm"/>
              <a:tailEnd type="none" w="sm" len="sm"/>
            </a:ln>
          </p:spPr>
          <p:txBody>
            <a:bodyPr wrap="non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35" name="Arc 30"/>
            <p:cNvSpPr>
              <a:spLocks/>
            </p:cNvSpPr>
            <p:nvPr/>
          </p:nvSpPr>
          <p:spPr bwMode="auto">
            <a:xfrm rot="5400000">
              <a:off x="1833" y="1987"/>
              <a:ext cx="107" cy="564"/>
            </a:xfrm>
            <a:custGeom>
              <a:avLst/>
              <a:gdLst>
                <a:gd name="T0" fmla="*/ 18 w 21600"/>
                <a:gd name="T1" fmla="*/ 0 h 42784"/>
                <a:gd name="T2" fmla="*/ 11 w 21600"/>
                <a:gd name="T3" fmla="*/ 567 h 42784"/>
                <a:gd name="T4" fmla="*/ 0 w 21600"/>
                <a:gd name="T5" fmla="*/ 282 h 42784"/>
                <a:gd name="T6" fmla="*/ 0 60000 65536"/>
                <a:gd name="T7" fmla="*/ 0 60000 65536"/>
                <a:gd name="T8" fmla="*/ 0 60000 65536"/>
                <a:gd name="T9" fmla="*/ 0 w 21600"/>
                <a:gd name="T10" fmla="*/ 0 h 42784"/>
                <a:gd name="T11" fmla="*/ 21600 w 21600"/>
                <a:gd name="T12" fmla="*/ 42784 h 42784"/>
              </a:gdLst>
              <a:ahLst/>
              <a:cxnLst>
                <a:cxn ang="T6">
                  <a:pos x="T0" y="T1"/>
                </a:cxn>
                <a:cxn ang="T7">
                  <a:pos x="T2" y="T3"/>
                </a:cxn>
                <a:cxn ang="T8">
                  <a:pos x="T4" y="T5"/>
                </a:cxn>
              </a:cxnLst>
              <a:rect l="T9" t="T10" r="T11" b="T12"/>
              <a:pathLst>
                <a:path w="21600" h="42784" fill="none" extrusionOk="0">
                  <a:moveTo>
                    <a:pt x="3599" y="-1"/>
                  </a:moveTo>
                  <a:cubicBezTo>
                    <a:pt x="13992" y="1756"/>
                    <a:pt x="21600" y="10757"/>
                    <a:pt x="21600" y="21298"/>
                  </a:cubicBezTo>
                  <a:cubicBezTo>
                    <a:pt x="21600" y="32369"/>
                    <a:pt x="13228" y="41648"/>
                    <a:pt x="2215" y="42784"/>
                  </a:cubicBezTo>
                </a:path>
                <a:path w="21600" h="42784" stroke="0" extrusionOk="0">
                  <a:moveTo>
                    <a:pt x="3599" y="-1"/>
                  </a:moveTo>
                  <a:cubicBezTo>
                    <a:pt x="13992" y="1756"/>
                    <a:pt x="21600" y="10757"/>
                    <a:pt x="21600" y="21298"/>
                  </a:cubicBezTo>
                  <a:cubicBezTo>
                    <a:pt x="21600" y="32369"/>
                    <a:pt x="13228" y="41648"/>
                    <a:pt x="2215" y="42784"/>
                  </a:cubicBezTo>
                  <a:lnTo>
                    <a:pt x="0" y="21298"/>
                  </a:lnTo>
                  <a:close/>
                </a:path>
              </a:pathLst>
            </a:custGeom>
            <a:noFill/>
            <a:ln w="6350">
              <a:solidFill>
                <a:srgbClr val="0000FF"/>
              </a:solidFill>
              <a:round/>
              <a:headEnd type="none" w="sm" len="sm"/>
              <a:tailEnd type="none" w="sm" len="sm"/>
            </a:ln>
          </p:spPr>
          <p:txBody>
            <a:bodyPr wrap="non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36" name="Group 31"/>
          <p:cNvGrpSpPr>
            <a:grpSpLocks/>
          </p:cNvGrpSpPr>
          <p:nvPr/>
        </p:nvGrpSpPr>
        <p:grpSpPr bwMode="auto">
          <a:xfrm>
            <a:off x="2968362" y="2910309"/>
            <a:ext cx="975122" cy="1079500"/>
            <a:chOff x="1602" y="1895"/>
            <a:chExt cx="567" cy="680"/>
          </a:xfrm>
        </p:grpSpPr>
        <p:sp>
          <p:nvSpPr>
            <p:cNvPr id="37" name="AutoShape 32"/>
            <p:cNvSpPr>
              <a:spLocks noChangeArrowheads="1"/>
            </p:cNvSpPr>
            <p:nvPr/>
          </p:nvSpPr>
          <p:spPr bwMode="auto">
            <a:xfrm>
              <a:off x="1602" y="1895"/>
              <a:ext cx="567" cy="680"/>
            </a:xfrm>
            <a:prstGeom prst="can">
              <a:avLst>
                <a:gd name="adj" fmla="val 37156"/>
              </a:avLst>
            </a:prstGeom>
            <a:gradFill rotWithShape="1">
              <a:gsLst>
                <a:gs pos="0">
                  <a:schemeClr val="bg2"/>
                </a:gs>
                <a:gs pos="50000">
                  <a:srgbClr val="C0C0C0"/>
                </a:gs>
                <a:gs pos="100000">
                  <a:schemeClr val="bg2"/>
                </a:gs>
              </a:gsLst>
              <a:lin ang="0" scaled="1"/>
            </a:gradFill>
            <a:ln w="6350">
              <a:solidFill>
                <a:schemeClr val="tx1"/>
              </a:solidFill>
              <a:round/>
              <a:headEnd type="none" w="sm" len="sm"/>
              <a:tailEnd type="none" w="sm" len="sm"/>
            </a:ln>
            <a:effectLst/>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38" name="Arc 33"/>
            <p:cNvSpPr>
              <a:spLocks/>
            </p:cNvSpPr>
            <p:nvPr/>
          </p:nvSpPr>
          <p:spPr bwMode="auto">
            <a:xfrm rot="16200000" flipV="1">
              <a:off x="1818" y="1736"/>
              <a:ext cx="136" cy="510"/>
            </a:xfrm>
            <a:custGeom>
              <a:avLst/>
              <a:gdLst>
                <a:gd name="T0" fmla="*/ 23 w 21600"/>
                <a:gd name="T1" fmla="*/ 0 h 42784"/>
                <a:gd name="T2" fmla="*/ 14 w 21600"/>
                <a:gd name="T3" fmla="*/ 510 h 42784"/>
                <a:gd name="T4" fmla="*/ 0 w 21600"/>
                <a:gd name="T5" fmla="*/ 254 h 42784"/>
                <a:gd name="T6" fmla="*/ 0 60000 65536"/>
                <a:gd name="T7" fmla="*/ 0 60000 65536"/>
                <a:gd name="T8" fmla="*/ 0 60000 65536"/>
                <a:gd name="T9" fmla="*/ 0 w 21600"/>
                <a:gd name="T10" fmla="*/ 0 h 42784"/>
                <a:gd name="T11" fmla="*/ 21600 w 21600"/>
                <a:gd name="T12" fmla="*/ 42784 h 42784"/>
              </a:gdLst>
              <a:ahLst/>
              <a:cxnLst>
                <a:cxn ang="T6">
                  <a:pos x="T0" y="T1"/>
                </a:cxn>
                <a:cxn ang="T7">
                  <a:pos x="T2" y="T3"/>
                </a:cxn>
                <a:cxn ang="T8">
                  <a:pos x="T4" y="T5"/>
                </a:cxn>
              </a:cxnLst>
              <a:rect l="T9" t="T10" r="T11" b="T12"/>
              <a:pathLst>
                <a:path w="21600" h="42784" fill="none" extrusionOk="0">
                  <a:moveTo>
                    <a:pt x="3599" y="-1"/>
                  </a:moveTo>
                  <a:cubicBezTo>
                    <a:pt x="13992" y="1756"/>
                    <a:pt x="21600" y="10757"/>
                    <a:pt x="21600" y="21298"/>
                  </a:cubicBezTo>
                  <a:cubicBezTo>
                    <a:pt x="21600" y="32369"/>
                    <a:pt x="13228" y="41648"/>
                    <a:pt x="2215" y="42784"/>
                  </a:cubicBezTo>
                </a:path>
                <a:path w="21600" h="42784" stroke="0" extrusionOk="0">
                  <a:moveTo>
                    <a:pt x="3599" y="-1"/>
                  </a:moveTo>
                  <a:cubicBezTo>
                    <a:pt x="13992" y="1756"/>
                    <a:pt x="21600" y="10757"/>
                    <a:pt x="21600" y="21298"/>
                  </a:cubicBezTo>
                  <a:cubicBezTo>
                    <a:pt x="21600" y="32369"/>
                    <a:pt x="13228" y="41648"/>
                    <a:pt x="2215" y="42784"/>
                  </a:cubicBezTo>
                  <a:lnTo>
                    <a:pt x="0" y="21298"/>
                  </a:lnTo>
                  <a:close/>
                </a:path>
              </a:pathLst>
            </a:custGeom>
            <a:noFill/>
            <a:ln w="6350">
              <a:solidFill>
                <a:schemeClr val="tx1"/>
              </a:solidFill>
              <a:round/>
              <a:headEnd type="none" w="sm" len="sm"/>
              <a:tailEnd type="none" w="sm" len="sm"/>
            </a:ln>
          </p:spPr>
          <p:txBody>
            <a:bodyPr wrap="non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39" name="Arc 34"/>
            <p:cNvSpPr>
              <a:spLocks/>
            </p:cNvSpPr>
            <p:nvPr/>
          </p:nvSpPr>
          <p:spPr bwMode="auto">
            <a:xfrm rot="5400000">
              <a:off x="1832" y="1879"/>
              <a:ext cx="108" cy="567"/>
            </a:xfrm>
            <a:custGeom>
              <a:avLst/>
              <a:gdLst>
                <a:gd name="T0" fmla="*/ 18 w 21600"/>
                <a:gd name="T1" fmla="*/ 0 h 42784"/>
                <a:gd name="T2" fmla="*/ 11 w 21600"/>
                <a:gd name="T3" fmla="*/ 567 h 42784"/>
                <a:gd name="T4" fmla="*/ 0 w 21600"/>
                <a:gd name="T5" fmla="*/ 282 h 42784"/>
                <a:gd name="T6" fmla="*/ 0 60000 65536"/>
                <a:gd name="T7" fmla="*/ 0 60000 65536"/>
                <a:gd name="T8" fmla="*/ 0 60000 65536"/>
                <a:gd name="T9" fmla="*/ 0 w 21600"/>
                <a:gd name="T10" fmla="*/ 0 h 42784"/>
                <a:gd name="T11" fmla="*/ 21600 w 21600"/>
                <a:gd name="T12" fmla="*/ 42784 h 42784"/>
              </a:gdLst>
              <a:ahLst/>
              <a:cxnLst>
                <a:cxn ang="T6">
                  <a:pos x="T0" y="T1"/>
                </a:cxn>
                <a:cxn ang="T7">
                  <a:pos x="T2" y="T3"/>
                </a:cxn>
                <a:cxn ang="T8">
                  <a:pos x="T4" y="T5"/>
                </a:cxn>
              </a:cxnLst>
              <a:rect l="T9" t="T10" r="T11" b="T12"/>
              <a:pathLst>
                <a:path w="21600" h="42784" fill="none" extrusionOk="0">
                  <a:moveTo>
                    <a:pt x="3599" y="-1"/>
                  </a:moveTo>
                  <a:cubicBezTo>
                    <a:pt x="13992" y="1756"/>
                    <a:pt x="21600" y="10757"/>
                    <a:pt x="21600" y="21298"/>
                  </a:cubicBezTo>
                  <a:cubicBezTo>
                    <a:pt x="21600" y="32369"/>
                    <a:pt x="13228" y="41648"/>
                    <a:pt x="2215" y="42784"/>
                  </a:cubicBezTo>
                </a:path>
                <a:path w="21600" h="42784" stroke="0" extrusionOk="0">
                  <a:moveTo>
                    <a:pt x="3599" y="-1"/>
                  </a:moveTo>
                  <a:cubicBezTo>
                    <a:pt x="13992" y="1756"/>
                    <a:pt x="21600" y="10757"/>
                    <a:pt x="21600" y="21298"/>
                  </a:cubicBezTo>
                  <a:cubicBezTo>
                    <a:pt x="21600" y="32369"/>
                    <a:pt x="13228" y="41648"/>
                    <a:pt x="2215" y="42784"/>
                  </a:cubicBezTo>
                  <a:lnTo>
                    <a:pt x="0" y="21298"/>
                  </a:lnTo>
                  <a:close/>
                </a:path>
              </a:pathLst>
            </a:custGeom>
            <a:noFill/>
            <a:ln w="6350">
              <a:solidFill>
                <a:srgbClr val="0000FF"/>
              </a:solidFill>
              <a:round/>
              <a:headEnd type="none" w="sm" len="sm"/>
              <a:tailEnd type="none" w="sm" len="sm"/>
            </a:ln>
          </p:spPr>
          <p:txBody>
            <a:bodyPr wrap="non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40" name="Arc 35"/>
            <p:cNvSpPr>
              <a:spLocks/>
            </p:cNvSpPr>
            <p:nvPr/>
          </p:nvSpPr>
          <p:spPr bwMode="auto">
            <a:xfrm rot="5400000">
              <a:off x="1832" y="1987"/>
              <a:ext cx="107" cy="567"/>
            </a:xfrm>
            <a:custGeom>
              <a:avLst/>
              <a:gdLst>
                <a:gd name="T0" fmla="*/ 18 w 21600"/>
                <a:gd name="T1" fmla="*/ 0 h 42784"/>
                <a:gd name="T2" fmla="*/ 11 w 21600"/>
                <a:gd name="T3" fmla="*/ 567 h 42784"/>
                <a:gd name="T4" fmla="*/ 0 w 21600"/>
                <a:gd name="T5" fmla="*/ 282 h 42784"/>
                <a:gd name="T6" fmla="*/ 0 60000 65536"/>
                <a:gd name="T7" fmla="*/ 0 60000 65536"/>
                <a:gd name="T8" fmla="*/ 0 60000 65536"/>
                <a:gd name="T9" fmla="*/ 0 w 21600"/>
                <a:gd name="T10" fmla="*/ 0 h 42784"/>
                <a:gd name="T11" fmla="*/ 21600 w 21600"/>
                <a:gd name="T12" fmla="*/ 42784 h 42784"/>
              </a:gdLst>
              <a:ahLst/>
              <a:cxnLst>
                <a:cxn ang="T6">
                  <a:pos x="T0" y="T1"/>
                </a:cxn>
                <a:cxn ang="T7">
                  <a:pos x="T2" y="T3"/>
                </a:cxn>
                <a:cxn ang="T8">
                  <a:pos x="T4" y="T5"/>
                </a:cxn>
              </a:cxnLst>
              <a:rect l="T9" t="T10" r="T11" b="T12"/>
              <a:pathLst>
                <a:path w="21600" h="42784" fill="none" extrusionOk="0">
                  <a:moveTo>
                    <a:pt x="3599" y="-1"/>
                  </a:moveTo>
                  <a:cubicBezTo>
                    <a:pt x="13992" y="1756"/>
                    <a:pt x="21600" y="10757"/>
                    <a:pt x="21600" y="21298"/>
                  </a:cubicBezTo>
                  <a:cubicBezTo>
                    <a:pt x="21600" y="32369"/>
                    <a:pt x="13228" y="41648"/>
                    <a:pt x="2215" y="42784"/>
                  </a:cubicBezTo>
                </a:path>
                <a:path w="21600" h="42784" stroke="0" extrusionOk="0">
                  <a:moveTo>
                    <a:pt x="3599" y="-1"/>
                  </a:moveTo>
                  <a:cubicBezTo>
                    <a:pt x="13992" y="1756"/>
                    <a:pt x="21600" y="10757"/>
                    <a:pt x="21600" y="21298"/>
                  </a:cubicBezTo>
                  <a:cubicBezTo>
                    <a:pt x="21600" y="32369"/>
                    <a:pt x="13228" y="41648"/>
                    <a:pt x="2215" y="42784"/>
                  </a:cubicBezTo>
                  <a:lnTo>
                    <a:pt x="0" y="21298"/>
                  </a:lnTo>
                  <a:close/>
                </a:path>
              </a:pathLst>
            </a:custGeom>
            <a:noFill/>
            <a:ln w="6350">
              <a:solidFill>
                <a:srgbClr val="0000FF"/>
              </a:solidFill>
              <a:round/>
              <a:headEnd type="none" w="sm" len="sm"/>
              <a:tailEnd type="none" w="sm" len="sm"/>
            </a:ln>
          </p:spPr>
          <p:txBody>
            <a:bodyPr wrap="non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sp>
        <p:nvSpPr>
          <p:cNvPr id="41" name="AutoShape 36"/>
          <p:cNvSpPr>
            <a:spLocks noChangeArrowheads="1"/>
          </p:cNvSpPr>
          <p:nvPr/>
        </p:nvSpPr>
        <p:spPr bwMode="auto">
          <a:xfrm>
            <a:off x="3733669" y="2730922"/>
            <a:ext cx="1422267" cy="1298575"/>
          </a:xfrm>
          <a:prstGeom prst="cube">
            <a:avLst>
              <a:gd name="adj" fmla="val 46870"/>
            </a:avLst>
          </a:prstGeom>
          <a:solidFill>
            <a:srgbClr val="C0C0C0"/>
          </a:solidFill>
          <a:ln w="6350">
            <a:solidFill>
              <a:schemeClr val="tx2"/>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42" name="Rectangle 37"/>
          <p:cNvSpPr>
            <a:spLocks noChangeArrowheads="1"/>
          </p:cNvSpPr>
          <p:nvPr/>
        </p:nvSpPr>
        <p:spPr bwMode="auto">
          <a:xfrm>
            <a:off x="5840413" y="3778671"/>
            <a:ext cx="553773" cy="115888"/>
          </a:xfrm>
          <a:prstGeom prst="rect">
            <a:avLst/>
          </a:prstGeom>
          <a:solidFill>
            <a:srgbClr val="C0C0C0"/>
          </a:solidFill>
          <a:ln w="6350" algn="ctr">
            <a:no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43" name="AutoShape 38"/>
          <p:cNvSpPr>
            <a:spLocks noChangeArrowheads="1"/>
          </p:cNvSpPr>
          <p:nvPr/>
        </p:nvSpPr>
        <p:spPr bwMode="auto">
          <a:xfrm flipH="1">
            <a:off x="6947959" y="2842046"/>
            <a:ext cx="2089547" cy="2662238"/>
          </a:xfrm>
          <a:prstGeom prst="rtTriangle">
            <a:avLst/>
          </a:prstGeom>
          <a:solidFill>
            <a:srgbClr val="99FF99"/>
          </a:solidFill>
          <a:ln w="6350" algn="ctr">
            <a:no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nvGrpSpPr>
          <p:cNvPr id="44" name="Group 39"/>
          <p:cNvGrpSpPr>
            <a:grpSpLocks/>
          </p:cNvGrpSpPr>
          <p:nvPr/>
        </p:nvGrpSpPr>
        <p:grpSpPr bwMode="auto">
          <a:xfrm>
            <a:off x="2129103" y="3642146"/>
            <a:ext cx="163381" cy="184150"/>
            <a:chOff x="912" y="3138"/>
            <a:chExt cx="139" cy="169"/>
          </a:xfrm>
        </p:grpSpPr>
        <p:sp>
          <p:nvSpPr>
            <p:cNvPr id="45" name="AutoShape 40"/>
            <p:cNvSpPr>
              <a:spLocks noChangeArrowheads="1"/>
            </p:cNvSpPr>
            <p:nvPr/>
          </p:nvSpPr>
          <p:spPr bwMode="auto">
            <a:xfrm>
              <a:off x="912"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46" name="AutoShape 41"/>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47" name="Group 42"/>
          <p:cNvGrpSpPr>
            <a:grpSpLocks/>
          </p:cNvGrpSpPr>
          <p:nvPr/>
        </p:nvGrpSpPr>
        <p:grpSpPr bwMode="auto">
          <a:xfrm>
            <a:off x="8886165" y="3162722"/>
            <a:ext cx="111786" cy="282575"/>
            <a:chOff x="1803" y="602"/>
            <a:chExt cx="217" cy="586"/>
          </a:xfrm>
        </p:grpSpPr>
        <p:sp>
          <p:nvSpPr>
            <p:cNvPr id="48" name="AutoShape 43"/>
            <p:cNvSpPr>
              <a:spLocks noChangeArrowheads="1"/>
            </p:cNvSpPr>
            <p:nvPr/>
          </p:nvSpPr>
          <p:spPr bwMode="auto">
            <a:xfrm>
              <a:off x="1806" y="1102"/>
              <a:ext cx="214" cy="86"/>
            </a:xfrm>
            <a:prstGeom prst="cube">
              <a:avLst>
                <a:gd name="adj" fmla="val 75685"/>
              </a:avLst>
            </a:prstGeom>
            <a:solidFill>
              <a:srgbClr val="333333"/>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49" name="AutoShape 44"/>
            <p:cNvSpPr>
              <a:spLocks noChangeArrowheads="1"/>
            </p:cNvSpPr>
            <p:nvPr/>
          </p:nvSpPr>
          <p:spPr bwMode="auto">
            <a:xfrm>
              <a:off x="1890" y="684"/>
              <a:ext cx="33" cy="454"/>
            </a:xfrm>
            <a:prstGeom prst="can">
              <a:avLst>
                <a:gd name="adj" fmla="val 113068"/>
              </a:avLst>
            </a:prstGeom>
            <a:solidFill>
              <a:srgbClr val="C0C0C0"/>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50" name="AutoShape 45"/>
            <p:cNvSpPr>
              <a:spLocks noChangeArrowheads="1"/>
            </p:cNvSpPr>
            <p:nvPr/>
          </p:nvSpPr>
          <p:spPr bwMode="auto">
            <a:xfrm>
              <a:off x="1803" y="602"/>
              <a:ext cx="174" cy="178"/>
            </a:xfrm>
            <a:prstGeom prst="cube">
              <a:avLst>
                <a:gd name="adj" fmla="val 60486"/>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51" name="Oval 46"/>
            <p:cNvSpPr>
              <a:spLocks noChangeArrowheads="1"/>
            </p:cNvSpPr>
            <p:nvPr/>
          </p:nvSpPr>
          <p:spPr bwMode="auto">
            <a:xfrm>
              <a:off x="1813" y="717"/>
              <a:ext cx="53" cy="53"/>
            </a:xfrm>
            <a:prstGeom prst="ellipse">
              <a:avLst/>
            </a:prstGeom>
            <a:solidFill>
              <a:srgbClr val="00CCFF"/>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52" name="Group 47"/>
          <p:cNvGrpSpPr>
            <a:grpSpLocks/>
          </p:cNvGrpSpPr>
          <p:nvPr/>
        </p:nvGrpSpPr>
        <p:grpSpPr bwMode="auto">
          <a:xfrm>
            <a:off x="2878932" y="2883322"/>
            <a:ext cx="113506" cy="282575"/>
            <a:chOff x="1803" y="602"/>
            <a:chExt cx="217" cy="586"/>
          </a:xfrm>
        </p:grpSpPr>
        <p:sp>
          <p:nvSpPr>
            <p:cNvPr id="53" name="AutoShape 48"/>
            <p:cNvSpPr>
              <a:spLocks noChangeArrowheads="1"/>
            </p:cNvSpPr>
            <p:nvPr/>
          </p:nvSpPr>
          <p:spPr bwMode="auto">
            <a:xfrm>
              <a:off x="1806" y="1102"/>
              <a:ext cx="214" cy="86"/>
            </a:xfrm>
            <a:prstGeom prst="cube">
              <a:avLst>
                <a:gd name="adj" fmla="val 75685"/>
              </a:avLst>
            </a:prstGeom>
            <a:solidFill>
              <a:srgbClr val="333333"/>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54" name="AutoShape 49"/>
            <p:cNvSpPr>
              <a:spLocks noChangeArrowheads="1"/>
            </p:cNvSpPr>
            <p:nvPr/>
          </p:nvSpPr>
          <p:spPr bwMode="auto">
            <a:xfrm>
              <a:off x="1892" y="684"/>
              <a:ext cx="30" cy="454"/>
            </a:xfrm>
            <a:prstGeom prst="can">
              <a:avLst>
                <a:gd name="adj" fmla="val 113068"/>
              </a:avLst>
            </a:prstGeom>
            <a:solidFill>
              <a:srgbClr val="C0C0C0"/>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55" name="AutoShape 50"/>
            <p:cNvSpPr>
              <a:spLocks noChangeArrowheads="1"/>
            </p:cNvSpPr>
            <p:nvPr/>
          </p:nvSpPr>
          <p:spPr bwMode="auto">
            <a:xfrm>
              <a:off x="1803" y="602"/>
              <a:ext cx="174" cy="178"/>
            </a:xfrm>
            <a:prstGeom prst="cube">
              <a:avLst>
                <a:gd name="adj" fmla="val 60486"/>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56" name="Oval 51"/>
            <p:cNvSpPr>
              <a:spLocks noChangeArrowheads="1"/>
            </p:cNvSpPr>
            <p:nvPr/>
          </p:nvSpPr>
          <p:spPr bwMode="auto">
            <a:xfrm>
              <a:off x="1813" y="717"/>
              <a:ext cx="53" cy="53"/>
            </a:xfrm>
            <a:prstGeom prst="ellipse">
              <a:avLst/>
            </a:prstGeom>
            <a:solidFill>
              <a:srgbClr val="00CCFF"/>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sp>
        <p:nvSpPr>
          <p:cNvPr id="57" name="Rectangle 52" descr="縦線"/>
          <p:cNvSpPr>
            <a:spLocks noChangeArrowheads="1"/>
          </p:cNvSpPr>
          <p:nvPr/>
        </p:nvSpPr>
        <p:spPr bwMode="auto">
          <a:xfrm>
            <a:off x="8561124" y="3383385"/>
            <a:ext cx="383514" cy="134937"/>
          </a:xfrm>
          <a:prstGeom prst="rect">
            <a:avLst/>
          </a:prstGeom>
          <a:pattFill prst="ltVert">
            <a:fgClr>
              <a:srgbClr val="4D4D4D"/>
            </a:fgClr>
            <a:bgClr>
              <a:srgbClr val="FFFFFF"/>
            </a:bgClr>
          </a:pattFill>
          <a:ln w="12700">
            <a:solidFill>
              <a:srgbClr val="4D4D4D"/>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58" name="AutoShape 53"/>
          <p:cNvSpPr>
            <a:spLocks noChangeArrowheads="1"/>
          </p:cNvSpPr>
          <p:nvPr/>
        </p:nvSpPr>
        <p:spPr bwMode="auto">
          <a:xfrm flipV="1">
            <a:off x="197777" y="1499021"/>
            <a:ext cx="3597804" cy="3240088"/>
          </a:xfrm>
          <a:prstGeom prst="rtTriangle">
            <a:avLst/>
          </a:prstGeom>
          <a:solidFill>
            <a:srgbClr val="99CCFF">
              <a:alpha val="50195"/>
            </a:srgbClr>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rot="10800000"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nvGrpSpPr>
          <p:cNvPr id="59" name="Group 54"/>
          <p:cNvGrpSpPr>
            <a:grpSpLocks/>
          </p:cNvGrpSpPr>
          <p:nvPr/>
        </p:nvGrpSpPr>
        <p:grpSpPr bwMode="auto">
          <a:xfrm>
            <a:off x="7757981" y="2413421"/>
            <a:ext cx="163380" cy="184150"/>
            <a:chOff x="912" y="3138"/>
            <a:chExt cx="139" cy="169"/>
          </a:xfrm>
        </p:grpSpPr>
        <p:sp>
          <p:nvSpPr>
            <p:cNvPr id="60" name="AutoShape 55"/>
            <p:cNvSpPr>
              <a:spLocks noChangeArrowheads="1"/>
            </p:cNvSpPr>
            <p:nvPr/>
          </p:nvSpPr>
          <p:spPr bwMode="auto">
            <a:xfrm>
              <a:off x="912"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61" name="AutoShape 56"/>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62" name="Group 57"/>
          <p:cNvGrpSpPr>
            <a:grpSpLocks/>
          </p:cNvGrpSpPr>
          <p:nvPr/>
        </p:nvGrpSpPr>
        <p:grpSpPr bwMode="auto">
          <a:xfrm>
            <a:off x="2744788" y="3067471"/>
            <a:ext cx="163381" cy="184150"/>
            <a:chOff x="912" y="3138"/>
            <a:chExt cx="139" cy="169"/>
          </a:xfrm>
        </p:grpSpPr>
        <p:sp>
          <p:nvSpPr>
            <p:cNvPr id="63" name="AutoShape 58"/>
            <p:cNvSpPr>
              <a:spLocks noChangeArrowheads="1"/>
            </p:cNvSpPr>
            <p:nvPr/>
          </p:nvSpPr>
          <p:spPr bwMode="auto">
            <a:xfrm>
              <a:off x="912"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64" name="AutoShape 59"/>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sp>
        <p:nvSpPr>
          <p:cNvPr id="65" name="AutoShape 60"/>
          <p:cNvSpPr>
            <a:spLocks noChangeArrowheads="1"/>
          </p:cNvSpPr>
          <p:nvPr/>
        </p:nvSpPr>
        <p:spPr bwMode="auto">
          <a:xfrm>
            <a:off x="2540134" y="3169072"/>
            <a:ext cx="361156" cy="200025"/>
          </a:xfrm>
          <a:prstGeom prst="cube">
            <a:avLst>
              <a:gd name="adj" fmla="val 32458"/>
            </a:avLst>
          </a:prstGeom>
          <a:solidFill>
            <a:srgbClr val="333333"/>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66" name="AutoShape 61" descr="縦線"/>
          <p:cNvSpPr>
            <a:spLocks noChangeArrowheads="1"/>
          </p:cNvSpPr>
          <p:nvPr/>
        </p:nvSpPr>
        <p:spPr bwMode="auto">
          <a:xfrm rot="16200000" flipH="1">
            <a:off x="2512683" y="3316908"/>
            <a:ext cx="373063" cy="242490"/>
          </a:xfrm>
          <a:prstGeom prst="parallelogram">
            <a:avLst>
              <a:gd name="adj" fmla="val 105101"/>
            </a:avLst>
          </a:prstGeom>
          <a:pattFill prst="ltVert">
            <a:fgClr>
              <a:srgbClr val="4D4D4D"/>
            </a:fgClr>
            <a:bgClr>
              <a:schemeClr val="bg1"/>
            </a:bgClr>
          </a:pattFill>
          <a:ln w="12700">
            <a:solidFill>
              <a:srgbClr val="4D4D4D"/>
            </a:solidFill>
            <a:miter lim="800000"/>
            <a:headEnd/>
            <a:tailEnd/>
          </a:ln>
        </p:spPr>
        <p:txBody>
          <a:bodyPr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67" name="AutoShape 62" descr="縦線"/>
          <p:cNvSpPr>
            <a:spLocks noChangeArrowheads="1"/>
          </p:cNvSpPr>
          <p:nvPr/>
        </p:nvSpPr>
        <p:spPr bwMode="auto">
          <a:xfrm rot="16200000" flipH="1">
            <a:off x="2277071" y="3304075"/>
            <a:ext cx="373062" cy="245930"/>
          </a:xfrm>
          <a:prstGeom prst="parallelogram">
            <a:avLst>
              <a:gd name="adj" fmla="val 104300"/>
            </a:avLst>
          </a:prstGeom>
          <a:pattFill prst="ltVert">
            <a:fgClr>
              <a:srgbClr val="4D4D4D"/>
            </a:fgClr>
            <a:bgClr>
              <a:schemeClr val="bg1"/>
            </a:bgClr>
          </a:pattFill>
          <a:ln w="12700">
            <a:solidFill>
              <a:srgbClr val="4D4D4D"/>
            </a:solidFill>
            <a:miter lim="800000"/>
            <a:headEnd/>
            <a:tailEnd/>
          </a:ln>
        </p:spPr>
        <p:txBody>
          <a:bodyPr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68" name="AutoShape 63"/>
          <p:cNvSpPr>
            <a:spLocks noChangeArrowheads="1"/>
          </p:cNvSpPr>
          <p:nvPr/>
        </p:nvSpPr>
        <p:spPr bwMode="auto">
          <a:xfrm>
            <a:off x="2239170" y="3465935"/>
            <a:ext cx="368035" cy="200025"/>
          </a:xfrm>
          <a:prstGeom prst="cube">
            <a:avLst>
              <a:gd name="adj" fmla="val 32458"/>
            </a:avLst>
          </a:prstGeom>
          <a:solidFill>
            <a:srgbClr val="333333"/>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69" name="AutoShape 64" descr="縦線"/>
          <p:cNvSpPr>
            <a:spLocks noChangeArrowheads="1"/>
          </p:cNvSpPr>
          <p:nvPr/>
        </p:nvSpPr>
        <p:spPr bwMode="auto">
          <a:xfrm rot="16200000" flipH="1">
            <a:off x="1733881" y="3603980"/>
            <a:ext cx="812800" cy="682758"/>
          </a:xfrm>
          <a:prstGeom prst="parallelogram">
            <a:avLst>
              <a:gd name="adj" fmla="val 102768"/>
            </a:avLst>
          </a:prstGeom>
          <a:pattFill prst="ltVert">
            <a:fgClr>
              <a:srgbClr val="4D4D4D"/>
            </a:fgClr>
            <a:bgClr>
              <a:schemeClr val="bg1"/>
            </a:bgClr>
          </a:pattFill>
          <a:ln w="12700">
            <a:solidFill>
              <a:srgbClr val="4D4D4D"/>
            </a:solidFill>
            <a:miter lim="800000"/>
            <a:headEnd/>
            <a:tailEnd/>
          </a:ln>
        </p:spPr>
        <p:txBody>
          <a:bodyPr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70" name="AutoShape 65"/>
          <p:cNvSpPr>
            <a:spLocks noChangeArrowheads="1"/>
          </p:cNvSpPr>
          <p:nvPr/>
        </p:nvSpPr>
        <p:spPr bwMode="auto">
          <a:xfrm>
            <a:off x="3680355" y="1364085"/>
            <a:ext cx="5343393" cy="211137"/>
          </a:xfrm>
          <a:prstGeom prst="parallelogram">
            <a:avLst>
              <a:gd name="adj" fmla="val 129899"/>
            </a:avLst>
          </a:prstGeom>
          <a:solidFill>
            <a:srgbClr val="99FF99"/>
          </a:solidFill>
          <a:ln w="12700">
            <a:no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71" name="Rectangle 66"/>
          <p:cNvSpPr>
            <a:spLocks noChangeArrowheads="1"/>
          </p:cNvSpPr>
          <p:nvPr/>
        </p:nvSpPr>
        <p:spPr bwMode="auto">
          <a:xfrm>
            <a:off x="213254" y="5491584"/>
            <a:ext cx="8825971" cy="773112"/>
          </a:xfrm>
          <a:prstGeom prst="rect">
            <a:avLst/>
          </a:prstGeom>
          <a:solidFill>
            <a:srgbClr val="99FF99"/>
          </a:solidFill>
          <a:ln w="12700">
            <a:no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72" name="Rectangle 67" descr="縦線"/>
          <p:cNvSpPr>
            <a:spLocks noChangeArrowheads="1"/>
          </p:cNvSpPr>
          <p:nvPr/>
        </p:nvSpPr>
        <p:spPr bwMode="auto">
          <a:xfrm>
            <a:off x="213255" y="5331247"/>
            <a:ext cx="6767381" cy="150813"/>
          </a:xfrm>
          <a:prstGeom prst="rect">
            <a:avLst/>
          </a:prstGeom>
          <a:pattFill prst="ltVert">
            <a:fgClr>
              <a:srgbClr val="4D4D4D"/>
            </a:fgClr>
            <a:bgClr>
              <a:srgbClr val="FFFFFF"/>
            </a:bgClr>
          </a:pattFill>
          <a:ln w="12700">
            <a:solidFill>
              <a:srgbClr val="4D4D4D"/>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73" name="AutoShape 68" descr="縦線"/>
          <p:cNvSpPr>
            <a:spLocks noChangeArrowheads="1"/>
          </p:cNvSpPr>
          <p:nvPr/>
        </p:nvSpPr>
        <p:spPr bwMode="auto">
          <a:xfrm rot="16200000" flipH="1">
            <a:off x="6674777" y="2744548"/>
            <a:ext cx="1244600" cy="801423"/>
          </a:xfrm>
          <a:prstGeom prst="parallelogram">
            <a:avLst>
              <a:gd name="adj" fmla="val 139344"/>
            </a:avLst>
          </a:prstGeom>
          <a:pattFill prst="ltVert">
            <a:fgClr>
              <a:srgbClr val="4D4D4D"/>
            </a:fgClr>
            <a:bgClr>
              <a:schemeClr val="bg1"/>
            </a:bgClr>
          </a:pattFill>
          <a:ln w="12700">
            <a:solidFill>
              <a:srgbClr val="4D4D4D"/>
            </a:solidFill>
            <a:miter lim="800000"/>
            <a:headEnd/>
            <a:tailEnd/>
          </a:ln>
        </p:spPr>
        <p:txBody>
          <a:bodyPr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74" name="Freeform 69"/>
          <p:cNvSpPr>
            <a:spLocks/>
          </p:cNvSpPr>
          <p:nvPr/>
        </p:nvSpPr>
        <p:spPr bwMode="auto">
          <a:xfrm>
            <a:off x="227013" y="1311696"/>
            <a:ext cx="3768064" cy="3416300"/>
          </a:xfrm>
          <a:custGeom>
            <a:avLst/>
            <a:gdLst>
              <a:gd name="T0" fmla="*/ 2192 w 2192"/>
              <a:gd name="T1" fmla="*/ 0 h 2152"/>
              <a:gd name="T2" fmla="*/ 1605 w 2192"/>
              <a:gd name="T3" fmla="*/ 581 h 2152"/>
              <a:gd name="T4" fmla="*/ 728 w 2192"/>
              <a:gd name="T5" fmla="*/ 592 h 2152"/>
              <a:gd name="T6" fmla="*/ 632 w 2192"/>
              <a:gd name="T7" fmla="*/ 656 h 2152"/>
              <a:gd name="T8" fmla="*/ 1509 w 2192"/>
              <a:gd name="T9" fmla="*/ 672 h 2152"/>
              <a:gd name="T10" fmla="*/ 1216 w 2192"/>
              <a:gd name="T11" fmla="*/ 955 h 2152"/>
              <a:gd name="T12" fmla="*/ 468 w 2192"/>
              <a:gd name="T13" fmla="*/ 960 h 2152"/>
              <a:gd name="T14" fmla="*/ 216 w 2192"/>
              <a:gd name="T15" fmla="*/ 880 h 2152"/>
              <a:gd name="T16" fmla="*/ 423 w 2192"/>
              <a:gd name="T17" fmla="*/ 779 h 2152"/>
              <a:gd name="T18" fmla="*/ 287 w 2192"/>
              <a:gd name="T19" fmla="*/ 779 h 2152"/>
              <a:gd name="T20" fmla="*/ 14 w 2192"/>
              <a:gd name="T21" fmla="*/ 915 h 2152"/>
              <a:gd name="T22" fmla="*/ 377 w 2192"/>
              <a:gd name="T23" fmla="*/ 1141 h 2152"/>
              <a:gd name="T24" fmla="*/ 992 w 2192"/>
              <a:gd name="T25" fmla="*/ 1184 h 2152"/>
              <a:gd name="T26" fmla="*/ 0 w 2192"/>
              <a:gd name="T27" fmla="*/ 2152 h 2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92"/>
              <a:gd name="T43" fmla="*/ 0 h 2152"/>
              <a:gd name="T44" fmla="*/ 2192 w 2192"/>
              <a:gd name="T45" fmla="*/ 2152 h 2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92" h="2152">
                <a:moveTo>
                  <a:pt x="2192" y="0"/>
                </a:moveTo>
                <a:lnTo>
                  <a:pt x="1605" y="581"/>
                </a:lnTo>
                <a:lnTo>
                  <a:pt x="728" y="592"/>
                </a:lnTo>
                <a:lnTo>
                  <a:pt x="632" y="656"/>
                </a:lnTo>
                <a:lnTo>
                  <a:pt x="1509" y="672"/>
                </a:lnTo>
                <a:lnTo>
                  <a:pt x="1216" y="955"/>
                </a:lnTo>
                <a:lnTo>
                  <a:pt x="468" y="960"/>
                </a:lnTo>
                <a:lnTo>
                  <a:pt x="216" y="880"/>
                </a:lnTo>
                <a:lnTo>
                  <a:pt x="423" y="779"/>
                </a:lnTo>
                <a:lnTo>
                  <a:pt x="287" y="779"/>
                </a:lnTo>
                <a:lnTo>
                  <a:pt x="14" y="915"/>
                </a:lnTo>
                <a:lnTo>
                  <a:pt x="377" y="1141"/>
                </a:lnTo>
                <a:lnTo>
                  <a:pt x="992" y="1184"/>
                </a:lnTo>
                <a:lnTo>
                  <a:pt x="0" y="2152"/>
                </a:lnTo>
              </a:path>
            </a:pathLst>
          </a:custGeom>
          <a:solidFill>
            <a:schemeClr val="bg1"/>
          </a:solidFill>
          <a:ln w="12700" cap="flat" cmpd="sng">
            <a:solidFill>
              <a:schemeClr val="tx1"/>
            </a:solidFill>
            <a:prstDash val="solid"/>
            <a:round/>
            <a:headEnd type="none" w="sm" len="sm"/>
            <a:tailEnd type="none" w="sm" len="sm"/>
          </a:ln>
        </p:spPr>
        <p:txBody>
          <a:bodyP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75" name="Freeform 70"/>
          <p:cNvSpPr>
            <a:spLocks/>
          </p:cNvSpPr>
          <p:nvPr/>
        </p:nvSpPr>
        <p:spPr bwMode="auto">
          <a:xfrm>
            <a:off x="736071" y="2549946"/>
            <a:ext cx="221854" cy="190500"/>
          </a:xfrm>
          <a:custGeom>
            <a:avLst/>
            <a:gdLst>
              <a:gd name="T0" fmla="*/ 137 w 137"/>
              <a:gd name="T1" fmla="*/ 0 h 120"/>
              <a:gd name="T2" fmla="*/ 137 w 137"/>
              <a:gd name="T3" fmla="*/ 57 h 120"/>
              <a:gd name="T4" fmla="*/ 0 w 137"/>
              <a:gd name="T5" fmla="*/ 120 h 120"/>
              <a:gd name="T6" fmla="*/ 0 60000 65536"/>
              <a:gd name="T7" fmla="*/ 0 60000 65536"/>
              <a:gd name="T8" fmla="*/ 0 60000 65536"/>
              <a:gd name="T9" fmla="*/ 0 w 137"/>
              <a:gd name="T10" fmla="*/ 0 h 120"/>
              <a:gd name="T11" fmla="*/ 137 w 137"/>
              <a:gd name="T12" fmla="*/ 120 h 120"/>
            </a:gdLst>
            <a:ahLst/>
            <a:cxnLst>
              <a:cxn ang="T6">
                <a:pos x="T0" y="T1"/>
              </a:cxn>
              <a:cxn ang="T7">
                <a:pos x="T2" y="T3"/>
              </a:cxn>
              <a:cxn ang="T8">
                <a:pos x="T4" y="T5"/>
              </a:cxn>
            </a:cxnLst>
            <a:rect l="T9" t="T10" r="T11" b="T12"/>
            <a:pathLst>
              <a:path w="137" h="120">
                <a:moveTo>
                  <a:pt x="137" y="0"/>
                </a:moveTo>
                <a:lnTo>
                  <a:pt x="137" y="57"/>
                </a:lnTo>
                <a:lnTo>
                  <a:pt x="0" y="120"/>
                </a:lnTo>
              </a:path>
            </a:pathLst>
          </a:custGeom>
          <a:noFill/>
          <a:ln w="12700" cap="flat" cmpd="sng">
            <a:solidFill>
              <a:schemeClr val="tx1"/>
            </a:solidFill>
            <a:prstDash val="solid"/>
            <a:round/>
            <a:headEnd type="none" w="sm" len="sm"/>
            <a:tailEnd type="none" w="sm" len="sm"/>
          </a:ln>
        </p:spPr>
        <p:txBody>
          <a:bodyP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76" name="Freeform 71"/>
          <p:cNvSpPr>
            <a:spLocks/>
          </p:cNvSpPr>
          <p:nvPr/>
        </p:nvSpPr>
        <p:spPr bwMode="auto">
          <a:xfrm>
            <a:off x="1317362" y="2349921"/>
            <a:ext cx="1387872" cy="130175"/>
          </a:xfrm>
          <a:custGeom>
            <a:avLst/>
            <a:gdLst>
              <a:gd name="T0" fmla="*/ 0 w 875"/>
              <a:gd name="T1" fmla="*/ 0 h 82"/>
              <a:gd name="T2" fmla="*/ 0 w 875"/>
              <a:gd name="T3" fmla="*/ 65 h 82"/>
              <a:gd name="T4" fmla="*/ 875 w 875"/>
              <a:gd name="T5" fmla="*/ 82 h 82"/>
              <a:gd name="T6" fmla="*/ 0 60000 65536"/>
              <a:gd name="T7" fmla="*/ 0 60000 65536"/>
              <a:gd name="T8" fmla="*/ 0 60000 65536"/>
              <a:gd name="T9" fmla="*/ 0 w 875"/>
              <a:gd name="T10" fmla="*/ 0 h 82"/>
              <a:gd name="T11" fmla="*/ 875 w 875"/>
              <a:gd name="T12" fmla="*/ 82 h 82"/>
            </a:gdLst>
            <a:ahLst/>
            <a:cxnLst>
              <a:cxn ang="T6">
                <a:pos x="T0" y="T1"/>
              </a:cxn>
              <a:cxn ang="T7">
                <a:pos x="T2" y="T3"/>
              </a:cxn>
              <a:cxn ang="T8">
                <a:pos x="T4" y="T5"/>
              </a:cxn>
            </a:cxnLst>
            <a:rect l="T9" t="T10" r="T11" b="T12"/>
            <a:pathLst>
              <a:path w="875" h="82">
                <a:moveTo>
                  <a:pt x="0" y="0"/>
                </a:moveTo>
                <a:lnTo>
                  <a:pt x="0" y="65"/>
                </a:lnTo>
                <a:lnTo>
                  <a:pt x="875" y="82"/>
                </a:lnTo>
              </a:path>
            </a:pathLst>
          </a:custGeom>
          <a:noFill/>
          <a:ln w="12700" cap="flat" cmpd="sng">
            <a:solidFill>
              <a:schemeClr val="tx1"/>
            </a:solidFill>
            <a:prstDash val="solid"/>
            <a:round/>
            <a:headEnd type="none" w="sm" len="sm"/>
            <a:tailEnd type="none" w="sm" len="sm"/>
          </a:ln>
        </p:spPr>
        <p:txBody>
          <a:bodyP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77" name="Rectangle 72"/>
          <p:cNvSpPr>
            <a:spLocks noChangeArrowheads="1"/>
          </p:cNvSpPr>
          <p:nvPr/>
        </p:nvSpPr>
        <p:spPr bwMode="auto">
          <a:xfrm>
            <a:off x="8416661" y="3524671"/>
            <a:ext cx="342239" cy="166688"/>
          </a:xfrm>
          <a:prstGeom prst="rect">
            <a:avLst/>
          </a:prstGeom>
          <a:solidFill>
            <a:srgbClr val="FFFF66"/>
          </a:solidFill>
          <a:ln w="12700">
            <a:no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14" name="AutoShape 109"/>
          <p:cNvSpPr>
            <a:spLocks noChangeArrowheads="1"/>
          </p:cNvSpPr>
          <p:nvPr/>
        </p:nvSpPr>
        <p:spPr bwMode="auto">
          <a:xfrm>
            <a:off x="4557449" y="2916659"/>
            <a:ext cx="1661319" cy="1116012"/>
          </a:xfrm>
          <a:prstGeom prst="cube">
            <a:avLst>
              <a:gd name="adj" fmla="val 54653"/>
            </a:avLst>
          </a:prstGeom>
          <a:solidFill>
            <a:schemeClr val="bg1"/>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15" name="Rectangle 110"/>
          <p:cNvSpPr>
            <a:spLocks noChangeArrowheads="1"/>
          </p:cNvSpPr>
          <p:nvPr/>
        </p:nvSpPr>
        <p:spPr bwMode="auto">
          <a:xfrm>
            <a:off x="4677833" y="3604046"/>
            <a:ext cx="61913" cy="58738"/>
          </a:xfrm>
          <a:prstGeom prst="rect">
            <a:avLst/>
          </a:prstGeom>
          <a:solidFill>
            <a:schemeClr val="tx1"/>
          </a:solidFill>
          <a:ln w="127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16" name="Rectangle 111"/>
          <p:cNvSpPr>
            <a:spLocks noChangeArrowheads="1"/>
          </p:cNvSpPr>
          <p:nvPr/>
        </p:nvSpPr>
        <p:spPr bwMode="auto">
          <a:xfrm>
            <a:off x="4811977" y="3604046"/>
            <a:ext cx="63633" cy="58738"/>
          </a:xfrm>
          <a:prstGeom prst="rect">
            <a:avLst/>
          </a:prstGeom>
          <a:solidFill>
            <a:schemeClr val="tx1"/>
          </a:solidFill>
          <a:ln w="127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17" name="Rectangle 112"/>
          <p:cNvSpPr>
            <a:spLocks noChangeArrowheads="1"/>
          </p:cNvSpPr>
          <p:nvPr/>
        </p:nvSpPr>
        <p:spPr bwMode="auto">
          <a:xfrm>
            <a:off x="4939242" y="3604046"/>
            <a:ext cx="61913" cy="58738"/>
          </a:xfrm>
          <a:prstGeom prst="rect">
            <a:avLst/>
          </a:prstGeom>
          <a:solidFill>
            <a:schemeClr val="tx1"/>
          </a:solidFill>
          <a:ln w="127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18" name="Rectangle 113"/>
          <p:cNvSpPr>
            <a:spLocks noChangeArrowheads="1"/>
          </p:cNvSpPr>
          <p:nvPr/>
        </p:nvSpPr>
        <p:spPr bwMode="auto">
          <a:xfrm>
            <a:off x="4674394" y="3916785"/>
            <a:ext cx="77391" cy="98425"/>
          </a:xfrm>
          <a:prstGeom prst="rect">
            <a:avLst/>
          </a:prstGeom>
          <a:solidFill>
            <a:schemeClr val="bg1"/>
          </a:solidFill>
          <a:ln w="381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19" name="Rectangle 114"/>
          <p:cNvSpPr>
            <a:spLocks noChangeArrowheads="1"/>
          </p:cNvSpPr>
          <p:nvPr/>
        </p:nvSpPr>
        <p:spPr bwMode="auto">
          <a:xfrm>
            <a:off x="5066507" y="3916785"/>
            <a:ext cx="77391" cy="98425"/>
          </a:xfrm>
          <a:prstGeom prst="rect">
            <a:avLst/>
          </a:prstGeom>
          <a:solidFill>
            <a:schemeClr val="bg1"/>
          </a:solidFill>
          <a:ln w="381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20" name="AutoShape 115"/>
          <p:cNvSpPr>
            <a:spLocks noChangeArrowheads="1"/>
          </p:cNvSpPr>
          <p:nvPr/>
        </p:nvSpPr>
        <p:spPr bwMode="auto">
          <a:xfrm>
            <a:off x="4739746" y="3408784"/>
            <a:ext cx="194337" cy="61912"/>
          </a:xfrm>
          <a:prstGeom prst="parallelogram">
            <a:avLst>
              <a:gd name="adj" fmla="val 96554"/>
            </a:avLst>
          </a:prstGeom>
          <a:solidFill>
            <a:schemeClr val="bg1"/>
          </a:solidFill>
          <a:ln w="254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21" name="AutoShape 116"/>
          <p:cNvSpPr>
            <a:spLocks noChangeArrowheads="1"/>
          </p:cNvSpPr>
          <p:nvPr/>
        </p:nvSpPr>
        <p:spPr bwMode="auto">
          <a:xfrm>
            <a:off x="5083704" y="3408784"/>
            <a:ext cx="192617" cy="61912"/>
          </a:xfrm>
          <a:prstGeom prst="parallelogram">
            <a:avLst>
              <a:gd name="adj" fmla="val 95763"/>
            </a:avLst>
          </a:prstGeom>
          <a:solidFill>
            <a:schemeClr val="bg1"/>
          </a:solidFill>
          <a:ln w="254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22" name="AutoShape 117"/>
          <p:cNvSpPr>
            <a:spLocks noChangeArrowheads="1"/>
          </p:cNvSpPr>
          <p:nvPr/>
        </p:nvSpPr>
        <p:spPr bwMode="auto">
          <a:xfrm>
            <a:off x="4868731" y="3280196"/>
            <a:ext cx="192617" cy="63500"/>
          </a:xfrm>
          <a:prstGeom prst="parallelogram">
            <a:avLst>
              <a:gd name="adj" fmla="val 93369"/>
            </a:avLst>
          </a:prstGeom>
          <a:solidFill>
            <a:schemeClr val="bg1"/>
          </a:solidFill>
          <a:ln w="254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23" name="AutoShape 118"/>
          <p:cNvSpPr>
            <a:spLocks noChangeArrowheads="1"/>
          </p:cNvSpPr>
          <p:nvPr/>
        </p:nvSpPr>
        <p:spPr bwMode="auto">
          <a:xfrm>
            <a:off x="5210969" y="3280196"/>
            <a:ext cx="194337" cy="63500"/>
          </a:xfrm>
          <a:prstGeom prst="parallelogram">
            <a:avLst>
              <a:gd name="adj" fmla="val 94141"/>
            </a:avLst>
          </a:prstGeom>
          <a:solidFill>
            <a:schemeClr val="bg1"/>
          </a:solidFill>
          <a:ln w="254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24" name="AutoShape 119"/>
          <p:cNvSpPr>
            <a:spLocks noChangeArrowheads="1"/>
          </p:cNvSpPr>
          <p:nvPr/>
        </p:nvSpPr>
        <p:spPr bwMode="auto">
          <a:xfrm>
            <a:off x="4990836" y="3157959"/>
            <a:ext cx="192617" cy="61912"/>
          </a:xfrm>
          <a:prstGeom prst="parallelogram">
            <a:avLst>
              <a:gd name="adj" fmla="val 95763"/>
            </a:avLst>
          </a:prstGeom>
          <a:solidFill>
            <a:schemeClr val="bg1"/>
          </a:solidFill>
          <a:ln w="254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25" name="AutoShape 120"/>
          <p:cNvSpPr>
            <a:spLocks noChangeArrowheads="1"/>
          </p:cNvSpPr>
          <p:nvPr/>
        </p:nvSpPr>
        <p:spPr bwMode="auto">
          <a:xfrm>
            <a:off x="5333075" y="3157959"/>
            <a:ext cx="194336" cy="61912"/>
          </a:xfrm>
          <a:prstGeom prst="parallelogram">
            <a:avLst>
              <a:gd name="adj" fmla="val 96554"/>
            </a:avLst>
          </a:prstGeom>
          <a:solidFill>
            <a:schemeClr val="bg1"/>
          </a:solidFill>
          <a:ln w="254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26" name="AutoShape 121"/>
          <p:cNvSpPr>
            <a:spLocks noChangeArrowheads="1"/>
          </p:cNvSpPr>
          <p:nvPr/>
        </p:nvSpPr>
        <p:spPr bwMode="auto">
          <a:xfrm>
            <a:off x="5833534" y="2978572"/>
            <a:ext cx="192617" cy="61913"/>
          </a:xfrm>
          <a:prstGeom prst="parallelogram">
            <a:avLst>
              <a:gd name="adj" fmla="val 95763"/>
            </a:avLst>
          </a:prstGeom>
          <a:solidFill>
            <a:schemeClr val="bg1"/>
          </a:solidFill>
          <a:ln w="2540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nvGrpSpPr>
          <p:cNvPr id="127" name="Group 122"/>
          <p:cNvGrpSpPr>
            <a:grpSpLocks/>
          </p:cNvGrpSpPr>
          <p:nvPr/>
        </p:nvGrpSpPr>
        <p:grpSpPr bwMode="auto">
          <a:xfrm>
            <a:off x="1692276" y="4321596"/>
            <a:ext cx="163381" cy="184150"/>
            <a:chOff x="912" y="3138"/>
            <a:chExt cx="139" cy="169"/>
          </a:xfrm>
        </p:grpSpPr>
        <p:sp>
          <p:nvSpPr>
            <p:cNvPr id="128" name="AutoShape 123"/>
            <p:cNvSpPr>
              <a:spLocks noChangeArrowheads="1"/>
            </p:cNvSpPr>
            <p:nvPr/>
          </p:nvSpPr>
          <p:spPr bwMode="auto">
            <a:xfrm>
              <a:off x="912"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29" name="AutoShape 124"/>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130" name="Group 125"/>
          <p:cNvGrpSpPr>
            <a:grpSpLocks/>
          </p:cNvGrpSpPr>
          <p:nvPr/>
        </p:nvGrpSpPr>
        <p:grpSpPr bwMode="auto">
          <a:xfrm>
            <a:off x="2839377" y="4321596"/>
            <a:ext cx="163380" cy="184150"/>
            <a:chOff x="912" y="3138"/>
            <a:chExt cx="139" cy="169"/>
          </a:xfrm>
        </p:grpSpPr>
        <p:sp>
          <p:nvSpPr>
            <p:cNvPr id="131" name="AutoShape 126"/>
            <p:cNvSpPr>
              <a:spLocks noChangeArrowheads="1"/>
            </p:cNvSpPr>
            <p:nvPr/>
          </p:nvSpPr>
          <p:spPr bwMode="auto">
            <a:xfrm>
              <a:off x="912"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32" name="AutoShape 127"/>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133" name="Group 128"/>
          <p:cNvGrpSpPr>
            <a:grpSpLocks/>
          </p:cNvGrpSpPr>
          <p:nvPr/>
        </p:nvGrpSpPr>
        <p:grpSpPr bwMode="auto">
          <a:xfrm>
            <a:off x="3989917" y="4321596"/>
            <a:ext cx="163381" cy="184150"/>
            <a:chOff x="912" y="3138"/>
            <a:chExt cx="139" cy="169"/>
          </a:xfrm>
        </p:grpSpPr>
        <p:sp>
          <p:nvSpPr>
            <p:cNvPr id="134" name="AutoShape 129"/>
            <p:cNvSpPr>
              <a:spLocks noChangeArrowheads="1"/>
            </p:cNvSpPr>
            <p:nvPr/>
          </p:nvSpPr>
          <p:spPr bwMode="auto">
            <a:xfrm>
              <a:off x="913"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35" name="AutoShape 130"/>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136" name="Group 131"/>
          <p:cNvGrpSpPr>
            <a:grpSpLocks/>
          </p:cNvGrpSpPr>
          <p:nvPr/>
        </p:nvGrpSpPr>
        <p:grpSpPr bwMode="auto">
          <a:xfrm>
            <a:off x="5138738" y="4321596"/>
            <a:ext cx="163381" cy="184150"/>
            <a:chOff x="912" y="3138"/>
            <a:chExt cx="139" cy="169"/>
          </a:xfrm>
        </p:grpSpPr>
        <p:sp>
          <p:nvSpPr>
            <p:cNvPr id="137" name="AutoShape 132"/>
            <p:cNvSpPr>
              <a:spLocks noChangeArrowheads="1"/>
            </p:cNvSpPr>
            <p:nvPr/>
          </p:nvSpPr>
          <p:spPr bwMode="auto">
            <a:xfrm>
              <a:off x="912"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38" name="AutoShape 133"/>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139" name="Group 134"/>
          <p:cNvGrpSpPr>
            <a:grpSpLocks/>
          </p:cNvGrpSpPr>
          <p:nvPr/>
        </p:nvGrpSpPr>
        <p:grpSpPr bwMode="auto">
          <a:xfrm>
            <a:off x="6285839" y="4321596"/>
            <a:ext cx="163380" cy="184150"/>
            <a:chOff x="912" y="3138"/>
            <a:chExt cx="139" cy="169"/>
          </a:xfrm>
        </p:grpSpPr>
        <p:sp>
          <p:nvSpPr>
            <p:cNvPr id="140" name="AutoShape 135"/>
            <p:cNvSpPr>
              <a:spLocks noChangeArrowheads="1"/>
            </p:cNvSpPr>
            <p:nvPr/>
          </p:nvSpPr>
          <p:spPr bwMode="auto">
            <a:xfrm>
              <a:off x="912"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41" name="AutoShape 136"/>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142" name="Group 137"/>
          <p:cNvGrpSpPr>
            <a:grpSpLocks/>
          </p:cNvGrpSpPr>
          <p:nvPr/>
        </p:nvGrpSpPr>
        <p:grpSpPr bwMode="auto">
          <a:xfrm>
            <a:off x="7355550" y="3050009"/>
            <a:ext cx="163380" cy="184150"/>
            <a:chOff x="912" y="3138"/>
            <a:chExt cx="139" cy="169"/>
          </a:xfrm>
        </p:grpSpPr>
        <p:sp>
          <p:nvSpPr>
            <p:cNvPr id="143" name="AutoShape 138"/>
            <p:cNvSpPr>
              <a:spLocks noChangeArrowheads="1"/>
            </p:cNvSpPr>
            <p:nvPr/>
          </p:nvSpPr>
          <p:spPr bwMode="auto">
            <a:xfrm>
              <a:off x="912" y="3240"/>
              <a:ext cx="139" cy="67"/>
            </a:xfrm>
            <a:prstGeom prst="cube">
              <a:avLst>
                <a:gd name="adj" fmla="val 69167"/>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44" name="AutoShape 139"/>
            <p:cNvSpPr>
              <a:spLocks noChangeArrowheads="1"/>
            </p:cNvSpPr>
            <p:nvPr/>
          </p:nvSpPr>
          <p:spPr bwMode="auto">
            <a:xfrm>
              <a:off x="968" y="3138"/>
              <a:ext cx="28" cy="134"/>
            </a:xfrm>
            <a:prstGeom prst="can">
              <a:avLst>
                <a:gd name="adj" fmla="val 124074"/>
              </a:avLst>
            </a:prstGeom>
            <a:solidFill>
              <a:srgbClr val="333333"/>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145" name="Group 140"/>
          <p:cNvGrpSpPr>
            <a:grpSpLocks/>
          </p:cNvGrpSpPr>
          <p:nvPr/>
        </p:nvGrpSpPr>
        <p:grpSpPr bwMode="auto">
          <a:xfrm flipH="1">
            <a:off x="1637243" y="4023146"/>
            <a:ext cx="120385" cy="306388"/>
            <a:chOff x="1803" y="602"/>
            <a:chExt cx="217" cy="586"/>
          </a:xfrm>
        </p:grpSpPr>
        <p:sp>
          <p:nvSpPr>
            <p:cNvPr id="146" name="AutoShape 141"/>
            <p:cNvSpPr>
              <a:spLocks noChangeArrowheads="1"/>
            </p:cNvSpPr>
            <p:nvPr/>
          </p:nvSpPr>
          <p:spPr bwMode="auto">
            <a:xfrm>
              <a:off x="1806" y="1100"/>
              <a:ext cx="205" cy="88"/>
            </a:xfrm>
            <a:prstGeom prst="cube">
              <a:avLst>
                <a:gd name="adj" fmla="val 75685"/>
              </a:avLst>
            </a:prstGeom>
            <a:solidFill>
              <a:srgbClr val="333333"/>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47" name="AutoShape 142"/>
            <p:cNvSpPr>
              <a:spLocks noChangeArrowheads="1"/>
            </p:cNvSpPr>
            <p:nvPr/>
          </p:nvSpPr>
          <p:spPr bwMode="auto">
            <a:xfrm flipH="1">
              <a:off x="1890" y="684"/>
              <a:ext cx="31" cy="452"/>
            </a:xfrm>
            <a:prstGeom prst="can">
              <a:avLst>
                <a:gd name="adj" fmla="val 113068"/>
              </a:avLst>
            </a:prstGeom>
            <a:solidFill>
              <a:srgbClr val="C0C0C0"/>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48" name="AutoShape 143"/>
            <p:cNvSpPr>
              <a:spLocks noChangeArrowheads="1"/>
            </p:cNvSpPr>
            <p:nvPr/>
          </p:nvSpPr>
          <p:spPr bwMode="auto">
            <a:xfrm>
              <a:off x="1803" y="602"/>
              <a:ext cx="170" cy="179"/>
            </a:xfrm>
            <a:prstGeom prst="cube">
              <a:avLst>
                <a:gd name="adj" fmla="val 60486"/>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49" name="Oval 144"/>
            <p:cNvSpPr>
              <a:spLocks noChangeArrowheads="1"/>
            </p:cNvSpPr>
            <p:nvPr/>
          </p:nvSpPr>
          <p:spPr bwMode="auto">
            <a:xfrm>
              <a:off x="1815" y="717"/>
              <a:ext cx="53" cy="52"/>
            </a:xfrm>
            <a:prstGeom prst="ellipse">
              <a:avLst/>
            </a:prstGeom>
            <a:solidFill>
              <a:srgbClr val="00CCFF"/>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grpSp>
        <p:nvGrpSpPr>
          <p:cNvPr id="150" name="Group 145"/>
          <p:cNvGrpSpPr>
            <a:grpSpLocks/>
          </p:cNvGrpSpPr>
          <p:nvPr/>
        </p:nvGrpSpPr>
        <p:grpSpPr bwMode="auto">
          <a:xfrm>
            <a:off x="6980636" y="3443710"/>
            <a:ext cx="111786" cy="282575"/>
            <a:chOff x="1803" y="602"/>
            <a:chExt cx="217" cy="586"/>
          </a:xfrm>
        </p:grpSpPr>
        <p:sp>
          <p:nvSpPr>
            <p:cNvPr id="151" name="AutoShape 146"/>
            <p:cNvSpPr>
              <a:spLocks noChangeArrowheads="1"/>
            </p:cNvSpPr>
            <p:nvPr/>
          </p:nvSpPr>
          <p:spPr bwMode="auto">
            <a:xfrm>
              <a:off x="1806" y="1102"/>
              <a:ext cx="214" cy="86"/>
            </a:xfrm>
            <a:prstGeom prst="cube">
              <a:avLst>
                <a:gd name="adj" fmla="val 75685"/>
              </a:avLst>
            </a:prstGeom>
            <a:solidFill>
              <a:srgbClr val="333333"/>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52" name="AutoShape 147"/>
            <p:cNvSpPr>
              <a:spLocks noChangeArrowheads="1"/>
            </p:cNvSpPr>
            <p:nvPr/>
          </p:nvSpPr>
          <p:spPr bwMode="auto">
            <a:xfrm>
              <a:off x="1890" y="684"/>
              <a:ext cx="33" cy="454"/>
            </a:xfrm>
            <a:prstGeom prst="can">
              <a:avLst>
                <a:gd name="adj" fmla="val 113068"/>
              </a:avLst>
            </a:prstGeom>
            <a:solidFill>
              <a:srgbClr val="C0C0C0"/>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53" name="AutoShape 148"/>
            <p:cNvSpPr>
              <a:spLocks noChangeArrowheads="1"/>
            </p:cNvSpPr>
            <p:nvPr/>
          </p:nvSpPr>
          <p:spPr bwMode="auto">
            <a:xfrm>
              <a:off x="1800" y="602"/>
              <a:ext cx="177" cy="178"/>
            </a:xfrm>
            <a:prstGeom prst="cube">
              <a:avLst>
                <a:gd name="adj" fmla="val 60486"/>
              </a:avLst>
            </a:prstGeom>
            <a:solidFill>
              <a:srgbClr val="C0C0C0"/>
            </a:solidFill>
            <a:ln w="12700">
              <a:solidFill>
                <a:schemeClr val="tx1"/>
              </a:solidFill>
              <a:miter lim="800000"/>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54" name="Oval 149"/>
            <p:cNvSpPr>
              <a:spLocks noChangeArrowheads="1"/>
            </p:cNvSpPr>
            <p:nvPr/>
          </p:nvSpPr>
          <p:spPr bwMode="auto">
            <a:xfrm>
              <a:off x="1806" y="717"/>
              <a:ext cx="60" cy="53"/>
            </a:xfrm>
            <a:prstGeom prst="ellipse">
              <a:avLst/>
            </a:prstGeom>
            <a:solidFill>
              <a:srgbClr val="00CCFF"/>
            </a:solidFill>
            <a:ln w="12700">
              <a:solidFill>
                <a:schemeClr val="tx1"/>
              </a:solidFill>
              <a:round/>
              <a:headEnd type="none" w="sm" len="sm"/>
              <a:tailEnd type="none" w="sm" len="sm"/>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sp>
        <p:nvSpPr>
          <p:cNvPr id="157" name="AutoShape 152"/>
          <p:cNvSpPr>
            <a:spLocks noChangeArrowheads="1"/>
          </p:cNvSpPr>
          <p:nvPr/>
        </p:nvSpPr>
        <p:spPr bwMode="auto">
          <a:xfrm>
            <a:off x="8604846" y="3443710"/>
            <a:ext cx="98028" cy="339358"/>
          </a:xfrm>
          <a:prstGeom prst="cube">
            <a:avLst>
              <a:gd name="adj" fmla="val 70926"/>
            </a:avLst>
          </a:prstGeom>
          <a:solidFill>
            <a:srgbClr val="333333"/>
          </a:solidFill>
          <a:ln w="38100">
            <a:noFill/>
            <a:miter lim="800000"/>
            <a:headEnd/>
            <a:tailEnd/>
          </a:ln>
        </p:spPr>
        <p:txBody>
          <a:bodyPr wrap="square" lIns="90000" tIns="0" rIns="90000" bIns="46800" anchor="ctr">
            <a:spAutoFit/>
          </a:bodyP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60" name="Rectangle 155" descr="縦線"/>
          <p:cNvSpPr>
            <a:spLocks noChangeArrowheads="1"/>
          </p:cNvSpPr>
          <p:nvPr/>
        </p:nvSpPr>
        <p:spPr bwMode="auto">
          <a:xfrm>
            <a:off x="3700993" y="1423613"/>
            <a:ext cx="5343393" cy="151608"/>
          </a:xfrm>
          <a:prstGeom prst="rect">
            <a:avLst/>
          </a:prstGeom>
          <a:pattFill prst="ltVert">
            <a:fgClr>
              <a:srgbClr val="4D4D4D"/>
            </a:fgClr>
            <a:bgClr>
              <a:srgbClr val="FFFFFF"/>
            </a:bgClr>
          </a:pattFill>
          <a:ln w="12700">
            <a:solidFill>
              <a:srgbClr val="4D4D4D"/>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61" name="Freeform 156"/>
          <p:cNvSpPr>
            <a:spLocks/>
          </p:cNvSpPr>
          <p:nvPr/>
        </p:nvSpPr>
        <p:spPr bwMode="auto">
          <a:xfrm>
            <a:off x="276837" y="2772072"/>
            <a:ext cx="1423926" cy="527685"/>
          </a:xfrm>
          <a:custGeom>
            <a:avLst/>
            <a:gdLst>
              <a:gd name="T0" fmla="*/ 0 w 940"/>
              <a:gd name="T1" fmla="*/ 0 h 372"/>
              <a:gd name="T2" fmla="*/ 0 w 940"/>
              <a:gd name="T3" fmla="*/ 104 h 372"/>
              <a:gd name="T4" fmla="*/ 388 w 940"/>
              <a:gd name="T5" fmla="*/ 336 h 372"/>
              <a:gd name="T6" fmla="*/ 940 w 940"/>
              <a:gd name="T7" fmla="*/ 372 h 372"/>
              <a:gd name="T8" fmla="*/ 0 60000 65536"/>
              <a:gd name="T9" fmla="*/ 0 60000 65536"/>
              <a:gd name="T10" fmla="*/ 0 60000 65536"/>
              <a:gd name="T11" fmla="*/ 0 60000 65536"/>
              <a:gd name="T12" fmla="*/ 0 w 940"/>
              <a:gd name="T13" fmla="*/ 0 h 372"/>
              <a:gd name="T14" fmla="*/ 940 w 940"/>
              <a:gd name="T15" fmla="*/ 372 h 372"/>
            </a:gdLst>
            <a:ahLst/>
            <a:cxnLst>
              <a:cxn ang="T8">
                <a:pos x="T0" y="T1"/>
              </a:cxn>
              <a:cxn ang="T9">
                <a:pos x="T2" y="T3"/>
              </a:cxn>
              <a:cxn ang="T10">
                <a:pos x="T4" y="T5"/>
              </a:cxn>
              <a:cxn ang="T11">
                <a:pos x="T6" y="T7"/>
              </a:cxn>
            </a:cxnLst>
            <a:rect l="T12" t="T13" r="T14" b="T15"/>
            <a:pathLst>
              <a:path w="940" h="372">
                <a:moveTo>
                  <a:pt x="0" y="0"/>
                </a:moveTo>
                <a:lnTo>
                  <a:pt x="0" y="104"/>
                </a:lnTo>
                <a:lnTo>
                  <a:pt x="388" y="336"/>
                </a:lnTo>
                <a:lnTo>
                  <a:pt x="940" y="372"/>
                </a:lnTo>
              </a:path>
            </a:pathLst>
          </a:custGeom>
          <a:noFill/>
          <a:ln w="12700" cap="flat" cmpd="sng">
            <a:solidFill>
              <a:schemeClr val="tx1"/>
            </a:solidFill>
            <a:prstDash val="solid"/>
            <a:round/>
            <a:headEnd type="none" w="med" len="med"/>
            <a:tailEnd type="none" w="med" len="med"/>
          </a:ln>
        </p:spPr>
        <p:txBody>
          <a:bodyPr wrap="square" lIns="90000" tIns="0" rIns="90000" bIns="46800">
            <a:spAutoFit/>
          </a:bodyP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62" name="Line 157"/>
          <p:cNvSpPr>
            <a:spLocks noChangeShapeType="1"/>
          </p:cNvSpPr>
          <p:nvPr/>
        </p:nvSpPr>
        <p:spPr bwMode="auto">
          <a:xfrm flipH="1">
            <a:off x="866774" y="3121445"/>
            <a:ext cx="0" cy="130175"/>
          </a:xfrm>
          <a:prstGeom prst="line">
            <a:avLst/>
          </a:prstGeom>
          <a:noFill/>
          <a:ln w="12700">
            <a:solidFill>
              <a:schemeClr val="tx1"/>
            </a:solidFill>
            <a:round/>
            <a:headEnd/>
            <a:tailEnd/>
          </a:ln>
        </p:spPr>
        <p:txBody>
          <a:bodyPr wrap="non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nvGrpSpPr>
          <p:cNvPr id="205" name="グループ化 204"/>
          <p:cNvGrpSpPr/>
          <p:nvPr/>
        </p:nvGrpSpPr>
        <p:grpSpPr>
          <a:xfrm>
            <a:off x="6301318" y="3324646"/>
            <a:ext cx="596768" cy="617538"/>
            <a:chOff x="6301318" y="3337719"/>
            <a:chExt cx="596768" cy="617538"/>
          </a:xfrm>
        </p:grpSpPr>
        <p:sp>
          <p:nvSpPr>
            <p:cNvPr id="164" name="AutoShape 159"/>
            <p:cNvSpPr>
              <a:spLocks noChangeArrowheads="1"/>
            </p:cNvSpPr>
            <p:nvPr/>
          </p:nvSpPr>
          <p:spPr bwMode="auto">
            <a:xfrm>
              <a:off x="6301318" y="3337719"/>
              <a:ext cx="596768" cy="617538"/>
            </a:xfrm>
            <a:prstGeom prst="cube">
              <a:avLst>
                <a:gd name="adj" fmla="val 24981"/>
              </a:avLst>
            </a:prstGeom>
            <a:solidFill>
              <a:schemeClr val="bg1"/>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65" name="Rectangle 160"/>
            <p:cNvSpPr>
              <a:spLocks noChangeArrowheads="1"/>
            </p:cNvSpPr>
            <p:nvPr/>
          </p:nvSpPr>
          <p:spPr bwMode="auto">
            <a:xfrm>
              <a:off x="6380427" y="3534569"/>
              <a:ext cx="61913" cy="58738"/>
            </a:xfrm>
            <a:prstGeom prst="rect">
              <a:avLst/>
            </a:prstGeom>
            <a:solidFill>
              <a:srgbClr val="CCFFFF"/>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66" name="Rectangle 161"/>
            <p:cNvSpPr>
              <a:spLocks noChangeArrowheads="1"/>
            </p:cNvSpPr>
            <p:nvPr/>
          </p:nvSpPr>
          <p:spPr bwMode="auto">
            <a:xfrm>
              <a:off x="6485336" y="3534569"/>
              <a:ext cx="63632" cy="58738"/>
            </a:xfrm>
            <a:prstGeom prst="rect">
              <a:avLst/>
            </a:prstGeom>
            <a:solidFill>
              <a:srgbClr val="CCFFFF"/>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67" name="Rectangle 162"/>
            <p:cNvSpPr>
              <a:spLocks noChangeArrowheads="1"/>
            </p:cNvSpPr>
            <p:nvPr/>
          </p:nvSpPr>
          <p:spPr bwMode="auto">
            <a:xfrm>
              <a:off x="6590242" y="3534569"/>
              <a:ext cx="61913" cy="58738"/>
            </a:xfrm>
            <a:prstGeom prst="rect">
              <a:avLst/>
            </a:prstGeom>
            <a:solidFill>
              <a:srgbClr val="CCFFFF"/>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68" name="Rectangle 163"/>
            <p:cNvSpPr>
              <a:spLocks noChangeArrowheads="1"/>
            </p:cNvSpPr>
            <p:nvPr/>
          </p:nvSpPr>
          <p:spPr bwMode="auto">
            <a:xfrm>
              <a:off x="6380427" y="3632994"/>
              <a:ext cx="61913" cy="58738"/>
            </a:xfrm>
            <a:prstGeom prst="rect">
              <a:avLst/>
            </a:prstGeom>
            <a:solidFill>
              <a:srgbClr val="CCFFFF"/>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69" name="Rectangle 164"/>
            <p:cNvSpPr>
              <a:spLocks noChangeArrowheads="1"/>
            </p:cNvSpPr>
            <p:nvPr/>
          </p:nvSpPr>
          <p:spPr bwMode="auto">
            <a:xfrm>
              <a:off x="6485336" y="3632994"/>
              <a:ext cx="63632" cy="58738"/>
            </a:xfrm>
            <a:prstGeom prst="rect">
              <a:avLst/>
            </a:prstGeom>
            <a:solidFill>
              <a:srgbClr val="CCFFFF"/>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sp>
        <p:nvSpPr>
          <p:cNvPr id="170" name="AutoShape 165"/>
          <p:cNvSpPr>
            <a:spLocks noChangeArrowheads="1"/>
          </p:cNvSpPr>
          <p:nvPr/>
        </p:nvSpPr>
        <p:spPr bwMode="auto">
          <a:xfrm>
            <a:off x="5707990" y="3467522"/>
            <a:ext cx="304403" cy="455613"/>
          </a:xfrm>
          <a:prstGeom prst="cube">
            <a:avLst>
              <a:gd name="adj" fmla="val 47500"/>
            </a:avLst>
          </a:prstGeom>
          <a:solidFill>
            <a:schemeClr val="bg1"/>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nvGrpSpPr>
          <p:cNvPr id="171" name="Group 166"/>
          <p:cNvGrpSpPr>
            <a:grpSpLocks/>
          </p:cNvGrpSpPr>
          <p:nvPr/>
        </p:nvGrpSpPr>
        <p:grpSpPr bwMode="auto">
          <a:xfrm>
            <a:off x="2421467" y="3545309"/>
            <a:ext cx="371475" cy="227012"/>
            <a:chOff x="2978" y="2838"/>
            <a:chExt cx="478" cy="316"/>
          </a:xfrm>
        </p:grpSpPr>
        <p:sp>
          <p:nvSpPr>
            <p:cNvPr id="172" name="AutoShape 167"/>
            <p:cNvSpPr>
              <a:spLocks noChangeArrowheads="1"/>
            </p:cNvSpPr>
            <p:nvPr/>
          </p:nvSpPr>
          <p:spPr bwMode="auto">
            <a:xfrm>
              <a:off x="2978" y="2838"/>
              <a:ext cx="478" cy="316"/>
            </a:xfrm>
            <a:prstGeom prst="cube">
              <a:avLst>
                <a:gd name="adj" fmla="val 24981"/>
              </a:avLst>
            </a:prstGeom>
            <a:solidFill>
              <a:srgbClr val="C0C0C0"/>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73" name="Rectangle 168"/>
            <p:cNvSpPr>
              <a:spLocks noChangeArrowheads="1"/>
            </p:cNvSpPr>
            <p:nvPr/>
          </p:nvSpPr>
          <p:spPr bwMode="auto">
            <a:xfrm>
              <a:off x="3040" y="2990"/>
              <a:ext cx="53" cy="27"/>
            </a:xfrm>
            <a:prstGeom prst="rect">
              <a:avLst/>
            </a:prstGeom>
            <a:solidFill>
              <a:srgbClr val="C0C0C0"/>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74" name="Rectangle 169"/>
            <p:cNvSpPr>
              <a:spLocks noChangeArrowheads="1"/>
            </p:cNvSpPr>
            <p:nvPr/>
          </p:nvSpPr>
          <p:spPr bwMode="auto">
            <a:xfrm>
              <a:off x="3124" y="2990"/>
              <a:ext cx="51" cy="27"/>
            </a:xfrm>
            <a:prstGeom prst="rect">
              <a:avLst/>
            </a:prstGeom>
            <a:solidFill>
              <a:srgbClr val="C0C0C0"/>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sp>
        <p:nvSpPr>
          <p:cNvPr id="175" name="AutoShape 170"/>
          <p:cNvSpPr>
            <a:spLocks noChangeArrowheads="1"/>
          </p:cNvSpPr>
          <p:nvPr/>
        </p:nvSpPr>
        <p:spPr bwMode="auto">
          <a:xfrm rot="16200000" flipH="1">
            <a:off x="6241390" y="3864265"/>
            <a:ext cx="604837" cy="354277"/>
          </a:xfrm>
          <a:prstGeom prst="parallelogram">
            <a:avLst>
              <a:gd name="adj" fmla="val 129757"/>
            </a:avLst>
          </a:prstGeom>
          <a:pattFill prst="ltVert">
            <a:fgClr>
              <a:srgbClr val="4D4D4D"/>
            </a:fgClr>
            <a:bgClr>
              <a:schemeClr val="bg1"/>
            </a:bgClr>
          </a:pattFill>
          <a:ln w="6350">
            <a:solidFill>
              <a:srgbClr val="808080"/>
            </a:solidFill>
            <a:miter lim="800000"/>
            <a:headEnd/>
            <a:tailEnd/>
          </a:ln>
        </p:spPr>
        <p:txBody>
          <a:bodyPr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76" name="AutoShape 171" descr="縦線"/>
          <p:cNvSpPr>
            <a:spLocks noChangeArrowheads="1"/>
          </p:cNvSpPr>
          <p:nvPr/>
        </p:nvSpPr>
        <p:spPr bwMode="auto">
          <a:xfrm rot="16200000" flipH="1">
            <a:off x="6719227" y="3896941"/>
            <a:ext cx="1836737" cy="1279525"/>
          </a:xfrm>
          <a:prstGeom prst="parallelogram">
            <a:avLst>
              <a:gd name="adj" fmla="val 143142"/>
            </a:avLst>
          </a:prstGeom>
          <a:pattFill prst="ltVert">
            <a:fgClr>
              <a:srgbClr val="4D4D4D"/>
            </a:fgClr>
            <a:bgClr>
              <a:schemeClr val="bg1"/>
            </a:bgClr>
          </a:pattFill>
          <a:ln w="12700">
            <a:solidFill>
              <a:srgbClr val="4D4D4D"/>
            </a:solidFill>
            <a:miter lim="800000"/>
            <a:headEnd/>
            <a:tailEnd/>
          </a:ln>
        </p:spPr>
        <p:txBody>
          <a:bodyPr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78" name="AutoShape 173"/>
          <p:cNvSpPr>
            <a:spLocks noChangeArrowheads="1"/>
          </p:cNvSpPr>
          <p:nvPr/>
        </p:nvSpPr>
        <p:spPr bwMode="auto">
          <a:xfrm rot="5400000" flipH="1">
            <a:off x="5852319" y="3763062"/>
            <a:ext cx="182563" cy="55033"/>
          </a:xfrm>
          <a:prstGeom prst="parallelogram">
            <a:avLst>
              <a:gd name="adj" fmla="val 117147"/>
            </a:avLst>
          </a:prstGeom>
          <a:solidFill>
            <a:srgbClr val="333333"/>
          </a:solidFill>
          <a:ln w="6350" algn="ctr">
            <a:solidFill>
              <a:srgbClr val="333333"/>
            </a:solidFill>
            <a:miter lim="800000"/>
            <a:headEnd/>
            <a:tailEnd/>
          </a:ln>
        </p:spPr>
        <p:txBody>
          <a:bodyPr rot="10800000"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79" name="Line 174"/>
          <p:cNvSpPr>
            <a:spLocks noChangeShapeType="1"/>
          </p:cNvSpPr>
          <p:nvPr/>
        </p:nvSpPr>
        <p:spPr bwMode="auto">
          <a:xfrm flipH="1" flipV="1">
            <a:off x="6557567" y="3800832"/>
            <a:ext cx="84269" cy="898525"/>
          </a:xfrm>
          <a:prstGeom prst="line">
            <a:avLst/>
          </a:prstGeom>
          <a:noFill/>
          <a:ln w="38100">
            <a:solidFill>
              <a:srgbClr val="FF0000"/>
            </a:solidFill>
            <a:round/>
            <a:headEnd/>
            <a:tailEnd/>
          </a:ln>
        </p:spPr>
        <p:txBody>
          <a:bodyPr lIns="90000" tIns="0" rIns="90000" bIns="46800">
            <a:spAutoFit/>
          </a:bodyP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80" name="Rectangle 175"/>
          <p:cNvSpPr>
            <a:spLocks noChangeArrowheads="1"/>
          </p:cNvSpPr>
          <p:nvPr/>
        </p:nvSpPr>
        <p:spPr bwMode="auto">
          <a:xfrm>
            <a:off x="5535149" y="4636152"/>
            <a:ext cx="1701147" cy="337344"/>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spcBef>
                <a:spcPct val="50000"/>
              </a:spcBef>
            </a:pPr>
            <a:r>
              <a:rPr lang="en-US" altLang="ja-JP" sz="1200" b="1" dirty="0" smtClean="0">
                <a:solidFill>
                  <a:schemeClr val="tx1"/>
                </a:solidFill>
                <a:effectLst>
                  <a:outerShdw blurRad="38100" dist="38100" dir="2700000" algn="tl">
                    <a:srgbClr val="FFFFFF"/>
                  </a:outerShdw>
                </a:effectLst>
                <a:latin typeface="Times New Roman" pitchFamily="18" charset="0"/>
              </a:rPr>
              <a:t>Central Alarm Station</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sp>
        <p:nvSpPr>
          <p:cNvPr id="185" name="AutoShape 180"/>
          <p:cNvSpPr>
            <a:spLocks noChangeArrowheads="1"/>
          </p:cNvSpPr>
          <p:nvPr/>
        </p:nvSpPr>
        <p:spPr bwMode="auto">
          <a:xfrm rot="5400000" flipH="1">
            <a:off x="6731994" y="3775033"/>
            <a:ext cx="182562" cy="53314"/>
          </a:xfrm>
          <a:prstGeom prst="parallelogram">
            <a:avLst>
              <a:gd name="adj" fmla="val 117472"/>
            </a:avLst>
          </a:prstGeom>
          <a:solidFill>
            <a:srgbClr val="333333"/>
          </a:solidFill>
          <a:ln w="6350" algn="ctr">
            <a:solidFill>
              <a:srgbClr val="333333"/>
            </a:solidFill>
            <a:miter lim="800000"/>
            <a:headEnd/>
            <a:tailEnd/>
          </a:ln>
        </p:spPr>
        <p:txBody>
          <a:bodyPr rot="10800000"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88" name="Rectangle 183"/>
          <p:cNvSpPr>
            <a:spLocks noChangeArrowheads="1"/>
          </p:cNvSpPr>
          <p:nvPr/>
        </p:nvSpPr>
        <p:spPr bwMode="auto">
          <a:xfrm>
            <a:off x="1304677" y="4536703"/>
            <a:ext cx="1868985" cy="336519"/>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spcBef>
                <a:spcPct val="50000"/>
              </a:spcBef>
            </a:pPr>
            <a:r>
              <a:rPr lang="en-US" altLang="ja-JP" sz="1200" b="1" dirty="0" smtClean="0">
                <a:solidFill>
                  <a:schemeClr val="tx1"/>
                </a:solidFill>
                <a:effectLst>
                  <a:outerShdw blurRad="38100" dist="38100" dir="2700000" algn="tl">
                    <a:srgbClr val="FFFFFF"/>
                  </a:outerShdw>
                </a:effectLst>
                <a:latin typeface="Times New Roman" pitchFamily="18" charset="0"/>
              </a:rPr>
              <a:t>Secondary Alarm Station</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sp>
        <p:nvSpPr>
          <p:cNvPr id="189" name="AutoShape 184" descr="縦線"/>
          <p:cNvSpPr>
            <a:spLocks noChangeArrowheads="1"/>
          </p:cNvSpPr>
          <p:nvPr/>
        </p:nvSpPr>
        <p:spPr bwMode="auto">
          <a:xfrm rot="16200000" flipH="1">
            <a:off x="8499409" y="2755594"/>
            <a:ext cx="706439" cy="390393"/>
          </a:xfrm>
          <a:prstGeom prst="parallelogram">
            <a:avLst>
              <a:gd name="adj" fmla="val 137883"/>
            </a:avLst>
          </a:prstGeom>
          <a:pattFill prst="ltVert">
            <a:fgClr>
              <a:srgbClr val="4D4D4D"/>
            </a:fgClr>
            <a:bgClr>
              <a:schemeClr val="bg1"/>
            </a:bgClr>
          </a:pattFill>
          <a:ln w="12700">
            <a:solidFill>
              <a:srgbClr val="4D4D4D"/>
            </a:solidFill>
            <a:miter lim="800000"/>
            <a:headEnd/>
            <a:tailEnd/>
          </a:ln>
        </p:spPr>
        <p:txBody>
          <a:bodyPr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nvGrpSpPr>
          <p:cNvPr id="190" name="Group 185"/>
          <p:cNvGrpSpPr>
            <a:grpSpLocks/>
          </p:cNvGrpSpPr>
          <p:nvPr/>
        </p:nvGrpSpPr>
        <p:grpSpPr bwMode="auto">
          <a:xfrm>
            <a:off x="8136336" y="3189710"/>
            <a:ext cx="579569" cy="604837"/>
            <a:chOff x="4779" y="2046"/>
            <a:chExt cx="394" cy="445"/>
          </a:xfrm>
        </p:grpSpPr>
        <p:sp>
          <p:nvSpPr>
            <p:cNvPr id="191" name="AutoShape 186"/>
            <p:cNvSpPr>
              <a:spLocks noChangeArrowheads="1"/>
            </p:cNvSpPr>
            <p:nvPr/>
          </p:nvSpPr>
          <p:spPr bwMode="auto">
            <a:xfrm>
              <a:off x="4977" y="2046"/>
              <a:ext cx="193" cy="274"/>
            </a:xfrm>
            <a:prstGeom prst="cube">
              <a:avLst>
                <a:gd name="adj" fmla="val 24981"/>
              </a:avLst>
            </a:prstGeom>
            <a:solidFill>
              <a:schemeClr val="accent2"/>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92" name="AutoShape 187" descr="縦線 (太)"/>
            <p:cNvSpPr>
              <a:spLocks noChangeArrowheads="1"/>
            </p:cNvSpPr>
            <p:nvPr/>
          </p:nvSpPr>
          <p:spPr bwMode="auto">
            <a:xfrm rot="16200000" flipH="1">
              <a:off x="4899" y="2191"/>
              <a:ext cx="217" cy="180"/>
            </a:xfrm>
            <a:prstGeom prst="parallelogram">
              <a:avLst>
                <a:gd name="adj" fmla="val 89524"/>
              </a:avLst>
            </a:prstGeom>
            <a:pattFill prst="dkVert">
              <a:fgClr>
                <a:srgbClr val="FF0000"/>
              </a:fgClr>
              <a:bgClr>
                <a:srgbClr val="FFFFFF"/>
              </a:bgClr>
            </a:pattFill>
            <a:ln>
              <a:noFill/>
            </a:ln>
            <a:extLst>
              <a:ext uri="{91240B29-F687-4F45-9708-019B960494DF}">
                <a14:hiddenLine xmlns:a14="http://schemas.microsoft.com/office/drawing/2010/main" w="6350">
                  <a:solidFill>
                    <a:srgbClr val="000000"/>
                  </a:solidFill>
                  <a:miter lim="800000"/>
                  <a:headEnd/>
                  <a:tailEnd/>
                </a14:hiddenLine>
              </a:ext>
            </a:extLst>
          </p:spPr>
          <p:txBody>
            <a:bodyPr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93" name="AutoShape 188"/>
            <p:cNvSpPr>
              <a:spLocks noChangeArrowheads="1"/>
            </p:cNvSpPr>
            <p:nvPr/>
          </p:nvSpPr>
          <p:spPr bwMode="auto">
            <a:xfrm>
              <a:off x="4775" y="2217"/>
              <a:ext cx="195" cy="274"/>
            </a:xfrm>
            <a:prstGeom prst="cube">
              <a:avLst>
                <a:gd name="adj" fmla="val 24981"/>
              </a:avLst>
            </a:prstGeom>
            <a:solidFill>
              <a:schemeClr val="accent2"/>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sp>
        <p:nvSpPr>
          <p:cNvPr id="196" name="Line 150"/>
          <p:cNvSpPr>
            <a:spLocks noChangeShapeType="1"/>
          </p:cNvSpPr>
          <p:nvPr/>
        </p:nvSpPr>
        <p:spPr bwMode="auto">
          <a:xfrm>
            <a:off x="4329672" y="4814513"/>
            <a:ext cx="201980" cy="116284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square" lIns="90000" tIns="0" rIns="90000" bIns="46800">
            <a:spAutoFit/>
          </a:bodyPr>
          <a:lstStyle/>
          <a:p>
            <a:endParaRPr lang="ja-JP" altLang="en-US" dirty="0"/>
          </a:p>
        </p:txBody>
      </p:sp>
      <p:sp>
        <p:nvSpPr>
          <p:cNvPr id="194" name="AutoShape 184" descr="縦線"/>
          <p:cNvSpPr>
            <a:spLocks noChangeArrowheads="1"/>
          </p:cNvSpPr>
          <p:nvPr/>
        </p:nvSpPr>
        <p:spPr bwMode="auto">
          <a:xfrm rot="16200000" flipH="1">
            <a:off x="6672515" y="3905357"/>
            <a:ext cx="1911348" cy="1261108"/>
          </a:xfrm>
          <a:prstGeom prst="parallelogram">
            <a:avLst>
              <a:gd name="adj" fmla="val 137883"/>
            </a:avLst>
          </a:prstGeom>
          <a:pattFill prst="ltVert">
            <a:fgClr>
              <a:srgbClr val="4D4D4D"/>
            </a:fgClr>
            <a:bgClr>
              <a:schemeClr val="bg1"/>
            </a:bgClr>
          </a:pattFill>
          <a:ln w="12700">
            <a:solidFill>
              <a:srgbClr val="4D4D4D"/>
            </a:solidFill>
            <a:miter lim="800000"/>
            <a:headEnd/>
            <a:tailEnd/>
          </a:ln>
        </p:spPr>
        <p:txBody>
          <a:bodyPr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nvGrpSpPr>
          <p:cNvPr id="206" name="グループ化 205"/>
          <p:cNvGrpSpPr/>
          <p:nvPr/>
        </p:nvGrpSpPr>
        <p:grpSpPr>
          <a:xfrm>
            <a:off x="2344409" y="3684815"/>
            <a:ext cx="596768" cy="617538"/>
            <a:chOff x="6301318" y="3337719"/>
            <a:chExt cx="596768" cy="617538"/>
          </a:xfrm>
        </p:grpSpPr>
        <p:sp>
          <p:nvSpPr>
            <p:cNvPr id="207" name="AutoShape 159"/>
            <p:cNvSpPr>
              <a:spLocks noChangeArrowheads="1"/>
            </p:cNvSpPr>
            <p:nvPr/>
          </p:nvSpPr>
          <p:spPr bwMode="auto">
            <a:xfrm>
              <a:off x="6301318" y="3337719"/>
              <a:ext cx="596768" cy="617538"/>
            </a:xfrm>
            <a:prstGeom prst="cube">
              <a:avLst>
                <a:gd name="adj" fmla="val 24981"/>
              </a:avLst>
            </a:prstGeom>
            <a:solidFill>
              <a:schemeClr val="bg1"/>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208" name="Rectangle 160"/>
            <p:cNvSpPr>
              <a:spLocks noChangeArrowheads="1"/>
            </p:cNvSpPr>
            <p:nvPr/>
          </p:nvSpPr>
          <p:spPr bwMode="auto">
            <a:xfrm>
              <a:off x="6380427" y="3534569"/>
              <a:ext cx="61913" cy="58738"/>
            </a:xfrm>
            <a:prstGeom prst="rect">
              <a:avLst/>
            </a:prstGeom>
            <a:solidFill>
              <a:srgbClr val="CCFFFF"/>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209" name="Rectangle 161"/>
            <p:cNvSpPr>
              <a:spLocks noChangeArrowheads="1"/>
            </p:cNvSpPr>
            <p:nvPr/>
          </p:nvSpPr>
          <p:spPr bwMode="auto">
            <a:xfrm>
              <a:off x="6485336" y="3534569"/>
              <a:ext cx="63632" cy="58738"/>
            </a:xfrm>
            <a:prstGeom prst="rect">
              <a:avLst/>
            </a:prstGeom>
            <a:solidFill>
              <a:srgbClr val="CCFFFF"/>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210" name="Rectangle 162"/>
            <p:cNvSpPr>
              <a:spLocks noChangeArrowheads="1"/>
            </p:cNvSpPr>
            <p:nvPr/>
          </p:nvSpPr>
          <p:spPr bwMode="auto">
            <a:xfrm>
              <a:off x="6590242" y="3534569"/>
              <a:ext cx="61913" cy="58738"/>
            </a:xfrm>
            <a:prstGeom prst="rect">
              <a:avLst/>
            </a:prstGeom>
            <a:solidFill>
              <a:srgbClr val="CCFFFF"/>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211" name="Rectangle 163"/>
            <p:cNvSpPr>
              <a:spLocks noChangeArrowheads="1"/>
            </p:cNvSpPr>
            <p:nvPr/>
          </p:nvSpPr>
          <p:spPr bwMode="auto">
            <a:xfrm>
              <a:off x="6380427" y="3632994"/>
              <a:ext cx="61913" cy="58738"/>
            </a:xfrm>
            <a:prstGeom prst="rect">
              <a:avLst/>
            </a:prstGeom>
            <a:solidFill>
              <a:srgbClr val="CCFFFF"/>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212" name="Rectangle 164"/>
            <p:cNvSpPr>
              <a:spLocks noChangeArrowheads="1"/>
            </p:cNvSpPr>
            <p:nvPr/>
          </p:nvSpPr>
          <p:spPr bwMode="auto">
            <a:xfrm>
              <a:off x="6485336" y="3632994"/>
              <a:ext cx="63632" cy="58738"/>
            </a:xfrm>
            <a:prstGeom prst="rect">
              <a:avLst/>
            </a:prstGeom>
            <a:solidFill>
              <a:srgbClr val="CCFFFF"/>
            </a:solidFill>
            <a:ln w="6350">
              <a:solidFill>
                <a:schemeClr val="tx1"/>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sp>
        <p:nvSpPr>
          <p:cNvPr id="177" name="Rectangle 172" descr="縦線"/>
          <p:cNvSpPr>
            <a:spLocks noChangeArrowheads="1"/>
          </p:cNvSpPr>
          <p:nvPr/>
        </p:nvSpPr>
        <p:spPr bwMode="auto">
          <a:xfrm>
            <a:off x="1798902" y="4164435"/>
            <a:ext cx="4569487" cy="187325"/>
          </a:xfrm>
          <a:prstGeom prst="rect">
            <a:avLst/>
          </a:prstGeom>
          <a:pattFill prst="ltVert">
            <a:fgClr>
              <a:srgbClr val="4D4D4D"/>
            </a:fgClr>
            <a:bgClr>
              <a:schemeClr val="bg1"/>
            </a:bgClr>
          </a:pattFill>
          <a:ln w="12700">
            <a:solidFill>
              <a:srgbClr val="4D4D4D"/>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213" name="AutoShape 184" descr="縦線"/>
          <p:cNvSpPr>
            <a:spLocks noChangeArrowheads="1"/>
          </p:cNvSpPr>
          <p:nvPr/>
        </p:nvSpPr>
        <p:spPr bwMode="auto">
          <a:xfrm rot="16200000" flipH="1">
            <a:off x="236474" y="1376789"/>
            <a:ext cx="3390899" cy="3484549"/>
          </a:xfrm>
          <a:prstGeom prst="parallelogram">
            <a:avLst>
              <a:gd name="adj" fmla="val 95052"/>
            </a:avLst>
          </a:prstGeom>
          <a:pattFill prst="ltVert">
            <a:fgClr>
              <a:srgbClr val="4D4D4D"/>
            </a:fgClr>
            <a:bgClr>
              <a:schemeClr val="bg1"/>
            </a:bgClr>
          </a:pattFill>
          <a:ln w="12700">
            <a:solidFill>
              <a:srgbClr val="4D4D4D"/>
            </a:solidFill>
            <a:miter lim="800000"/>
            <a:headEnd/>
            <a:tailEnd/>
          </a:ln>
        </p:spPr>
        <p:txBody>
          <a:bodyPr vert="eaVert"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214" name="Rectangle 182"/>
          <p:cNvSpPr>
            <a:spLocks noChangeArrowheads="1"/>
          </p:cNvSpPr>
          <p:nvPr/>
        </p:nvSpPr>
        <p:spPr bwMode="auto">
          <a:xfrm>
            <a:off x="5688209" y="1115641"/>
            <a:ext cx="2011578" cy="248444"/>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spcBef>
                <a:spcPct val="50000"/>
              </a:spcBef>
            </a:pPr>
            <a:r>
              <a:rPr lang="en-US" altLang="ja-JP" sz="1200" b="1" dirty="0" smtClean="0">
                <a:solidFill>
                  <a:schemeClr val="tx1"/>
                </a:solidFill>
                <a:effectLst>
                  <a:outerShdw blurRad="38100" dist="38100" dir="2700000" algn="tl">
                    <a:srgbClr val="FFFFFF"/>
                  </a:outerShdw>
                </a:effectLst>
                <a:latin typeface="Times New Roman" pitchFamily="18" charset="0"/>
              </a:rPr>
              <a:t>Limited Access Area (fence)</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sp>
        <p:nvSpPr>
          <p:cNvPr id="215" name="Rectangle 182"/>
          <p:cNvSpPr>
            <a:spLocks noChangeArrowheads="1"/>
          </p:cNvSpPr>
          <p:nvPr/>
        </p:nvSpPr>
        <p:spPr bwMode="auto">
          <a:xfrm>
            <a:off x="5916084" y="2171153"/>
            <a:ext cx="1653020" cy="248444"/>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spcBef>
                <a:spcPct val="50000"/>
              </a:spcBef>
            </a:pPr>
            <a:r>
              <a:rPr lang="en-US" altLang="ja-JP" sz="1200" b="1" dirty="0" smtClean="0">
                <a:solidFill>
                  <a:schemeClr val="tx1"/>
                </a:solidFill>
                <a:effectLst>
                  <a:outerShdw blurRad="38100" dist="38100" dir="2700000" algn="tl">
                    <a:srgbClr val="FFFFFF"/>
                  </a:outerShdw>
                </a:effectLst>
                <a:latin typeface="Times New Roman" pitchFamily="18" charset="0"/>
              </a:rPr>
              <a:t>Protected Area (fence)</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sp>
        <p:nvSpPr>
          <p:cNvPr id="216" name="平行四辺形 215"/>
          <p:cNvSpPr/>
          <p:nvPr/>
        </p:nvSpPr>
        <p:spPr>
          <a:xfrm>
            <a:off x="7773545" y="1759744"/>
            <a:ext cx="1128259" cy="506350"/>
          </a:xfrm>
          <a:prstGeom prst="parallelogram">
            <a:avLst>
              <a:gd name="adj" fmla="val 6893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7" name="Rectangle 182"/>
          <p:cNvSpPr>
            <a:spLocks noChangeArrowheads="1"/>
          </p:cNvSpPr>
          <p:nvPr/>
        </p:nvSpPr>
        <p:spPr bwMode="auto">
          <a:xfrm>
            <a:off x="6285839" y="1771177"/>
            <a:ext cx="1850402" cy="227423"/>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spcBef>
                <a:spcPct val="50000"/>
              </a:spcBef>
            </a:pPr>
            <a:r>
              <a:rPr lang="en-US" altLang="ja-JP" sz="1200" b="1" dirty="0" smtClean="0">
                <a:solidFill>
                  <a:schemeClr val="tx1"/>
                </a:solidFill>
                <a:effectLst>
                  <a:outerShdw blurRad="38100" dist="38100" dir="2700000" algn="tl">
                    <a:srgbClr val="FFFFFF"/>
                  </a:outerShdw>
                </a:effectLst>
                <a:latin typeface="Times New Roman" pitchFamily="18" charset="0"/>
              </a:rPr>
              <a:t>Designated Parking Area</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sp>
        <p:nvSpPr>
          <p:cNvPr id="155" name="Line 150"/>
          <p:cNvSpPr>
            <a:spLocks noChangeShapeType="1"/>
          </p:cNvSpPr>
          <p:nvPr/>
        </p:nvSpPr>
        <p:spPr bwMode="auto">
          <a:xfrm flipH="1">
            <a:off x="2510838" y="4015210"/>
            <a:ext cx="59031" cy="521493"/>
          </a:xfrm>
          <a:prstGeom prst="line">
            <a:avLst/>
          </a:prstGeom>
          <a:noFill/>
          <a:ln w="38100">
            <a:solidFill>
              <a:srgbClr val="FF0000"/>
            </a:solidFill>
            <a:round/>
            <a:headEnd/>
            <a:tailEnd/>
          </a:ln>
        </p:spPr>
        <p:txBody>
          <a:bodyPr wrap="square" lIns="90000" tIns="0" rIns="90000" bIns="46800">
            <a:spAutoFit/>
          </a:bodyP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grpSp>
        <p:nvGrpSpPr>
          <p:cNvPr id="217" name="グループ化 216"/>
          <p:cNvGrpSpPr/>
          <p:nvPr/>
        </p:nvGrpSpPr>
        <p:grpSpPr>
          <a:xfrm>
            <a:off x="2448119" y="2312797"/>
            <a:ext cx="489991" cy="547528"/>
            <a:chOff x="2448119" y="2325870"/>
            <a:chExt cx="489991" cy="547528"/>
          </a:xfrm>
        </p:grpSpPr>
        <p:grpSp>
          <p:nvGrpSpPr>
            <p:cNvPr id="200" name="グループ化 199"/>
            <p:cNvGrpSpPr/>
            <p:nvPr/>
          </p:nvGrpSpPr>
          <p:grpSpPr>
            <a:xfrm>
              <a:off x="2724855" y="2325870"/>
              <a:ext cx="213255" cy="286441"/>
              <a:chOff x="3867104" y="732556"/>
              <a:chExt cx="213255" cy="286441"/>
            </a:xfrm>
          </p:grpSpPr>
          <p:sp>
            <p:nvSpPr>
              <p:cNvPr id="201" name="フローチャート : 磁気ディスク 200"/>
              <p:cNvSpPr/>
              <p:nvPr/>
            </p:nvSpPr>
            <p:spPr>
              <a:xfrm>
                <a:off x="3914141" y="861769"/>
                <a:ext cx="102401" cy="1572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2" name="フローチャート : 磁気ディスク 201"/>
              <p:cNvSpPr/>
              <p:nvPr/>
            </p:nvSpPr>
            <p:spPr>
              <a:xfrm>
                <a:off x="3867104" y="732556"/>
                <a:ext cx="213255" cy="18335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0" name="グループ化 9"/>
            <p:cNvGrpSpPr/>
            <p:nvPr/>
          </p:nvGrpSpPr>
          <p:grpSpPr>
            <a:xfrm>
              <a:off x="2585849" y="2431973"/>
              <a:ext cx="213255" cy="286441"/>
              <a:chOff x="3867104" y="732556"/>
              <a:chExt cx="213255" cy="286441"/>
            </a:xfrm>
          </p:grpSpPr>
          <p:sp>
            <p:nvSpPr>
              <p:cNvPr id="7" name="フローチャート : 磁気ディスク 6"/>
              <p:cNvSpPr/>
              <p:nvPr/>
            </p:nvSpPr>
            <p:spPr>
              <a:xfrm>
                <a:off x="3914141" y="861769"/>
                <a:ext cx="102401" cy="1572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フローチャート : 磁気ディスク 5"/>
              <p:cNvSpPr/>
              <p:nvPr/>
            </p:nvSpPr>
            <p:spPr>
              <a:xfrm>
                <a:off x="3867104" y="732556"/>
                <a:ext cx="213255" cy="18335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97" name="グループ化 196"/>
            <p:cNvGrpSpPr/>
            <p:nvPr/>
          </p:nvGrpSpPr>
          <p:grpSpPr>
            <a:xfrm>
              <a:off x="2448119" y="2586957"/>
              <a:ext cx="213255" cy="286441"/>
              <a:chOff x="3867104" y="732556"/>
              <a:chExt cx="213255" cy="286441"/>
            </a:xfrm>
          </p:grpSpPr>
          <p:sp>
            <p:nvSpPr>
              <p:cNvPr id="198" name="フローチャート : 磁気ディスク 197"/>
              <p:cNvSpPr/>
              <p:nvPr/>
            </p:nvSpPr>
            <p:spPr>
              <a:xfrm>
                <a:off x="3914141" y="861769"/>
                <a:ext cx="102401" cy="15722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9" name="フローチャート : 磁気ディスク 198"/>
              <p:cNvSpPr/>
              <p:nvPr/>
            </p:nvSpPr>
            <p:spPr>
              <a:xfrm>
                <a:off x="3867104" y="732556"/>
                <a:ext cx="213255" cy="18335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203" name="直方体 202"/>
          <p:cNvSpPr/>
          <p:nvPr/>
        </p:nvSpPr>
        <p:spPr>
          <a:xfrm>
            <a:off x="2330501" y="2189693"/>
            <a:ext cx="677599" cy="779462"/>
          </a:xfrm>
          <a:prstGeom prst="cube">
            <a:avLst>
              <a:gd name="adj" fmla="val 39857"/>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6" name="Rectangle 181"/>
          <p:cNvSpPr>
            <a:spLocks noChangeArrowheads="1"/>
          </p:cNvSpPr>
          <p:nvPr/>
        </p:nvSpPr>
        <p:spPr bwMode="auto">
          <a:xfrm>
            <a:off x="1820396" y="1838338"/>
            <a:ext cx="1255446" cy="274511"/>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spcBef>
                <a:spcPct val="50000"/>
              </a:spcBef>
            </a:pPr>
            <a:r>
              <a:rPr lang="en-US" altLang="ja-JP" sz="1200" b="1" dirty="0" smtClean="0">
                <a:solidFill>
                  <a:schemeClr val="tx1"/>
                </a:solidFill>
                <a:effectLst>
                  <a:outerShdw blurRad="38100" dist="38100" dir="2700000" algn="tl">
                    <a:srgbClr val="FFFFFF"/>
                  </a:outerShdw>
                </a:effectLst>
                <a:latin typeface="Times New Roman" pitchFamily="18" charset="0"/>
              </a:rPr>
              <a:t>Bulletproof wall</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sp>
        <p:nvSpPr>
          <p:cNvPr id="218" name="Rectangle 175"/>
          <p:cNvSpPr>
            <a:spLocks noChangeArrowheads="1"/>
          </p:cNvSpPr>
          <p:nvPr/>
        </p:nvSpPr>
        <p:spPr bwMode="auto">
          <a:xfrm>
            <a:off x="6097385" y="2902371"/>
            <a:ext cx="1530803" cy="391455"/>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lgn="ctr">
              <a:spcBef>
                <a:spcPct val="50000"/>
              </a:spcBef>
            </a:pPr>
            <a:r>
              <a:rPr lang="en-US" altLang="ja-JP" sz="1200" b="1" dirty="0" smtClean="0">
                <a:solidFill>
                  <a:schemeClr val="tx1"/>
                </a:solidFill>
                <a:effectLst>
                  <a:outerShdw blurRad="38100" dist="38100" dir="2700000" algn="tl">
                    <a:srgbClr val="FFFFFF"/>
                  </a:outerShdw>
                </a:effectLst>
                <a:latin typeface="Times New Roman" pitchFamily="18" charset="0"/>
              </a:rPr>
              <a:t>Secure Voice Communication</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sp>
        <p:nvSpPr>
          <p:cNvPr id="222" name="フローチャート : 磁気ディスク 221"/>
          <p:cNvSpPr/>
          <p:nvPr/>
        </p:nvSpPr>
        <p:spPr>
          <a:xfrm>
            <a:off x="3893615" y="1894001"/>
            <a:ext cx="678385" cy="4559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 name="フローチャート : 磁気ディスク 218"/>
          <p:cNvSpPr/>
          <p:nvPr/>
        </p:nvSpPr>
        <p:spPr>
          <a:xfrm>
            <a:off x="3943484" y="1689511"/>
            <a:ext cx="588168" cy="363594"/>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3" name="フローチャート : 磁気ディスク 222"/>
          <p:cNvSpPr/>
          <p:nvPr/>
        </p:nvSpPr>
        <p:spPr>
          <a:xfrm>
            <a:off x="4777583" y="1884889"/>
            <a:ext cx="555492" cy="4559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フローチャート : 磁気ディスク 220"/>
          <p:cNvSpPr/>
          <p:nvPr/>
        </p:nvSpPr>
        <p:spPr>
          <a:xfrm>
            <a:off x="4843793" y="1759743"/>
            <a:ext cx="442840" cy="293362"/>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4" name="Rectangle 181"/>
          <p:cNvSpPr>
            <a:spLocks noChangeArrowheads="1"/>
          </p:cNvSpPr>
          <p:nvPr/>
        </p:nvSpPr>
        <p:spPr bwMode="auto">
          <a:xfrm>
            <a:off x="4112023" y="2121960"/>
            <a:ext cx="1255446" cy="275363"/>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spcBef>
                <a:spcPct val="50000"/>
              </a:spcBef>
            </a:pPr>
            <a:r>
              <a:rPr lang="en-US" altLang="ja-JP" sz="1200" b="1" dirty="0" smtClean="0">
                <a:solidFill>
                  <a:schemeClr val="tx1"/>
                </a:solidFill>
                <a:effectLst>
                  <a:outerShdw blurRad="38100" dist="38100" dir="2700000" algn="tl">
                    <a:srgbClr val="FFFFFF"/>
                  </a:outerShdw>
                </a:effectLst>
                <a:latin typeface="Times New Roman" pitchFamily="18" charset="0"/>
              </a:rPr>
              <a:t>Bulletproof wall</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sp>
        <p:nvSpPr>
          <p:cNvPr id="225" name="Rectangle 182"/>
          <p:cNvSpPr>
            <a:spLocks noChangeArrowheads="1"/>
          </p:cNvSpPr>
          <p:nvPr/>
        </p:nvSpPr>
        <p:spPr bwMode="auto">
          <a:xfrm>
            <a:off x="3674199" y="2750465"/>
            <a:ext cx="1326956" cy="339637"/>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lgn="ctr">
              <a:lnSpc>
                <a:spcPts val="1000"/>
              </a:lnSpc>
            </a:pPr>
            <a:r>
              <a:rPr lang="en-US" altLang="ja-JP" sz="1200" b="1" dirty="0" smtClean="0">
                <a:solidFill>
                  <a:schemeClr val="tx1"/>
                </a:solidFill>
                <a:effectLst>
                  <a:outerShdw blurRad="38100" dist="38100" dir="2700000" algn="tl">
                    <a:srgbClr val="FFFFFF"/>
                  </a:outerShdw>
                </a:effectLst>
                <a:latin typeface="Times New Roman" pitchFamily="18" charset="0"/>
              </a:rPr>
              <a:t>Inner Area</a:t>
            </a:r>
          </a:p>
          <a:p>
            <a:pPr marL="193675" indent="-193675" algn="ctr">
              <a:lnSpc>
                <a:spcPts val="1000"/>
              </a:lnSpc>
            </a:pPr>
            <a:r>
              <a:rPr lang="en-US" altLang="ja-JP" sz="1200" b="1" dirty="0" smtClean="0">
                <a:solidFill>
                  <a:schemeClr val="tx1"/>
                </a:solidFill>
                <a:effectLst>
                  <a:outerShdw blurRad="38100" dist="38100" dir="2700000" algn="tl">
                    <a:srgbClr val="FFFFFF"/>
                  </a:outerShdw>
                </a:effectLst>
                <a:latin typeface="Times New Roman" pitchFamily="18" charset="0"/>
              </a:rPr>
              <a:t> (Robust Barrier)</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pic>
        <p:nvPicPr>
          <p:cNvPr id="1026" name="Picture 2" descr="D:\Users\user01\AppData\Local\Microsoft\Windows\Temporary Internet Files\Content.IE5\6X2Z3106\MC900079191[1].wm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39530" y="3205082"/>
            <a:ext cx="253202" cy="558993"/>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D:\Users\user01\AppData\Local\Microsoft\Windows\Temporary Internet Files\Content.IE5\6X2Z3106\MC900079191[1].wm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97495" y="4409536"/>
            <a:ext cx="253202" cy="558993"/>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D:\Users\user01\AppData\Local\Microsoft\Windows\Temporary Internet Files\Content.IE5\6X2Z3106\MC900079191[1].wm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56820" y="4636152"/>
            <a:ext cx="253202" cy="55899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sers\user01\AppData\Local\Microsoft\Windows\Temporary Internet Files\Content.IE5\XMQSX4O4\MC900434835[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21133876">
            <a:off x="3783648" y="4373182"/>
            <a:ext cx="816769" cy="816769"/>
          </a:xfrm>
          <a:prstGeom prst="rect">
            <a:avLst/>
          </a:prstGeom>
          <a:noFill/>
          <a:extLst>
            <a:ext uri="{909E8E84-426E-40DD-AFC4-6F175D3DCCD1}">
              <a14:hiddenFill xmlns:a14="http://schemas.microsoft.com/office/drawing/2010/main">
                <a:solidFill>
                  <a:srgbClr val="FFFFFF"/>
                </a:solidFill>
              </a14:hiddenFill>
            </a:ext>
          </a:extLst>
        </p:spPr>
      </p:pic>
      <p:sp>
        <p:nvSpPr>
          <p:cNvPr id="195" name="Rectangle 183"/>
          <p:cNvSpPr>
            <a:spLocks noChangeArrowheads="1"/>
          </p:cNvSpPr>
          <p:nvPr/>
        </p:nvSpPr>
        <p:spPr bwMode="auto">
          <a:xfrm>
            <a:off x="3870394" y="5631284"/>
            <a:ext cx="1497076" cy="493712"/>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spcBef>
                <a:spcPct val="50000"/>
              </a:spcBef>
            </a:pPr>
            <a:r>
              <a:rPr lang="en-US" altLang="ja-JP" sz="1200" b="1" dirty="0" smtClean="0">
                <a:solidFill>
                  <a:schemeClr val="tx1"/>
                </a:solidFill>
                <a:effectLst>
                  <a:outerShdw blurRad="38100" dist="38100" dir="2700000" algn="tl">
                    <a:srgbClr val="FFFFFF"/>
                  </a:outerShdw>
                </a:effectLst>
                <a:latin typeface="Times New Roman" pitchFamily="18" charset="0"/>
              </a:rPr>
              <a:t>Protection during on-site transport</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sp>
        <p:nvSpPr>
          <p:cNvPr id="230" name="AutoShape 152"/>
          <p:cNvSpPr>
            <a:spLocks noChangeArrowheads="1"/>
          </p:cNvSpPr>
          <p:nvPr/>
        </p:nvSpPr>
        <p:spPr bwMode="auto">
          <a:xfrm>
            <a:off x="8785082" y="3368509"/>
            <a:ext cx="98028" cy="339358"/>
          </a:xfrm>
          <a:prstGeom prst="cube">
            <a:avLst>
              <a:gd name="adj" fmla="val 70926"/>
            </a:avLst>
          </a:prstGeom>
          <a:solidFill>
            <a:srgbClr val="333333"/>
          </a:solidFill>
          <a:ln w="38100">
            <a:noFill/>
            <a:miter lim="800000"/>
            <a:headEnd/>
            <a:tailEnd/>
          </a:ln>
        </p:spPr>
        <p:txBody>
          <a:bodyPr wrap="square" lIns="90000" tIns="0" rIns="90000" bIns="46800" anchor="ctr">
            <a:spAutoFit/>
          </a:bodyP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sp>
        <p:nvSpPr>
          <p:cNvPr id="158" name="Rectangle 153" descr="縦線"/>
          <p:cNvSpPr>
            <a:spLocks noChangeArrowheads="1"/>
          </p:cNvSpPr>
          <p:nvPr/>
        </p:nvSpPr>
        <p:spPr bwMode="auto">
          <a:xfrm>
            <a:off x="8365067" y="3640560"/>
            <a:ext cx="564092" cy="134937"/>
          </a:xfrm>
          <a:prstGeom prst="rect">
            <a:avLst/>
          </a:prstGeom>
          <a:pattFill prst="ltVert">
            <a:fgClr>
              <a:srgbClr val="4D4D4D"/>
            </a:fgClr>
            <a:bgClr>
              <a:srgbClr val="FFFFFF"/>
            </a:bgClr>
          </a:pattFill>
          <a:ln w="12700">
            <a:solidFill>
              <a:srgbClr val="4D4D4D"/>
            </a:solidFill>
            <a:miter lim="800000"/>
            <a:headEnd/>
            <a:tailEnd/>
          </a:ln>
        </p:spPr>
        <p:txBody>
          <a:bodyPr wrap="square" anchor="ctr"/>
          <a:lstStyle/>
          <a:p>
            <a:pPr algn="l">
              <a:defRPr/>
            </a:pPr>
            <a:endParaRPr lang="ja-JP" altLang="en-US" dirty="0">
              <a:solidFill>
                <a:schemeClr val="tx1"/>
              </a:solidFill>
              <a:effectLst>
                <a:outerShdw blurRad="38100" dist="38100" dir="2700000" algn="tl">
                  <a:srgbClr val="000000">
                    <a:alpha val="43137"/>
                  </a:srgbClr>
                </a:outerShdw>
              </a:effectLst>
              <a:ea typeface="ＭＳ Ｐゴシック" pitchFamily="50" charset="-128"/>
            </a:endParaRPr>
          </a:p>
        </p:txBody>
      </p:sp>
      <p:pic>
        <p:nvPicPr>
          <p:cNvPr id="1028" name="Picture 4" descr="D:\Users\user01\AppData\Local\Microsoft\Windows\Temporary Internet Files\Content.IE5\H92CIXXE\MC900426360[1].wmf"/>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20717710">
            <a:off x="7799022" y="2757664"/>
            <a:ext cx="693526" cy="422984"/>
          </a:xfrm>
          <a:prstGeom prst="rect">
            <a:avLst/>
          </a:prstGeom>
          <a:noFill/>
          <a:extLst>
            <a:ext uri="{909E8E84-426E-40DD-AFC4-6F175D3DCCD1}">
              <a14:hiddenFill xmlns:a14="http://schemas.microsoft.com/office/drawing/2010/main">
                <a:solidFill>
                  <a:srgbClr val="FFFFFF"/>
                </a:solidFill>
              </a14:hiddenFill>
            </a:ext>
          </a:extLst>
        </p:spPr>
      </p:pic>
      <p:sp>
        <p:nvSpPr>
          <p:cNvPr id="232" name="Rectangle 182"/>
          <p:cNvSpPr>
            <a:spLocks noChangeArrowheads="1"/>
          </p:cNvSpPr>
          <p:nvPr/>
        </p:nvSpPr>
        <p:spPr bwMode="auto">
          <a:xfrm>
            <a:off x="7121534" y="3836615"/>
            <a:ext cx="1783433" cy="227423"/>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spcBef>
                <a:spcPct val="50000"/>
              </a:spcBef>
            </a:pPr>
            <a:r>
              <a:rPr lang="en-US" altLang="ja-JP" sz="1200" b="1" dirty="0" smtClean="0">
                <a:solidFill>
                  <a:schemeClr val="tx1"/>
                </a:solidFill>
                <a:effectLst>
                  <a:outerShdw blurRad="38100" dist="38100" dir="2700000" algn="tl">
                    <a:srgbClr val="FFFFFF"/>
                  </a:outerShdw>
                </a:effectLst>
                <a:latin typeface="Times New Roman" pitchFamily="18" charset="0"/>
              </a:rPr>
              <a:t>On-site Stationed Police</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pic>
        <p:nvPicPr>
          <p:cNvPr id="1029" name="Picture 5" descr="D:\Users\user01\AppData\Local\Microsoft\Windows\Temporary Internet Files\Content.IE5\6X2Z3106\MC900429625[1].wmf"/>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045109" y="1838087"/>
            <a:ext cx="602004" cy="383630"/>
          </a:xfrm>
          <a:prstGeom prst="rect">
            <a:avLst/>
          </a:prstGeom>
          <a:noFill/>
          <a:extLst>
            <a:ext uri="{909E8E84-426E-40DD-AFC4-6F175D3DCCD1}">
              <a14:hiddenFill xmlns:a14="http://schemas.microsoft.com/office/drawing/2010/main">
                <a:solidFill>
                  <a:srgbClr val="FFFFFF"/>
                </a:solidFill>
              </a14:hiddenFill>
            </a:ext>
          </a:extLst>
        </p:spPr>
      </p:pic>
      <p:sp>
        <p:nvSpPr>
          <p:cNvPr id="204" name="テキスト ボックス 203"/>
          <p:cNvSpPr txBox="1"/>
          <p:nvPr/>
        </p:nvSpPr>
        <p:spPr>
          <a:xfrm>
            <a:off x="195588" y="146986"/>
            <a:ext cx="7992888" cy="400110"/>
          </a:xfrm>
          <a:prstGeom prst="rect">
            <a:avLst/>
          </a:prstGeom>
          <a:noFill/>
        </p:spPr>
        <p:txBody>
          <a:bodyPr wrap="square" rtlCol="0">
            <a:spAutoFit/>
          </a:bodyPr>
          <a:lstStyle/>
          <a:p>
            <a:r>
              <a:rPr lang="ja-JP" altLang="en-US" sz="2000" b="1" u="sng" dirty="0">
                <a:cs typeface="Arial" pitchFamily="34" charset="0"/>
              </a:rPr>
              <a:t>原子力発電所の</a:t>
            </a:r>
            <a:r>
              <a:rPr lang="en-US" altLang="ja-JP" sz="2000" b="1" u="sng" dirty="0" smtClean="0">
                <a:latin typeface="+mj-lt"/>
                <a:cs typeface="Arial" pitchFamily="34" charset="0"/>
              </a:rPr>
              <a:t>PP</a:t>
            </a:r>
            <a:r>
              <a:rPr lang="ja-JP" altLang="en-US" sz="2000" b="1" u="sng" dirty="0" smtClean="0">
                <a:latin typeface="+mj-lt"/>
                <a:cs typeface="Arial" pitchFamily="34" charset="0"/>
              </a:rPr>
              <a:t>設備強化のイメージ</a:t>
            </a:r>
            <a:endParaRPr lang="ja-JP" altLang="en-US" sz="2000" b="1" u="sng" dirty="0">
              <a:latin typeface="+mj-lt"/>
              <a:cs typeface="Arial" pitchFamily="34" charset="0"/>
            </a:endParaRPr>
          </a:p>
        </p:txBody>
      </p:sp>
      <p:sp>
        <p:nvSpPr>
          <p:cNvPr id="11" name="テキスト ボックス 10"/>
          <p:cNvSpPr txBox="1"/>
          <p:nvPr/>
        </p:nvSpPr>
        <p:spPr bwMode="auto">
          <a:xfrm>
            <a:off x="267364" y="1575221"/>
            <a:ext cx="1198819" cy="430887"/>
          </a:xfrm>
          <a:prstGeom prst="rect">
            <a:avLst/>
          </a:prstGeom>
          <a:solidFill>
            <a:schemeClr val="accent6">
              <a:lumMod val="60000"/>
              <a:lumOff val="40000"/>
            </a:schemeClr>
          </a:solidFill>
          <a:ln w="38100">
            <a:solidFill>
              <a:srgbClr val="FF0000"/>
            </a:solidFill>
            <a:miter lim="800000"/>
            <a:headEnd/>
            <a:tailEnd/>
          </a:ln>
          <a:extLst/>
        </p:spPr>
        <p:txBody>
          <a:bodyPr vert="horz" wrap="square" rtlCol="0">
            <a:spAutoFit/>
          </a:bodyPr>
          <a:lstStyle/>
          <a:p>
            <a:pPr eaLnBrk="1" hangingPunct="1"/>
            <a:r>
              <a:rPr lang="en-US" altLang="ja-JP" sz="1100" b="1" dirty="0" smtClean="0">
                <a:latin typeface="Century" pitchFamily="18" charset="0"/>
              </a:rPr>
              <a:t>Japan Coast Guard (JCG)</a:t>
            </a:r>
            <a:endParaRPr kumimoji="1" lang="ja-JP" altLang="en-US" sz="1100" b="1" dirty="0" smtClean="0">
              <a:latin typeface="Century" pitchFamily="18" charset="0"/>
            </a:endParaRPr>
          </a:p>
        </p:txBody>
      </p:sp>
      <p:sp>
        <p:nvSpPr>
          <p:cNvPr id="220" name="Rectangle 181"/>
          <p:cNvSpPr>
            <a:spLocks noChangeArrowheads="1"/>
          </p:cNvSpPr>
          <p:nvPr/>
        </p:nvSpPr>
        <p:spPr bwMode="auto">
          <a:xfrm>
            <a:off x="4105143" y="1237543"/>
            <a:ext cx="1042191" cy="261478"/>
          </a:xfrm>
          <a:prstGeom prst="rect">
            <a:avLst/>
          </a:prstGeom>
          <a:solidFill>
            <a:srgbClr val="FFCC99"/>
          </a:solidFill>
          <a:ln w="38100" algn="ctr">
            <a:solidFill>
              <a:srgbClr val="FF0000"/>
            </a:solidFill>
            <a:miter lim="800000"/>
            <a:headEnd/>
            <a:tailEnd/>
          </a:ln>
        </p:spPr>
        <p:txBody>
          <a:bodyPr wrap="square" lIns="89989" tIns="0" rIns="89989" bIns="46794" anchor="ctr"/>
          <a:lstStyle/>
          <a:p>
            <a:pPr marL="193675" indent="-193675">
              <a:spcBef>
                <a:spcPct val="50000"/>
              </a:spcBef>
            </a:pPr>
            <a:r>
              <a:rPr lang="en-US" altLang="ja-JP" sz="1200" b="1" dirty="0" smtClean="0">
                <a:solidFill>
                  <a:schemeClr val="tx1"/>
                </a:solidFill>
                <a:effectLst>
                  <a:outerShdw blurRad="38100" dist="38100" dir="2700000" algn="tl">
                    <a:srgbClr val="FFFFFF"/>
                  </a:outerShdw>
                </a:effectLst>
                <a:latin typeface="Times New Roman" pitchFamily="18" charset="0"/>
              </a:rPr>
              <a:t>Netting fence</a:t>
            </a:r>
            <a:endParaRPr lang="ja-JP" altLang="en-US" sz="1200" b="1" dirty="0">
              <a:solidFill>
                <a:schemeClr val="tx1"/>
              </a:solidFill>
              <a:effectLst>
                <a:outerShdw blurRad="38100" dist="38100" dir="2700000" algn="tl">
                  <a:srgbClr val="FFFFFF"/>
                </a:outerShdw>
              </a:effectLst>
              <a:latin typeface="Times New Roman" pitchFamily="18" charset="0"/>
            </a:endParaRPr>
          </a:p>
        </p:txBody>
      </p:sp>
      <p:cxnSp>
        <p:nvCxnSpPr>
          <p:cNvPr id="233" name="直線矢印コネクタ 232"/>
          <p:cNvCxnSpPr/>
          <p:nvPr/>
        </p:nvCxnSpPr>
        <p:spPr>
          <a:xfrm>
            <a:off x="4674394" y="1499417"/>
            <a:ext cx="148398" cy="2876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7" name="直線矢印コネクタ 236"/>
          <p:cNvCxnSpPr>
            <a:stCxn id="220" idx="2"/>
            <a:endCxn id="219" idx="4"/>
          </p:cNvCxnSpPr>
          <p:nvPr/>
        </p:nvCxnSpPr>
        <p:spPr>
          <a:xfrm flipH="1">
            <a:off x="4531652" y="1499021"/>
            <a:ext cx="94587" cy="3722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078273" y="6533904"/>
            <a:ext cx="813043" cy="369332"/>
          </a:xfrm>
          <a:prstGeom prst="rect">
            <a:avLst/>
          </a:prstGeom>
          <a:noFill/>
        </p:spPr>
        <p:txBody>
          <a:bodyPr wrap="none" rtlCol="0">
            <a:spAutoFit/>
          </a:bodyPr>
          <a:lstStyle/>
          <a:p>
            <a:r>
              <a:rPr lang="en-US" altLang="ja-JP" dirty="0" smtClean="0"/>
              <a:t>©ISCN</a:t>
            </a:r>
            <a:endParaRPr kumimoji="1" lang="ja-JP" altLang="en-US" dirty="0"/>
          </a:p>
        </p:txBody>
      </p:sp>
      <p:sp>
        <p:nvSpPr>
          <p:cNvPr id="9" name="テキスト ボックス 8"/>
          <p:cNvSpPr txBox="1"/>
          <p:nvPr/>
        </p:nvSpPr>
        <p:spPr>
          <a:xfrm>
            <a:off x="1159650" y="719002"/>
            <a:ext cx="6569427" cy="369332"/>
          </a:xfrm>
          <a:prstGeom prst="rect">
            <a:avLst/>
          </a:prstGeom>
          <a:noFill/>
        </p:spPr>
        <p:txBody>
          <a:bodyPr wrap="none" rtlCol="0">
            <a:spAutoFit/>
          </a:bodyPr>
          <a:lstStyle/>
          <a:p>
            <a:r>
              <a:rPr lang="ja-JP" altLang="en-US" dirty="0" smtClean="0"/>
              <a:t>アウトサイダーの侵入を検知し防御することに重点が置かれている</a:t>
            </a:r>
            <a:endParaRPr kumimoji="1" lang="ja-JP" altLang="en-US" dirty="0"/>
          </a:p>
        </p:txBody>
      </p:sp>
      <p:sp>
        <p:nvSpPr>
          <p:cNvPr id="5" name="スライド番号プレースホルダー 4"/>
          <p:cNvSpPr>
            <a:spLocks noGrp="1"/>
          </p:cNvSpPr>
          <p:nvPr>
            <p:ph type="sldNum" sz="quarter" idx="12"/>
          </p:nvPr>
        </p:nvSpPr>
        <p:spPr/>
        <p:txBody>
          <a:bodyPr/>
          <a:lstStyle/>
          <a:p>
            <a:fld id="{AD83EE51-EA30-4AD5-9656-5E620A973480}" type="slidenum">
              <a:rPr kumimoji="1" lang="ja-JP" altLang="en-US" smtClean="0"/>
              <a:t>22</a:t>
            </a:fld>
            <a:endParaRPr kumimoji="1" lang="ja-JP" altLang="en-US" dirty="0"/>
          </a:p>
        </p:txBody>
      </p:sp>
      <p:grpSp>
        <p:nvGrpSpPr>
          <p:cNvPr id="234" name="グループ化 233"/>
          <p:cNvGrpSpPr/>
          <p:nvPr/>
        </p:nvGrpSpPr>
        <p:grpSpPr>
          <a:xfrm>
            <a:off x="6988188" y="64828"/>
            <a:ext cx="2143452" cy="576000"/>
            <a:chOff x="6988188" y="64828"/>
            <a:chExt cx="2143452" cy="576000"/>
          </a:xfrm>
        </p:grpSpPr>
        <p:grpSp>
          <p:nvGrpSpPr>
            <p:cNvPr id="235" name="グループ化 234"/>
            <p:cNvGrpSpPr/>
            <p:nvPr/>
          </p:nvGrpSpPr>
          <p:grpSpPr>
            <a:xfrm>
              <a:off x="8411640" y="64828"/>
              <a:ext cx="720000" cy="576000"/>
              <a:chOff x="1002847" y="657264"/>
              <a:chExt cx="1237985" cy="1071002"/>
            </a:xfrm>
            <a:scene3d>
              <a:camera prst="orthographicFront"/>
              <a:lightRig rig="flat" dir="t"/>
            </a:scene3d>
          </p:grpSpPr>
          <p:sp>
            <p:nvSpPr>
              <p:cNvPr id="243" name="六角形 242"/>
              <p:cNvSpPr/>
              <p:nvPr/>
            </p:nvSpPr>
            <p:spPr>
              <a:xfrm>
                <a:off x="1002847" y="657264"/>
                <a:ext cx="1237985" cy="1071002"/>
              </a:xfrm>
              <a:prstGeom prst="hexagon">
                <a:avLst>
                  <a:gd name="adj" fmla="val 28570"/>
                  <a:gd name="vf" fmla="val 115470"/>
                </a:avLst>
              </a:prstGeom>
              <a:sp3d prstMaterial="plastic">
                <a:bevelT w="120900" h="88900"/>
                <a:bevelB w="88900" h="31750" prst="angle"/>
              </a:sp3d>
            </p:spPr>
            <p:style>
              <a:lnRef idx="0">
                <a:schemeClr val="lt1">
                  <a:hueOff val="0"/>
                  <a:satOff val="0"/>
                  <a:lumOff val="0"/>
                  <a:alphaOff val="0"/>
                </a:schemeClr>
              </a:lnRef>
              <a:fillRef idx="3">
                <a:schemeClr val="accent3">
                  <a:hueOff val="11250264"/>
                  <a:satOff val="-16880"/>
                  <a:lumOff val="-2745"/>
                  <a:alphaOff val="0"/>
                </a:schemeClr>
              </a:fillRef>
              <a:effectRef idx="2">
                <a:schemeClr val="accent3">
                  <a:hueOff val="11250264"/>
                  <a:satOff val="-16880"/>
                  <a:lumOff val="-2745"/>
                  <a:alphaOff val="0"/>
                </a:schemeClr>
              </a:effectRef>
              <a:fontRef idx="minor">
                <a:schemeClr val="lt1"/>
              </a:fontRef>
            </p:style>
          </p:sp>
          <p:sp>
            <p:nvSpPr>
              <p:cNvPr id="244" name="六角形 4"/>
              <p:cNvSpPr/>
              <p:nvPr/>
            </p:nvSpPr>
            <p:spPr>
              <a:xfrm>
                <a:off x="1208008" y="834752"/>
                <a:ext cx="827663" cy="71602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kumimoji="1" lang="ja-JP" altLang="en-US" sz="1200" b="1" kern="1200" dirty="0" smtClean="0"/>
                  <a:t>セキュリティ</a:t>
                </a:r>
                <a:endParaRPr kumimoji="1" lang="ja-JP" altLang="en-US" sz="1200" b="1" kern="1200" dirty="0"/>
              </a:p>
            </p:txBody>
          </p:sp>
        </p:grpSp>
        <p:grpSp>
          <p:nvGrpSpPr>
            <p:cNvPr id="236" name="グループ化 235"/>
            <p:cNvGrpSpPr/>
            <p:nvPr/>
          </p:nvGrpSpPr>
          <p:grpSpPr>
            <a:xfrm>
              <a:off x="7719572" y="64828"/>
              <a:ext cx="720000" cy="576000"/>
              <a:chOff x="975264" y="1954478"/>
              <a:chExt cx="1237985" cy="1071002"/>
            </a:xfrm>
            <a:scene3d>
              <a:camera prst="orthographicFront"/>
              <a:lightRig rig="flat" dir="t"/>
            </a:scene3d>
          </p:grpSpPr>
          <p:sp>
            <p:nvSpPr>
              <p:cNvPr id="241" name="六角形 240"/>
              <p:cNvSpPr/>
              <p:nvPr/>
            </p:nvSpPr>
            <p:spPr>
              <a:xfrm>
                <a:off x="975264" y="1954478"/>
                <a:ext cx="1237985" cy="1071002"/>
              </a:xfrm>
              <a:prstGeom prst="hexagon">
                <a:avLst>
                  <a:gd name="adj" fmla="val 28570"/>
                  <a:gd name="vf" fmla="val 115470"/>
                </a:avLst>
              </a:prstGeom>
              <a:sp3d prstMaterial="plastic">
                <a:bevelT w="120900" h="88900"/>
                <a:bevelB w="88900" h="31750" prst="angle"/>
              </a:sp3d>
            </p:spPr>
            <p:style>
              <a:lnRef idx="0">
                <a:schemeClr val="lt1">
                  <a:hueOff val="0"/>
                  <a:satOff val="0"/>
                  <a:lumOff val="0"/>
                  <a:alphaOff val="0"/>
                </a:schemeClr>
              </a:lnRef>
              <a:fillRef idx="3">
                <a:schemeClr val="accent3">
                  <a:hueOff val="9000211"/>
                  <a:satOff val="-13504"/>
                  <a:lumOff val="-2196"/>
                  <a:alphaOff val="0"/>
                </a:schemeClr>
              </a:fillRef>
              <a:effectRef idx="2">
                <a:schemeClr val="accent3">
                  <a:hueOff val="9000211"/>
                  <a:satOff val="-13504"/>
                  <a:lumOff val="-2196"/>
                  <a:alphaOff val="0"/>
                </a:schemeClr>
              </a:effectRef>
              <a:fontRef idx="minor">
                <a:schemeClr val="lt1"/>
              </a:fontRef>
            </p:style>
          </p:sp>
          <p:sp>
            <p:nvSpPr>
              <p:cNvPr id="242" name="六角形 4"/>
              <p:cNvSpPr/>
              <p:nvPr/>
            </p:nvSpPr>
            <p:spPr>
              <a:xfrm>
                <a:off x="1208008" y="2131966"/>
                <a:ext cx="827663" cy="71602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ja-JP" altLang="en-US" sz="1600" b="1" dirty="0" smtClean="0"/>
                  <a:t>安全</a:t>
                </a:r>
                <a:endParaRPr kumimoji="1" lang="ja-JP" altLang="en-US" sz="1600" b="1" kern="1200" dirty="0"/>
              </a:p>
            </p:txBody>
          </p:sp>
        </p:grpSp>
        <p:grpSp>
          <p:nvGrpSpPr>
            <p:cNvPr id="238" name="グループ化 237"/>
            <p:cNvGrpSpPr/>
            <p:nvPr/>
          </p:nvGrpSpPr>
          <p:grpSpPr>
            <a:xfrm>
              <a:off x="6988188" y="64828"/>
              <a:ext cx="720000" cy="576000"/>
              <a:chOff x="2143495" y="2613217"/>
              <a:chExt cx="1237985" cy="1071002"/>
            </a:xfrm>
            <a:scene3d>
              <a:camera prst="orthographicFront"/>
              <a:lightRig rig="flat" dir="t"/>
            </a:scene3d>
          </p:grpSpPr>
          <p:sp>
            <p:nvSpPr>
              <p:cNvPr id="239" name="六角形 238"/>
              <p:cNvSpPr/>
              <p:nvPr/>
            </p:nvSpPr>
            <p:spPr>
              <a:xfrm>
                <a:off x="2143495" y="2613217"/>
                <a:ext cx="1237985" cy="1071002"/>
              </a:xfrm>
              <a:prstGeom prst="hexagon">
                <a:avLst>
                  <a:gd name="adj" fmla="val 28570"/>
                  <a:gd name="vf" fmla="val 115470"/>
                </a:avLst>
              </a:prstGeom>
              <a:sp3d prstMaterial="plastic">
                <a:bevelT w="120900" h="88900"/>
                <a:bevelB w="88900" h="31750" prst="angle"/>
              </a:sp3d>
            </p:spPr>
            <p:style>
              <a:lnRef idx="0">
                <a:schemeClr val="lt1">
                  <a:hueOff val="0"/>
                  <a:satOff val="0"/>
                  <a:lumOff val="0"/>
                  <a:alphaOff val="0"/>
                </a:schemeClr>
              </a:lnRef>
              <a:fillRef idx="3">
                <a:schemeClr val="accent3">
                  <a:hueOff val="6750158"/>
                  <a:satOff val="-10128"/>
                  <a:lumOff val="-1647"/>
                  <a:alphaOff val="0"/>
                </a:schemeClr>
              </a:fillRef>
              <a:effectRef idx="2">
                <a:schemeClr val="accent3">
                  <a:hueOff val="6750158"/>
                  <a:satOff val="-10128"/>
                  <a:lumOff val="-1647"/>
                  <a:alphaOff val="0"/>
                </a:schemeClr>
              </a:effectRef>
              <a:fontRef idx="minor">
                <a:schemeClr val="lt1"/>
              </a:fontRef>
            </p:style>
          </p:sp>
          <p:sp>
            <p:nvSpPr>
              <p:cNvPr id="240" name="六角形 4"/>
              <p:cNvSpPr/>
              <p:nvPr/>
            </p:nvSpPr>
            <p:spPr>
              <a:xfrm>
                <a:off x="2348656" y="2790705"/>
                <a:ext cx="827663" cy="71602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kumimoji="1" lang="ja-JP" altLang="en-US" sz="1600" b="1" kern="1200" dirty="0" smtClean="0"/>
                  <a:t>保全</a:t>
                </a:r>
                <a:endParaRPr kumimoji="1" lang="ja-JP" altLang="en-US" sz="1600" b="1" kern="1200" dirty="0"/>
              </a:p>
            </p:txBody>
          </p:sp>
        </p:grpSp>
      </p:grpSp>
    </p:spTree>
    <p:extLst>
      <p:ext uri="{BB962C8B-B14F-4D97-AF65-F5344CB8AC3E}">
        <p14:creationId xmlns:p14="http://schemas.microsoft.com/office/powerpoint/2010/main" val="17802350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1C246C11-CDE5-4498-A318-E4A39EF42A29}" type="slidenum">
              <a:rPr lang="en-US" altLang="ja-JP" smtClean="0"/>
              <a:pPr>
                <a:defRPr/>
              </a:pPr>
              <a:t>23</a:t>
            </a:fld>
            <a:endParaRPr lang="en-US" altLang="ja-JP"/>
          </a:p>
        </p:txBody>
      </p:sp>
      <p:sp>
        <p:nvSpPr>
          <p:cNvPr id="4" name="Rectangle 2" descr="右上がり対角線 (反転)"/>
          <p:cNvSpPr>
            <a:spLocks noChangeArrowheads="1"/>
          </p:cNvSpPr>
          <p:nvPr/>
        </p:nvSpPr>
        <p:spPr bwMode="auto">
          <a:xfrm>
            <a:off x="134398" y="3921277"/>
            <a:ext cx="5257800" cy="152400"/>
          </a:xfrm>
          <a:prstGeom prst="rect">
            <a:avLst/>
          </a:prstGeom>
          <a:pattFill prst="dkUpDiag">
            <a:fgClr>
              <a:srgbClr val="800000"/>
            </a:fgClr>
            <a:bgClr>
              <a:srgbClr val="FFFFFF"/>
            </a:bgClr>
          </a:patt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5" name="Rectangle 3" descr="れんが (横)"/>
          <p:cNvSpPr>
            <a:spLocks noChangeArrowheads="1"/>
          </p:cNvSpPr>
          <p:nvPr/>
        </p:nvSpPr>
        <p:spPr bwMode="auto">
          <a:xfrm>
            <a:off x="5392198" y="3845077"/>
            <a:ext cx="3352800" cy="381000"/>
          </a:xfrm>
          <a:prstGeom prst="rect">
            <a:avLst/>
          </a:prstGeom>
          <a:pattFill prst="horzBrick">
            <a:fgClr>
              <a:srgbClr val="660033"/>
            </a:fgClr>
            <a:bgClr>
              <a:srgbClr val="FFFFFF"/>
            </a:bgClr>
          </a:patt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6" name="Rectangle 4" descr="右下がり対角線"/>
          <p:cNvSpPr>
            <a:spLocks noChangeArrowheads="1"/>
          </p:cNvSpPr>
          <p:nvPr/>
        </p:nvSpPr>
        <p:spPr bwMode="auto">
          <a:xfrm>
            <a:off x="5468398" y="2976715"/>
            <a:ext cx="85725" cy="868362"/>
          </a:xfrm>
          <a:prstGeom prst="rect">
            <a:avLst/>
          </a:prstGeom>
          <a:pattFill prst="ltDnDiag">
            <a:fgClr>
              <a:srgbClr val="800000"/>
            </a:fgClr>
            <a:bgClr>
              <a:srgbClr val="FFFFFF"/>
            </a:bgClr>
          </a:patt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7" name="Rectangle 5" descr="右下がり対角線"/>
          <p:cNvSpPr>
            <a:spLocks noChangeArrowheads="1"/>
          </p:cNvSpPr>
          <p:nvPr/>
        </p:nvSpPr>
        <p:spPr bwMode="auto">
          <a:xfrm>
            <a:off x="6916198" y="3006877"/>
            <a:ext cx="76200" cy="838200"/>
          </a:xfrm>
          <a:prstGeom prst="rect">
            <a:avLst/>
          </a:prstGeom>
          <a:pattFill prst="ltDnDiag">
            <a:fgClr>
              <a:srgbClr val="800000"/>
            </a:fgClr>
            <a:bgClr>
              <a:srgbClr val="FFFFFF"/>
            </a:bgClr>
          </a:patt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8" name="Rectangle 6" descr="れんが (横)"/>
          <p:cNvSpPr>
            <a:spLocks noChangeArrowheads="1"/>
          </p:cNvSpPr>
          <p:nvPr/>
        </p:nvSpPr>
        <p:spPr bwMode="auto">
          <a:xfrm>
            <a:off x="6916198" y="2854477"/>
            <a:ext cx="1676400" cy="152400"/>
          </a:xfrm>
          <a:prstGeom prst="rect">
            <a:avLst/>
          </a:prstGeom>
          <a:pattFill prst="horzBrick">
            <a:fgClr>
              <a:srgbClr val="660033"/>
            </a:fgClr>
            <a:bgClr>
              <a:srgbClr val="FFFFFF"/>
            </a:bgClr>
          </a:patt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pic>
        <p:nvPicPr>
          <p:cNvPr id="9" name="Picture 7" descr="BD05552_"/>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286798" y="327357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8"/>
          <p:cNvSpPr>
            <a:spLocks noChangeShapeType="1"/>
          </p:cNvSpPr>
          <p:nvPr/>
        </p:nvSpPr>
        <p:spPr bwMode="auto">
          <a:xfrm>
            <a:off x="6458998" y="209247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ja-JP" altLang="en-US"/>
          </a:p>
        </p:txBody>
      </p:sp>
      <p:pic>
        <p:nvPicPr>
          <p:cNvPr id="11" name="Picture 9" descr="BD05552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9398" y="327357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BD05552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9550" y="327357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11"/>
          <p:cNvSpPr>
            <a:spLocks noChangeShapeType="1"/>
          </p:cNvSpPr>
          <p:nvPr/>
        </p:nvSpPr>
        <p:spPr bwMode="auto">
          <a:xfrm>
            <a:off x="896398" y="315927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ja-JP" altLang="en-US"/>
          </a:p>
        </p:txBody>
      </p:sp>
      <p:sp>
        <p:nvSpPr>
          <p:cNvPr id="14" name="Rectangle 12"/>
          <p:cNvSpPr>
            <a:spLocks noChangeArrowheads="1"/>
          </p:cNvSpPr>
          <p:nvPr/>
        </p:nvSpPr>
        <p:spPr bwMode="auto">
          <a:xfrm rot="3040646">
            <a:off x="743998" y="2854477"/>
            <a:ext cx="228600" cy="76200"/>
          </a:xfrm>
          <a:prstGeom prst="rect">
            <a:avLst/>
          </a:prstGeom>
          <a:solidFill>
            <a:srgbClr val="FFFF00"/>
          </a:solidFill>
          <a:ln w="2857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15" name="Line 13"/>
          <p:cNvSpPr>
            <a:spLocks noChangeShapeType="1"/>
          </p:cNvSpPr>
          <p:nvPr/>
        </p:nvSpPr>
        <p:spPr bwMode="auto">
          <a:xfrm>
            <a:off x="896398" y="3006877"/>
            <a:ext cx="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16" name="Line 14"/>
          <p:cNvSpPr>
            <a:spLocks noChangeShapeType="1"/>
          </p:cNvSpPr>
          <p:nvPr/>
        </p:nvSpPr>
        <p:spPr bwMode="auto">
          <a:xfrm>
            <a:off x="3258598" y="3121177"/>
            <a:ext cx="0" cy="838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17" name="Rectangle 15"/>
          <p:cNvSpPr>
            <a:spLocks noChangeArrowheads="1"/>
          </p:cNvSpPr>
          <p:nvPr/>
        </p:nvSpPr>
        <p:spPr bwMode="auto">
          <a:xfrm rot="3040646">
            <a:off x="3106198" y="3006877"/>
            <a:ext cx="228600" cy="76200"/>
          </a:xfrm>
          <a:prstGeom prst="rect">
            <a:avLst/>
          </a:prstGeom>
          <a:solidFill>
            <a:srgbClr val="FFFF00"/>
          </a:solidFill>
          <a:ln w="19050">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18" name="Line 16"/>
          <p:cNvSpPr>
            <a:spLocks noChangeShapeType="1"/>
          </p:cNvSpPr>
          <p:nvPr/>
        </p:nvSpPr>
        <p:spPr bwMode="auto">
          <a:xfrm flipV="1">
            <a:off x="1048798" y="3159277"/>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19" name="Line 17"/>
          <p:cNvSpPr>
            <a:spLocks noChangeShapeType="1"/>
          </p:cNvSpPr>
          <p:nvPr/>
        </p:nvSpPr>
        <p:spPr bwMode="auto">
          <a:xfrm>
            <a:off x="1353598" y="3159277"/>
            <a:ext cx="304800" cy="176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20" name="Line 18"/>
          <p:cNvSpPr>
            <a:spLocks noChangeShapeType="1"/>
          </p:cNvSpPr>
          <p:nvPr/>
        </p:nvSpPr>
        <p:spPr bwMode="auto">
          <a:xfrm>
            <a:off x="1124998" y="3464077"/>
            <a:ext cx="0" cy="76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ja-JP" altLang="en-US"/>
          </a:p>
        </p:txBody>
      </p:sp>
      <p:sp>
        <p:nvSpPr>
          <p:cNvPr id="21" name="Line 19"/>
          <p:cNvSpPr>
            <a:spLocks noChangeShapeType="1"/>
          </p:cNvSpPr>
          <p:nvPr/>
        </p:nvSpPr>
        <p:spPr bwMode="auto">
          <a:xfrm>
            <a:off x="1124998" y="3311677"/>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22" name="Line 20"/>
          <p:cNvSpPr>
            <a:spLocks noChangeShapeType="1"/>
          </p:cNvSpPr>
          <p:nvPr/>
        </p:nvSpPr>
        <p:spPr bwMode="auto">
          <a:xfrm>
            <a:off x="1505998" y="3235477"/>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23" name="Line 21"/>
          <p:cNvSpPr>
            <a:spLocks noChangeShapeType="1"/>
          </p:cNvSpPr>
          <p:nvPr/>
        </p:nvSpPr>
        <p:spPr bwMode="auto">
          <a:xfrm flipV="1">
            <a:off x="2344198" y="3159277"/>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24" name="Line 22"/>
          <p:cNvSpPr>
            <a:spLocks noChangeShapeType="1"/>
          </p:cNvSpPr>
          <p:nvPr/>
        </p:nvSpPr>
        <p:spPr bwMode="auto">
          <a:xfrm>
            <a:off x="2648998" y="3159277"/>
            <a:ext cx="304800" cy="176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25" name="Line 23"/>
          <p:cNvSpPr>
            <a:spLocks noChangeShapeType="1"/>
          </p:cNvSpPr>
          <p:nvPr/>
        </p:nvSpPr>
        <p:spPr bwMode="auto">
          <a:xfrm>
            <a:off x="2420398" y="3311677"/>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26" name="Line 24"/>
          <p:cNvSpPr>
            <a:spLocks noChangeShapeType="1"/>
          </p:cNvSpPr>
          <p:nvPr/>
        </p:nvSpPr>
        <p:spPr bwMode="auto">
          <a:xfrm>
            <a:off x="2801398" y="3235477"/>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27" name="AutoShape 25"/>
          <p:cNvSpPr>
            <a:spLocks noChangeArrowheads="1"/>
          </p:cNvSpPr>
          <p:nvPr/>
        </p:nvSpPr>
        <p:spPr bwMode="auto">
          <a:xfrm>
            <a:off x="3639598" y="2930677"/>
            <a:ext cx="228600" cy="76200"/>
          </a:xfrm>
          <a:prstGeom prst="cube">
            <a:avLst>
              <a:gd name="adj" fmla="val 25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28" name="AutoShape 26"/>
          <p:cNvSpPr>
            <a:spLocks noChangeArrowheads="1"/>
          </p:cNvSpPr>
          <p:nvPr/>
        </p:nvSpPr>
        <p:spPr bwMode="auto">
          <a:xfrm rot="-1265877">
            <a:off x="3715798" y="2778277"/>
            <a:ext cx="304800" cy="152400"/>
          </a:xfrm>
          <a:prstGeom prst="cube">
            <a:avLst>
              <a:gd name="adj" fmla="val 25000"/>
            </a:avLst>
          </a:prstGeom>
          <a:solidFill>
            <a:srgbClr val="777777"/>
          </a:solid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29" name="AutoShape 27"/>
          <p:cNvSpPr>
            <a:spLocks noChangeArrowheads="1"/>
          </p:cNvSpPr>
          <p:nvPr/>
        </p:nvSpPr>
        <p:spPr bwMode="auto">
          <a:xfrm rot="-1265877">
            <a:off x="5682711" y="3008465"/>
            <a:ext cx="304800" cy="152400"/>
          </a:xfrm>
          <a:prstGeom prst="cube">
            <a:avLst>
              <a:gd name="adj" fmla="val 25000"/>
            </a:avLst>
          </a:prstGeom>
          <a:solidFill>
            <a:srgbClr val="777777"/>
          </a:solid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30" name="AutoShape 28"/>
          <p:cNvSpPr>
            <a:spLocks noChangeArrowheads="1"/>
          </p:cNvSpPr>
          <p:nvPr/>
        </p:nvSpPr>
        <p:spPr bwMode="auto">
          <a:xfrm rot="-1265877">
            <a:off x="7297198" y="3083077"/>
            <a:ext cx="304800" cy="152400"/>
          </a:xfrm>
          <a:prstGeom prst="cube">
            <a:avLst>
              <a:gd name="adj" fmla="val 25000"/>
            </a:avLst>
          </a:prstGeom>
          <a:solidFill>
            <a:srgbClr val="777777"/>
          </a:solid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31" name="Line 29"/>
          <p:cNvSpPr>
            <a:spLocks noChangeShapeType="1"/>
          </p:cNvSpPr>
          <p:nvPr/>
        </p:nvSpPr>
        <p:spPr bwMode="auto">
          <a:xfrm>
            <a:off x="3868198" y="2930677"/>
            <a:ext cx="0" cy="990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32" name="Line 30"/>
          <p:cNvSpPr>
            <a:spLocks noChangeShapeType="1"/>
          </p:cNvSpPr>
          <p:nvPr/>
        </p:nvSpPr>
        <p:spPr bwMode="auto">
          <a:xfrm>
            <a:off x="3029998" y="414987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ja-JP" altLang="en-US"/>
          </a:p>
        </p:txBody>
      </p:sp>
      <p:sp>
        <p:nvSpPr>
          <p:cNvPr id="33" name="Line 31"/>
          <p:cNvSpPr>
            <a:spLocks noChangeShapeType="1"/>
          </p:cNvSpPr>
          <p:nvPr/>
        </p:nvSpPr>
        <p:spPr bwMode="auto">
          <a:xfrm flipV="1">
            <a:off x="3029998" y="3692677"/>
            <a:ext cx="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34" name="Oval 32" descr="60%"/>
          <p:cNvSpPr>
            <a:spLocks noChangeArrowheads="1"/>
          </p:cNvSpPr>
          <p:nvPr/>
        </p:nvSpPr>
        <p:spPr bwMode="auto">
          <a:xfrm>
            <a:off x="2953798" y="3540277"/>
            <a:ext cx="152400" cy="152400"/>
          </a:xfrm>
          <a:prstGeom prst="ellipse">
            <a:avLst/>
          </a:prstGeom>
          <a:pattFill prst="pct60">
            <a:fgClr>
              <a:srgbClr val="0000CC"/>
            </a:fgClr>
            <a:bgClr>
              <a:srgbClr val="FFFFFF"/>
            </a:bgClr>
          </a:pattFill>
          <a:ln w="28575">
            <a:solidFill>
              <a:schemeClr val="tx1"/>
            </a:solidFill>
            <a:round/>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35" name="Line 33"/>
          <p:cNvSpPr>
            <a:spLocks noChangeShapeType="1"/>
          </p:cNvSpPr>
          <p:nvPr/>
        </p:nvSpPr>
        <p:spPr bwMode="auto">
          <a:xfrm flipV="1">
            <a:off x="2572798" y="3387877"/>
            <a:ext cx="0" cy="533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36" name="Rectangle 34"/>
          <p:cNvSpPr>
            <a:spLocks noChangeArrowheads="1"/>
          </p:cNvSpPr>
          <p:nvPr/>
        </p:nvSpPr>
        <p:spPr bwMode="auto">
          <a:xfrm>
            <a:off x="5392198" y="3006877"/>
            <a:ext cx="7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37" name="Rectangle 35" descr="れんが (横)"/>
          <p:cNvSpPr>
            <a:spLocks noChangeArrowheads="1"/>
          </p:cNvSpPr>
          <p:nvPr/>
        </p:nvSpPr>
        <p:spPr bwMode="auto">
          <a:xfrm>
            <a:off x="5409661" y="2400452"/>
            <a:ext cx="228600" cy="720725"/>
          </a:xfrm>
          <a:prstGeom prst="rect">
            <a:avLst/>
          </a:prstGeom>
          <a:pattFill prst="horzBrick">
            <a:fgClr>
              <a:srgbClr val="660033"/>
            </a:fgClr>
            <a:bgClr>
              <a:srgbClr val="FFFFFF"/>
            </a:bgClr>
          </a:patt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38" name="Rectangle 36"/>
          <p:cNvSpPr>
            <a:spLocks noChangeArrowheads="1"/>
          </p:cNvSpPr>
          <p:nvPr/>
        </p:nvSpPr>
        <p:spPr bwMode="auto">
          <a:xfrm>
            <a:off x="440786" y="2400452"/>
            <a:ext cx="1570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000" b="1">
                <a:latin typeface="メイリオ" pitchFamily="50" charset="-128"/>
                <a:ea typeface="Arial Unicode MS" pitchFamily="50" charset="-128"/>
                <a:cs typeface="Arial Unicode MS" pitchFamily="50" charset="-128"/>
              </a:rPr>
              <a:t>Lighting </a:t>
            </a:r>
          </a:p>
        </p:txBody>
      </p:sp>
      <p:sp>
        <p:nvSpPr>
          <p:cNvPr id="39" name="Rectangle 37"/>
          <p:cNvSpPr>
            <a:spLocks noChangeArrowheads="1"/>
          </p:cNvSpPr>
          <p:nvPr/>
        </p:nvSpPr>
        <p:spPr bwMode="auto">
          <a:xfrm>
            <a:off x="2015586" y="2397277"/>
            <a:ext cx="1128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000" b="1">
                <a:latin typeface="メイリオ" pitchFamily="50" charset="-128"/>
                <a:ea typeface="Arial Unicode MS" pitchFamily="50" charset="-128"/>
                <a:cs typeface="Arial Unicode MS" pitchFamily="50" charset="-128"/>
              </a:rPr>
              <a:t>Fence </a:t>
            </a:r>
          </a:p>
        </p:txBody>
      </p:sp>
      <p:sp>
        <p:nvSpPr>
          <p:cNvPr id="40" name="Rectangle 38"/>
          <p:cNvSpPr>
            <a:spLocks noChangeArrowheads="1"/>
          </p:cNvSpPr>
          <p:nvPr/>
        </p:nvSpPr>
        <p:spPr bwMode="auto">
          <a:xfrm>
            <a:off x="2385473" y="4089552"/>
            <a:ext cx="1317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000">
                <a:latin typeface="メイリオ" pitchFamily="50" charset="-128"/>
                <a:ea typeface="Arial Unicode MS" pitchFamily="50" charset="-128"/>
                <a:cs typeface="Arial Unicode MS" pitchFamily="50" charset="-128"/>
              </a:rPr>
              <a:t>Sensor </a:t>
            </a:r>
          </a:p>
        </p:txBody>
      </p:sp>
      <p:sp>
        <p:nvSpPr>
          <p:cNvPr id="41" name="Rectangle 39"/>
          <p:cNvSpPr>
            <a:spLocks noChangeArrowheads="1"/>
          </p:cNvSpPr>
          <p:nvPr/>
        </p:nvSpPr>
        <p:spPr bwMode="auto">
          <a:xfrm>
            <a:off x="3334798" y="2113115"/>
            <a:ext cx="1676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000" b="1">
                <a:latin typeface="メイリオ" pitchFamily="50" charset="-128"/>
                <a:ea typeface="Arial Unicode MS" pitchFamily="50" charset="-128"/>
                <a:cs typeface="Arial Unicode MS" pitchFamily="50" charset="-128"/>
              </a:rPr>
              <a:t>CCTV Camera </a:t>
            </a:r>
          </a:p>
        </p:txBody>
      </p:sp>
      <p:sp>
        <p:nvSpPr>
          <p:cNvPr id="42" name="Rectangle 40"/>
          <p:cNvSpPr>
            <a:spLocks noChangeArrowheads="1"/>
          </p:cNvSpPr>
          <p:nvPr/>
        </p:nvSpPr>
        <p:spPr bwMode="auto">
          <a:xfrm>
            <a:off x="7189694" y="2904285"/>
            <a:ext cx="2162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000" b="1">
                <a:latin typeface="メイリオ" pitchFamily="50" charset="-128"/>
                <a:ea typeface="Arial Unicode MS" pitchFamily="50" charset="-128"/>
                <a:cs typeface="Arial Unicode MS" pitchFamily="50" charset="-128"/>
              </a:rPr>
              <a:t>CCTV Camera </a:t>
            </a:r>
          </a:p>
        </p:txBody>
      </p:sp>
      <p:sp>
        <p:nvSpPr>
          <p:cNvPr id="43" name="Rectangle 41"/>
          <p:cNvSpPr>
            <a:spLocks noChangeArrowheads="1"/>
          </p:cNvSpPr>
          <p:nvPr/>
        </p:nvSpPr>
        <p:spPr bwMode="auto">
          <a:xfrm>
            <a:off x="4464850" y="3127527"/>
            <a:ext cx="1143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b="1" dirty="0" smtClean="0">
                <a:latin typeface="メイリオ" pitchFamily="50" charset="-128"/>
                <a:ea typeface="Arial Unicode MS" pitchFamily="50" charset="-128"/>
                <a:cs typeface="Arial Unicode MS" pitchFamily="50" charset="-128"/>
              </a:rPr>
              <a:t>Leaving</a:t>
            </a:r>
            <a:endParaRPr lang="en-US" altLang="ja-JP" b="1" dirty="0">
              <a:latin typeface="メイリオ" pitchFamily="50" charset="-128"/>
              <a:ea typeface="Arial Unicode MS" pitchFamily="50" charset="-128"/>
              <a:cs typeface="Arial Unicode MS" pitchFamily="50" charset="-128"/>
            </a:endParaRPr>
          </a:p>
          <a:p>
            <a:r>
              <a:rPr lang="en-US" altLang="ja-JP" b="1" dirty="0">
                <a:latin typeface="メイリオ" pitchFamily="50" charset="-128"/>
                <a:ea typeface="Arial Unicode MS" pitchFamily="50" charset="-128"/>
                <a:cs typeface="Arial Unicode MS" pitchFamily="50" charset="-128"/>
              </a:rPr>
              <a:t>Management </a:t>
            </a:r>
          </a:p>
        </p:txBody>
      </p:sp>
      <p:sp>
        <p:nvSpPr>
          <p:cNvPr id="44" name="Rectangle 42"/>
          <p:cNvSpPr>
            <a:spLocks noChangeArrowheads="1"/>
          </p:cNvSpPr>
          <p:nvPr/>
        </p:nvSpPr>
        <p:spPr bwMode="auto">
          <a:xfrm>
            <a:off x="7525798" y="3006877"/>
            <a:ext cx="1447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b="1" dirty="0" smtClean="0">
                <a:latin typeface="メイリオ" pitchFamily="50" charset="-128"/>
                <a:ea typeface="Arial Unicode MS" pitchFamily="50" charset="-128"/>
                <a:cs typeface="Arial Unicode MS" pitchFamily="50" charset="-128"/>
              </a:rPr>
              <a:t>Leaving</a:t>
            </a:r>
          </a:p>
          <a:p>
            <a:r>
              <a:rPr lang="en-US" altLang="ja-JP" b="1" dirty="0" smtClean="0">
                <a:latin typeface="メイリオ" pitchFamily="50" charset="-128"/>
                <a:ea typeface="Arial Unicode MS" pitchFamily="50" charset="-128"/>
                <a:cs typeface="Arial Unicode MS" pitchFamily="50" charset="-128"/>
              </a:rPr>
              <a:t>management </a:t>
            </a:r>
            <a:endParaRPr lang="en-US" altLang="ja-JP" b="1" dirty="0">
              <a:latin typeface="メイリオ" pitchFamily="50" charset="-128"/>
              <a:ea typeface="Arial Unicode MS" pitchFamily="50" charset="-128"/>
              <a:cs typeface="Arial Unicode MS" pitchFamily="50" charset="-128"/>
            </a:endParaRPr>
          </a:p>
        </p:txBody>
      </p:sp>
      <p:sp>
        <p:nvSpPr>
          <p:cNvPr id="45" name="Line 43"/>
          <p:cNvSpPr>
            <a:spLocks noChangeShapeType="1"/>
          </p:cNvSpPr>
          <p:nvPr/>
        </p:nvSpPr>
        <p:spPr bwMode="auto">
          <a:xfrm>
            <a:off x="3487198" y="2854477"/>
            <a:ext cx="0" cy="1066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46" name="Line 44"/>
          <p:cNvSpPr>
            <a:spLocks noChangeShapeType="1"/>
          </p:cNvSpPr>
          <p:nvPr/>
        </p:nvSpPr>
        <p:spPr bwMode="auto">
          <a:xfrm>
            <a:off x="2877598" y="2625877"/>
            <a:ext cx="533400" cy="307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ja-JP" altLang="en-US"/>
          </a:p>
        </p:txBody>
      </p:sp>
      <p:sp>
        <p:nvSpPr>
          <p:cNvPr id="47" name="Line 45"/>
          <p:cNvSpPr>
            <a:spLocks noChangeShapeType="1"/>
          </p:cNvSpPr>
          <p:nvPr/>
        </p:nvSpPr>
        <p:spPr bwMode="auto">
          <a:xfrm flipH="1">
            <a:off x="2572798" y="2702077"/>
            <a:ext cx="228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ja-JP" altLang="en-US"/>
          </a:p>
        </p:txBody>
      </p:sp>
      <p:sp>
        <p:nvSpPr>
          <p:cNvPr id="48" name="Line 46"/>
          <p:cNvSpPr>
            <a:spLocks noChangeShapeType="1"/>
          </p:cNvSpPr>
          <p:nvPr/>
        </p:nvSpPr>
        <p:spPr bwMode="auto">
          <a:xfrm flipV="1">
            <a:off x="2725198" y="3845077"/>
            <a:ext cx="220663"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ja-JP" altLang="en-US"/>
          </a:p>
        </p:txBody>
      </p:sp>
      <p:sp>
        <p:nvSpPr>
          <p:cNvPr id="49" name="Line 47"/>
          <p:cNvSpPr>
            <a:spLocks noChangeShapeType="1"/>
          </p:cNvSpPr>
          <p:nvPr/>
        </p:nvSpPr>
        <p:spPr bwMode="auto">
          <a:xfrm>
            <a:off x="7220998" y="2702077"/>
            <a:ext cx="228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ja-JP" altLang="en-US"/>
          </a:p>
        </p:txBody>
      </p:sp>
      <p:sp>
        <p:nvSpPr>
          <p:cNvPr id="50" name="Line 48"/>
          <p:cNvSpPr>
            <a:spLocks noChangeShapeType="1"/>
          </p:cNvSpPr>
          <p:nvPr/>
        </p:nvSpPr>
        <p:spPr bwMode="auto">
          <a:xfrm flipH="1">
            <a:off x="6001798" y="2625877"/>
            <a:ext cx="990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ja-JP" altLang="en-US"/>
          </a:p>
        </p:txBody>
      </p:sp>
      <p:sp>
        <p:nvSpPr>
          <p:cNvPr id="51" name="AutoShape 49"/>
          <p:cNvSpPr>
            <a:spLocks noChangeArrowheads="1"/>
          </p:cNvSpPr>
          <p:nvPr/>
        </p:nvSpPr>
        <p:spPr bwMode="auto">
          <a:xfrm>
            <a:off x="2420398" y="4759477"/>
            <a:ext cx="304800" cy="914400"/>
          </a:xfrm>
          <a:prstGeom prst="bracePair">
            <a:avLst>
              <a:gd name="adj" fmla="val 833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52" name="AutoShape 50"/>
          <p:cNvSpPr>
            <a:spLocks/>
          </p:cNvSpPr>
          <p:nvPr/>
        </p:nvSpPr>
        <p:spPr bwMode="auto">
          <a:xfrm rot="5400000">
            <a:off x="5098511" y="1416202"/>
            <a:ext cx="381000" cy="6096000"/>
          </a:xfrm>
          <a:prstGeom prst="rightBrace">
            <a:avLst>
              <a:gd name="adj1" fmla="val 1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53" name="Rectangle 51"/>
          <p:cNvSpPr>
            <a:spLocks noChangeArrowheads="1"/>
          </p:cNvSpPr>
          <p:nvPr/>
        </p:nvSpPr>
        <p:spPr bwMode="auto">
          <a:xfrm>
            <a:off x="5544598" y="5826277"/>
            <a:ext cx="914400" cy="914400"/>
          </a:xfrm>
          <a:prstGeom prst="rect">
            <a:avLst/>
          </a:prstGeom>
          <a:noFill/>
          <a:ln>
            <a:noFill/>
          </a:ln>
          <a:extLst/>
        </p:spPr>
        <p:txBody>
          <a:bodyPr wrap="none" anchor="ctr"/>
          <a:lstStyle/>
          <a:p>
            <a:pPr>
              <a:defRPr/>
            </a:pPr>
            <a:endParaRPr lang="ja-JP" altLang="en-US" b="1">
              <a:solidFill>
                <a:srgbClr val="002060"/>
              </a:solidFill>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endParaRPr>
          </a:p>
        </p:txBody>
      </p:sp>
      <p:sp>
        <p:nvSpPr>
          <p:cNvPr id="54" name="Rectangle 52"/>
          <p:cNvSpPr>
            <a:spLocks noChangeArrowheads="1"/>
          </p:cNvSpPr>
          <p:nvPr/>
        </p:nvSpPr>
        <p:spPr bwMode="auto">
          <a:xfrm>
            <a:off x="3539585" y="4906837"/>
            <a:ext cx="35290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b="1">
                <a:latin typeface="メイリオ" pitchFamily="50" charset="-128"/>
                <a:ea typeface="Arial Unicode MS" pitchFamily="50" charset="-128"/>
                <a:cs typeface="Arial Unicode MS" pitchFamily="50" charset="-128"/>
              </a:rPr>
              <a:t>Alarm communication display system </a:t>
            </a:r>
          </a:p>
        </p:txBody>
      </p:sp>
      <p:grpSp>
        <p:nvGrpSpPr>
          <p:cNvPr id="55" name="Group 53"/>
          <p:cNvGrpSpPr>
            <a:grpSpLocks/>
          </p:cNvGrpSpPr>
          <p:nvPr/>
        </p:nvGrpSpPr>
        <p:grpSpPr bwMode="auto">
          <a:xfrm>
            <a:off x="1809211" y="4632477"/>
            <a:ext cx="1800225" cy="631825"/>
            <a:chOff x="2256" y="3168"/>
            <a:chExt cx="2256" cy="672"/>
          </a:xfrm>
        </p:grpSpPr>
        <p:sp>
          <p:nvSpPr>
            <p:cNvPr id="56" name="Rectangle 54"/>
            <p:cNvSpPr>
              <a:spLocks noChangeArrowheads="1"/>
            </p:cNvSpPr>
            <p:nvPr/>
          </p:nvSpPr>
          <p:spPr bwMode="auto">
            <a:xfrm>
              <a:off x="2544" y="3168"/>
              <a:ext cx="336" cy="672"/>
            </a:xfrm>
            <a:prstGeom prst="rect">
              <a:avLst/>
            </a:prstGeom>
            <a:solidFill>
              <a:srgbClr val="777777"/>
            </a:solid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57" name="Rectangle 55"/>
            <p:cNvSpPr>
              <a:spLocks noChangeArrowheads="1"/>
            </p:cNvSpPr>
            <p:nvPr/>
          </p:nvSpPr>
          <p:spPr bwMode="auto">
            <a:xfrm>
              <a:off x="2928" y="3408"/>
              <a:ext cx="816" cy="432"/>
            </a:xfrm>
            <a:prstGeom prst="rect">
              <a:avLst/>
            </a:prstGeom>
            <a:solidFill>
              <a:srgbClr val="777777"/>
            </a:solid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58" name="Rectangle 56"/>
            <p:cNvSpPr>
              <a:spLocks noChangeArrowheads="1"/>
            </p:cNvSpPr>
            <p:nvPr/>
          </p:nvSpPr>
          <p:spPr bwMode="auto">
            <a:xfrm>
              <a:off x="3792" y="3168"/>
              <a:ext cx="336" cy="672"/>
            </a:xfrm>
            <a:prstGeom prst="rect">
              <a:avLst/>
            </a:prstGeom>
            <a:solidFill>
              <a:srgbClr val="777777"/>
            </a:solid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59" name="Line 57"/>
            <p:cNvSpPr>
              <a:spLocks noChangeShapeType="1"/>
            </p:cNvSpPr>
            <p:nvPr/>
          </p:nvSpPr>
          <p:spPr bwMode="auto">
            <a:xfrm>
              <a:off x="2256" y="3840"/>
              <a:ext cx="22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60" name="Rectangle 58"/>
            <p:cNvSpPr>
              <a:spLocks noChangeArrowheads="1"/>
            </p:cNvSpPr>
            <p:nvPr/>
          </p:nvSpPr>
          <p:spPr bwMode="auto">
            <a:xfrm>
              <a:off x="2544" y="3216"/>
              <a:ext cx="336"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61" name="Rectangle 59"/>
            <p:cNvSpPr>
              <a:spLocks noChangeArrowheads="1"/>
            </p:cNvSpPr>
            <p:nvPr/>
          </p:nvSpPr>
          <p:spPr bwMode="auto">
            <a:xfrm>
              <a:off x="3840" y="3264"/>
              <a:ext cx="240" cy="48"/>
            </a:xfrm>
            <a:prstGeom prst="rect">
              <a:avLst/>
            </a:prstGeom>
            <a:solidFill>
              <a:schemeClr val="tx2"/>
            </a:solid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62" name="Rectangle 60"/>
            <p:cNvSpPr>
              <a:spLocks noChangeArrowheads="1"/>
            </p:cNvSpPr>
            <p:nvPr/>
          </p:nvSpPr>
          <p:spPr bwMode="auto">
            <a:xfrm>
              <a:off x="3840" y="3408"/>
              <a:ext cx="240" cy="48"/>
            </a:xfrm>
            <a:prstGeom prst="rect">
              <a:avLst/>
            </a:prstGeom>
            <a:solidFill>
              <a:schemeClr val="tx2"/>
            </a:solid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63" name="Rectangle 61"/>
            <p:cNvSpPr>
              <a:spLocks noChangeArrowheads="1"/>
            </p:cNvSpPr>
            <p:nvPr/>
          </p:nvSpPr>
          <p:spPr bwMode="auto">
            <a:xfrm>
              <a:off x="3888" y="3552"/>
              <a:ext cx="192"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64" name="Line 62"/>
            <p:cNvSpPr>
              <a:spLocks noChangeShapeType="1"/>
            </p:cNvSpPr>
            <p:nvPr/>
          </p:nvSpPr>
          <p:spPr bwMode="auto">
            <a:xfrm>
              <a:off x="2544" y="3312"/>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65" name="Line 63"/>
            <p:cNvSpPr>
              <a:spLocks noChangeShapeType="1"/>
            </p:cNvSpPr>
            <p:nvPr/>
          </p:nvSpPr>
          <p:spPr bwMode="auto">
            <a:xfrm>
              <a:off x="2544" y="3456"/>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66" name="Line 64"/>
            <p:cNvSpPr>
              <a:spLocks noChangeShapeType="1"/>
            </p:cNvSpPr>
            <p:nvPr/>
          </p:nvSpPr>
          <p:spPr bwMode="auto">
            <a:xfrm>
              <a:off x="2544" y="3600"/>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sp>
          <p:nvSpPr>
            <p:cNvPr id="67" name="Rectangle 65"/>
            <p:cNvSpPr>
              <a:spLocks noChangeArrowheads="1"/>
            </p:cNvSpPr>
            <p:nvPr/>
          </p:nvSpPr>
          <p:spPr bwMode="auto">
            <a:xfrm>
              <a:off x="3168" y="3456"/>
              <a:ext cx="336" cy="144"/>
            </a:xfrm>
            <a:prstGeom prst="rect">
              <a:avLst/>
            </a:prstGeom>
            <a:solidFill>
              <a:schemeClr val="accent1"/>
            </a:solid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68" name="Rectangle 66"/>
            <p:cNvSpPr>
              <a:spLocks noChangeArrowheads="1"/>
            </p:cNvSpPr>
            <p:nvPr/>
          </p:nvSpPr>
          <p:spPr bwMode="auto">
            <a:xfrm>
              <a:off x="2976" y="3456"/>
              <a:ext cx="144" cy="144"/>
            </a:xfrm>
            <a:prstGeom prst="rect">
              <a:avLst/>
            </a:prstGeom>
            <a:solidFill>
              <a:srgbClr val="FFFF66"/>
            </a:solid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69" name="Rectangle 67"/>
            <p:cNvSpPr>
              <a:spLocks noChangeArrowheads="1"/>
            </p:cNvSpPr>
            <p:nvPr/>
          </p:nvSpPr>
          <p:spPr bwMode="auto">
            <a:xfrm>
              <a:off x="3552" y="3456"/>
              <a:ext cx="144" cy="144"/>
            </a:xfrm>
            <a:prstGeom prst="rect">
              <a:avLst/>
            </a:prstGeom>
            <a:solidFill>
              <a:srgbClr val="FFFF66"/>
            </a:solid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70" name="Line 68"/>
            <p:cNvSpPr>
              <a:spLocks noChangeShapeType="1"/>
            </p:cNvSpPr>
            <p:nvPr/>
          </p:nvSpPr>
          <p:spPr bwMode="auto">
            <a:xfrm>
              <a:off x="2928" y="3696"/>
              <a:ext cx="816" cy="0"/>
            </a:xfrm>
            <a:prstGeom prst="line">
              <a:avLst/>
            </a:prstGeom>
            <a:noFill/>
            <a:ln w="28575">
              <a:solidFill>
                <a:srgbClr val="9900CC"/>
              </a:solidFill>
              <a:round/>
              <a:headEnd/>
              <a:tailEnd/>
            </a:ln>
            <a:extLst>
              <a:ext uri="{909E8E84-426E-40DD-AFC4-6F175D3DCCD1}">
                <a14:hiddenFill xmlns:a14="http://schemas.microsoft.com/office/drawing/2010/main">
                  <a:noFill/>
                </a14:hiddenFill>
              </a:ext>
            </a:extLst>
          </p:spPr>
          <p:txBody>
            <a:bodyPr anchor="ctr"/>
            <a:lstStyle/>
            <a:p>
              <a:endParaRPr lang="ja-JP" altLang="en-US"/>
            </a:p>
          </p:txBody>
        </p:sp>
      </p:grpSp>
      <p:sp>
        <p:nvSpPr>
          <p:cNvPr id="71" name="Rectangle 69"/>
          <p:cNvSpPr>
            <a:spLocks noChangeArrowheads="1"/>
          </p:cNvSpPr>
          <p:nvPr/>
        </p:nvSpPr>
        <p:spPr bwMode="auto">
          <a:xfrm>
            <a:off x="3464973" y="4632477"/>
            <a:ext cx="3384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000">
                <a:latin typeface="メイリオ" pitchFamily="50" charset="-128"/>
                <a:ea typeface="Arial Unicode MS" pitchFamily="50" charset="-128"/>
                <a:cs typeface="Arial Unicode MS" pitchFamily="50" charset="-128"/>
              </a:rPr>
              <a:t>  Central alarm station </a:t>
            </a:r>
            <a:endParaRPr lang="en-US" altLang="ja-JP" sz="2000" b="1">
              <a:latin typeface="メイリオ" pitchFamily="50" charset="-128"/>
              <a:ea typeface="Arial Unicode MS" pitchFamily="50" charset="-128"/>
              <a:cs typeface="Arial Unicode MS" pitchFamily="50" charset="-128"/>
            </a:endParaRPr>
          </a:p>
        </p:txBody>
      </p:sp>
      <p:sp>
        <p:nvSpPr>
          <p:cNvPr id="72" name="Line 71"/>
          <p:cNvSpPr>
            <a:spLocks noChangeShapeType="1"/>
          </p:cNvSpPr>
          <p:nvPr/>
        </p:nvSpPr>
        <p:spPr bwMode="auto">
          <a:xfrm flipH="1">
            <a:off x="2601373" y="1681315"/>
            <a:ext cx="0" cy="719137"/>
          </a:xfrm>
          <a:prstGeom prst="line">
            <a:avLst/>
          </a:prstGeom>
          <a:noFill/>
          <a:ln w="12700">
            <a:solidFill>
              <a:srgbClr val="FF6600"/>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73" name="Line 72"/>
          <p:cNvSpPr>
            <a:spLocks noChangeShapeType="1"/>
          </p:cNvSpPr>
          <p:nvPr/>
        </p:nvSpPr>
        <p:spPr bwMode="auto">
          <a:xfrm>
            <a:off x="2572798" y="2702077"/>
            <a:ext cx="0" cy="381000"/>
          </a:xfrm>
          <a:prstGeom prst="line">
            <a:avLst/>
          </a:prstGeom>
          <a:noFill/>
          <a:ln w="12700">
            <a:solidFill>
              <a:srgbClr val="FF6600"/>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74" name="Line 73"/>
          <p:cNvSpPr>
            <a:spLocks noChangeShapeType="1"/>
          </p:cNvSpPr>
          <p:nvPr/>
        </p:nvSpPr>
        <p:spPr bwMode="auto">
          <a:xfrm>
            <a:off x="6849523" y="2400452"/>
            <a:ext cx="1828800" cy="0"/>
          </a:xfrm>
          <a:prstGeom prst="line">
            <a:avLst/>
          </a:prstGeom>
          <a:noFill/>
          <a:ln w="12700">
            <a:solidFill>
              <a:srgbClr val="FF0000"/>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75" name="Line 74"/>
          <p:cNvSpPr>
            <a:spLocks noChangeShapeType="1"/>
          </p:cNvSpPr>
          <p:nvPr/>
        </p:nvSpPr>
        <p:spPr bwMode="auto">
          <a:xfrm>
            <a:off x="6849523" y="2400452"/>
            <a:ext cx="0" cy="2520950"/>
          </a:xfrm>
          <a:prstGeom prst="line">
            <a:avLst/>
          </a:prstGeom>
          <a:noFill/>
          <a:ln w="12700">
            <a:solidFill>
              <a:srgbClr val="FF0000"/>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76" name="Line 75"/>
          <p:cNvSpPr>
            <a:spLocks noChangeShapeType="1"/>
          </p:cNvSpPr>
          <p:nvPr/>
        </p:nvSpPr>
        <p:spPr bwMode="auto">
          <a:xfrm>
            <a:off x="6849523" y="4921402"/>
            <a:ext cx="1909763" cy="0"/>
          </a:xfrm>
          <a:prstGeom prst="line">
            <a:avLst/>
          </a:prstGeom>
          <a:noFill/>
          <a:ln w="12700">
            <a:solidFill>
              <a:srgbClr val="FF0000"/>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77" name="Text Box 77"/>
          <p:cNvSpPr txBox="1">
            <a:spLocks noChangeArrowheads="1"/>
          </p:cNvSpPr>
          <p:nvPr/>
        </p:nvSpPr>
        <p:spPr bwMode="auto">
          <a:xfrm>
            <a:off x="6874460" y="4880265"/>
            <a:ext cx="24049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000" b="1" dirty="0" smtClean="0">
                <a:latin typeface="メイリオ" pitchFamily="50" charset="-128"/>
                <a:ea typeface="Arial Unicode MS" pitchFamily="50" charset="-128"/>
                <a:cs typeface="Arial Unicode MS" pitchFamily="50" charset="-128"/>
              </a:rPr>
              <a:t>Important </a:t>
            </a:r>
            <a:r>
              <a:rPr lang="en-US" altLang="ja-JP" sz="2000" b="1" dirty="0">
                <a:latin typeface="メイリオ" pitchFamily="50" charset="-128"/>
                <a:ea typeface="Arial Unicode MS" pitchFamily="50" charset="-128"/>
                <a:cs typeface="Arial Unicode MS" pitchFamily="50" charset="-128"/>
              </a:rPr>
              <a:t>zone </a:t>
            </a:r>
          </a:p>
        </p:txBody>
      </p:sp>
      <p:sp>
        <p:nvSpPr>
          <p:cNvPr id="78" name="AutoShape 82"/>
          <p:cNvSpPr>
            <a:spLocks noChangeArrowheads="1"/>
          </p:cNvSpPr>
          <p:nvPr/>
        </p:nvSpPr>
        <p:spPr bwMode="auto">
          <a:xfrm rot="1706576">
            <a:off x="1521873" y="5380921"/>
            <a:ext cx="360363" cy="650875"/>
          </a:xfrm>
          <a:prstGeom prst="downArrow">
            <a:avLst>
              <a:gd name="adj1" fmla="val 50000"/>
              <a:gd name="adj2" fmla="val 45154"/>
            </a:avLst>
          </a:prstGeom>
          <a:solidFill>
            <a:schemeClr val="accent1"/>
          </a:solidFill>
          <a:ln w="9525">
            <a:noFill/>
            <a:miter lim="800000"/>
            <a:headEnd/>
            <a:tailEnd/>
          </a:ln>
        </p:spPr>
        <p:txBody>
          <a:bodyPr vert="eaVert" wrap="none" anchor="ctr"/>
          <a:lstStyle/>
          <a:p>
            <a:endParaRPr lang="ja-JP" altLang="en-US">
              <a:latin typeface="Arial Unicode MS" pitchFamily="50" charset="-128"/>
              <a:ea typeface="Arial Unicode MS" pitchFamily="50" charset="-128"/>
              <a:cs typeface="Arial Unicode MS" pitchFamily="50" charset="-128"/>
            </a:endParaRPr>
          </a:p>
        </p:txBody>
      </p:sp>
      <p:sp>
        <p:nvSpPr>
          <p:cNvPr id="79" name="AutoShape 83"/>
          <p:cNvSpPr>
            <a:spLocks noChangeArrowheads="1"/>
          </p:cNvSpPr>
          <p:nvPr/>
        </p:nvSpPr>
        <p:spPr bwMode="auto">
          <a:xfrm rot="10800000">
            <a:off x="4257136" y="5452359"/>
            <a:ext cx="358775" cy="569912"/>
          </a:xfrm>
          <a:prstGeom prst="downArrow">
            <a:avLst>
              <a:gd name="adj1" fmla="val 50000"/>
              <a:gd name="adj2" fmla="val 39712"/>
            </a:avLst>
          </a:prstGeom>
          <a:solidFill>
            <a:schemeClr val="accent1"/>
          </a:solidFill>
          <a:ln w="9525">
            <a:noFill/>
            <a:miter lim="800000"/>
            <a:headEnd/>
            <a:tailEnd/>
          </a:ln>
        </p:spPr>
        <p:txBody>
          <a:bodyPr vert="eaVert" wrap="none" anchor="ctr"/>
          <a:lstStyle/>
          <a:p>
            <a:endParaRPr lang="ja-JP" altLang="en-US">
              <a:latin typeface="Arial Unicode MS" pitchFamily="50" charset="-128"/>
              <a:ea typeface="Arial Unicode MS" pitchFamily="50" charset="-128"/>
              <a:cs typeface="Arial Unicode MS" pitchFamily="50" charset="-128"/>
            </a:endParaRPr>
          </a:p>
        </p:txBody>
      </p:sp>
      <p:sp>
        <p:nvSpPr>
          <p:cNvPr id="80" name="AutoShape 84"/>
          <p:cNvSpPr>
            <a:spLocks noChangeArrowheads="1"/>
          </p:cNvSpPr>
          <p:nvPr/>
        </p:nvSpPr>
        <p:spPr bwMode="auto">
          <a:xfrm rot="9380923">
            <a:off x="6633623" y="5452359"/>
            <a:ext cx="360363" cy="647700"/>
          </a:xfrm>
          <a:prstGeom prst="downArrow">
            <a:avLst>
              <a:gd name="adj1" fmla="val 50000"/>
              <a:gd name="adj2" fmla="val 44934"/>
            </a:avLst>
          </a:prstGeom>
          <a:solidFill>
            <a:schemeClr val="accent1"/>
          </a:solidFill>
          <a:ln w="9525">
            <a:noFill/>
            <a:miter lim="800000"/>
            <a:headEnd/>
            <a:tailEnd/>
          </a:ln>
        </p:spPr>
        <p:txBody>
          <a:bodyPr vert="eaVert" wrap="none" anchor="ctr"/>
          <a:lstStyle/>
          <a:p>
            <a:endParaRPr lang="ja-JP" altLang="en-US">
              <a:latin typeface="Arial Unicode MS" pitchFamily="50" charset="-128"/>
              <a:ea typeface="Arial Unicode MS" pitchFamily="50" charset="-128"/>
              <a:cs typeface="Arial Unicode MS" pitchFamily="50" charset="-128"/>
            </a:endParaRPr>
          </a:p>
        </p:txBody>
      </p:sp>
      <p:sp>
        <p:nvSpPr>
          <p:cNvPr id="81" name="Rectangle 85" descr="れんが (横)"/>
          <p:cNvSpPr>
            <a:spLocks noChangeArrowheads="1"/>
          </p:cNvSpPr>
          <p:nvPr/>
        </p:nvSpPr>
        <p:spPr bwMode="auto">
          <a:xfrm>
            <a:off x="5409661" y="2184552"/>
            <a:ext cx="3384550" cy="215900"/>
          </a:xfrm>
          <a:prstGeom prst="rect">
            <a:avLst/>
          </a:prstGeom>
          <a:pattFill prst="horzBrick">
            <a:fgClr>
              <a:srgbClr val="660033"/>
            </a:fgClr>
            <a:bgClr>
              <a:srgbClr val="FFFFFF"/>
            </a:bgClr>
          </a:pattFill>
          <a:ln w="9525">
            <a:solidFill>
              <a:schemeClr val="tx1"/>
            </a:solidFill>
            <a:miter lim="800000"/>
            <a:headEnd/>
            <a:tailEnd/>
          </a:ln>
        </p:spPr>
        <p:txBody>
          <a:bodyPr wrap="none" anchor="ctr"/>
          <a:lstStyle/>
          <a:p>
            <a:endParaRPr lang="ja-JP" altLang="en-US">
              <a:latin typeface="Arial Unicode MS" pitchFamily="50" charset="-128"/>
              <a:ea typeface="Arial Unicode MS" pitchFamily="50" charset="-128"/>
              <a:cs typeface="Arial Unicode MS" pitchFamily="50" charset="-128"/>
            </a:endParaRPr>
          </a:p>
        </p:txBody>
      </p:sp>
      <p:sp>
        <p:nvSpPr>
          <p:cNvPr id="82" name="Line 86"/>
          <p:cNvSpPr>
            <a:spLocks noChangeShapeType="1"/>
          </p:cNvSpPr>
          <p:nvPr/>
        </p:nvSpPr>
        <p:spPr bwMode="auto">
          <a:xfrm>
            <a:off x="5211223" y="1824190"/>
            <a:ext cx="3762375" cy="20637"/>
          </a:xfrm>
          <a:prstGeom prst="line">
            <a:avLst/>
          </a:prstGeom>
          <a:noFill/>
          <a:ln w="12700">
            <a:solidFill>
              <a:srgbClr val="FF6600"/>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83" name="Line 87"/>
          <p:cNvSpPr>
            <a:spLocks noChangeShapeType="1"/>
          </p:cNvSpPr>
          <p:nvPr/>
        </p:nvSpPr>
        <p:spPr bwMode="auto">
          <a:xfrm>
            <a:off x="5193761" y="1824190"/>
            <a:ext cx="0" cy="649287"/>
          </a:xfrm>
          <a:prstGeom prst="line">
            <a:avLst/>
          </a:prstGeom>
          <a:noFill/>
          <a:ln w="12700">
            <a:solidFill>
              <a:srgbClr val="FF6600"/>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84" name="Text Box 88"/>
          <p:cNvSpPr txBox="1">
            <a:spLocks noChangeArrowheads="1"/>
          </p:cNvSpPr>
          <p:nvPr/>
        </p:nvSpPr>
        <p:spPr bwMode="auto">
          <a:xfrm>
            <a:off x="5409661" y="1897215"/>
            <a:ext cx="2449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000" b="1">
                <a:latin typeface="メイリオ" pitchFamily="50" charset="-128"/>
                <a:ea typeface="Arial Unicode MS" pitchFamily="50" charset="-128"/>
                <a:cs typeface="Arial Unicode MS" pitchFamily="50" charset="-128"/>
              </a:rPr>
              <a:t>Internal zone  </a:t>
            </a:r>
            <a:endParaRPr lang="en-US" altLang="ja-JP" sz="2400">
              <a:solidFill>
                <a:srgbClr val="FF0000"/>
              </a:solidFill>
              <a:latin typeface="メイリオ" pitchFamily="50" charset="-128"/>
              <a:ea typeface="Arial Unicode MS" pitchFamily="50" charset="-128"/>
              <a:cs typeface="Arial Unicode MS" pitchFamily="50" charset="-128"/>
            </a:endParaRPr>
          </a:p>
        </p:txBody>
      </p:sp>
      <p:sp>
        <p:nvSpPr>
          <p:cNvPr id="85" name="Line 89"/>
          <p:cNvSpPr>
            <a:spLocks noChangeShapeType="1"/>
          </p:cNvSpPr>
          <p:nvPr/>
        </p:nvSpPr>
        <p:spPr bwMode="auto">
          <a:xfrm>
            <a:off x="2601373" y="1681315"/>
            <a:ext cx="6372225" cy="4762"/>
          </a:xfrm>
          <a:prstGeom prst="line">
            <a:avLst/>
          </a:prstGeom>
          <a:noFill/>
          <a:ln w="12700">
            <a:solidFill>
              <a:srgbClr val="FF6600"/>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86" name="Text Box 90"/>
          <p:cNvSpPr txBox="1">
            <a:spLocks noChangeArrowheads="1"/>
          </p:cNvSpPr>
          <p:nvPr/>
        </p:nvSpPr>
        <p:spPr bwMode="auto">
          <a:xfrm>
            <a:off x="2601373" y="1752752"/>
            <a:ext cx="2482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000" b="1">
                <a:latin typeface="メイリオ" pitchFamily="50" charset="-128"/>
                <a:ea typeface="Arial Unicode MS" pitchFamily="50" charset="-128"/>
                <a:cs typeface="Arial Unicode MS" pitchFamily="50" charset="-128"/>
              </a:rPr>
              <a:t>Protection zone  </a:t>
            </a:r>
          </a:p>
        </p:txBody>
      </p:sp>
      <p:sp>
        <p:nvSpPr>
          <p:cNvPr id="87" name="Line 91"/>
          <p:cNvSpPr>
            <a:spLocks noChangeShapeType="1"/>
          </p:cNvSpPr>
          <p:nvPr/>
        </p:nvSpPr>
        <p:spPr bwMode="auto">
          <a:xfrm>
            <a:off x="872586" y="1247927"/>
            <a:ext cx="8101012" cy="4763"/>
          </a:xfrm>
          <a:prstGeom prst="line">
            <a:avLst/>
          </a:prstGeom>
          <a:noFill/>
          <a:ln w="12700">
            <a:solidFill>
              <a:srgbClr val="FF6600"/>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88" name="Text Box 92"/>
          <p:cNvSpPr txBox="1">
            <a:spLocks noChangeArrowheads="1"/>
          </p:cNvSpPr>
          <p:nvPr/>
        </p:nvSpPr>
        <p:spPr bwMode="auto">
          <a:xfrm>
            <a:off x="813848" y="1292377"/>
            <a:ext cx="33448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lnSpc>
                <a:spcPts val="2000"/>
              </a:lnSpc>
            </a:pPr>
            <a:r>
              <a:rPr lang="en-US" altLang="ja-JP" sz="2000" b="1">
                <a:latin typeface="メイリオ" pitchFamily="50" charset="-128"/>
                <a:ea typeface="Arial Unicode MS" pitchFamily="50" charset="-128"/>
                <a:cs typeface="Arial Unicode MS" pitchFamily="50" charset="-128"/>
              </a:rPr>
              <a:t>Entry restraining area  </a:t>
            </a:r>
          </a:p>
        </p:txBody>
      </p:sp>
      <p:sp>
        <p:nvSpPr>
          <p:cNvPr id="89" name="Line 93"/>
          <p:cNvSpPr>
            <a:spLocks noChangeShapeType="1"/>
          </p:cNvSpPr>
          <p:nvPr/>
        </p:nvSpPr>
        <p:spPr bwMode="auto">
          <a:xfrm>
            <a:off x="872586" y="1247927"/>
            <a:ext cx="0" cy="1152525"/>
          </a:xfrm>
          <a:prstGeom prst="line">
            <a:avLst/>
          </a:prstGeom>
          <a:noFill/>
          <a:ln w="12700">
            <a:solidFill>
              <a:srgbClr val="FF6600"/>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graphicFrame>
        <p:nvGraphicFramePr>
          <p:cNvPr id="90" name="図表 89"/>
          <p:cNvGraphicFramePr/>
          <p:nvPr>
            <p:extLst/>
          </p:nvPr>
        </p:nvGraphicFramePr>
        <p:xfrm>
          <a:off x="135222" y="5627879"/>
          <a:ext cx="8509796" cy="1546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テキスト ボックス 1"/>
          <p:cNvSpPr txBox="1"/>
          <p:nvPr/>
        </p:nvSpPr>
        <p:spPr>
          <a:xfrm>
            <a:off x="421002" y="81643"/>
            <a:ext cx="3400290" cy="461665"/>
          </a:xfrm>
          <a:prstGeom prst="rect">
            <a:avLst/>
          </a:prstGeom>
          <a:noFill/>
        </p:spPr>
        <p:txBody>
          <a:bodyPr wrap="none" rtlCol="0">
            <a:spAutoFit/>
          </a:bodyPr>
          <a:lstStyle/>
          <a:p>
            <a:r>
              <a:rPr kumimoji="1" lang="en-US" altLang="ja-JP" sz="2400" dirty="0" smtClean="0">
                <a:latin typeface="Arial Unicode MS" panose="020B0604020202020204" pitchFamily="50" charset="-128"/>
                <a:ea typeface="Arial Unicode MS" panose="020B0604020202020204" pitchFamily="50" charset="-128"/>
                <a:cs typeface="Arial Unicode MS" panose="020B0604020202020204" pitchFamily="50" charset="-128"/>
              </a:rPr>
              <a:t>Three Elements of PPS</a:t>
            </a:r>
            <a:endParaRPr kumimoji="1" lang="ja-JP" altLang="en-US" sz="24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Tree>
    <p:extLst>
      <p:ext uri="{BB962C8B-B14F-4D97-AF65-F5344CB8AC3E}">
        <p14:creationId xmlns:p14="http://schemas.microsoft.com/office/powerpoint/2010/main" val="30393901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D57F1E4F-1CFF-5643-939E-217C01CDF565}" type="slidenum">
              <a:rPr lang="en-US" smtClean="0"/>
              <a:pPr/>
              <a:t>24</a:t>
            </a:fld>
            <a:endParaRPr lang="en-US" dirty="0"/>
          </a:p>
        </p:txBody>
      </p:sp>
      <p:sp>
        <p:nvSpPr>
          <p:cNvPr id="3" name="テキスト ボックス 2"/>
          <p:cNvSpPr txBox="1"/>
          <p:nvPr/>
        </p:nvSpPr>
        <p:spPr>
          <a:xfrm>
            <a:off x="422899" y="239965"/>
            <a:ext cx="7776863" cy="461665"/>
          </a:xfrm>
          <a:prstGeom prst="rect">
            <a:avLst/>
          </a:prstGeom>
          <a:noFill/>
        </p:spPr>
        <p:txBody>
          <a:bodyPr wrap="square" rtlCol="0">
            <a:spAutoFit/>
          </a:bodyPr>
          <a:lstStyle/>
          <a:p>
            <a:r>
              <a:rPr kumimoji="1" lang="fr-FR" altLang="ja-JP" sz="2400" b="1" dirty="0" smtClean="0">
                <a:solidFill>
                  <a:schemeClr val="accent3">
                    <a:lumMod val="75000"/>
                  </a:schemeClr>
                </a:solidFill>
                <a:latin typeface="メイリオ"/>
              </a:rPr>
              <a:t>Invasion detection sensor </a:t>
            </a:r>
            <a:endParaRPr kumimoji="1" lang="ja-JP" altLang="en-US" sz="2400" b="1" dirty="0">
              <a:latin typeface="メイリオ"/>
            </a:endParaRPr>
          </a:p>
        </p:txBody>
      </p:sp>
      <p:pic>
        <p:nvPicPr>
          <p:cNvPr id="6" name="Picture 114" descr="cove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535" y="1018866"/>
            <a:ext cx="1900994" cy="144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5" descr="sensor f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3267" y="1018865"/>
            <a:ext cx="2007646" cy="144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17"/>
          <p:cNvSpPr txBox="1">
            <a:spLocks noChangeArrowheads="1"/>
          </p:cNvSpPr>
          <p:nvPr/>
        </p:nvSpPr>
        <p:spPr bwMode="auto">
          <a:xfrm>
            <a:off x="3687333" y="711377"/>
            <a:ext cx="1064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40000"/>
              </a:spcBef>
              <a:buSzPct val="110000"/>
              <a:buFont typeface="Wingdings" pitchFamily="2" charset="2"/>
              <a:buNone/>
            </a:pPr>
            <a:r>
              <a:rPr kumimoji="0" lang="en-US" altLang="ja-JP" b="1" dirty="0" smtClean="0">
                <a:latin typeface="メイリオ"/>
                <a:cs typeface="Arial" charset="0"/>
              </a:rPr>
              <a:t>Visible </a:t>
            </a:r>
            <a:endParaRPr kumimoji="0" lang="en-US" altLang="ja-JP" sz="1600" dirty="0">
              <a:latin typeface="メイリオ"/>
              <a:cs typeface="Arial" charset="0"/>
            </a:endParaRPr>
          </a:p>
        </p:txBody>
      </p:sp>
      <p:sp>
        <p:nvSpPr>
          <p:cNvPr id="2" name="正方形/長方形 1"/>
          <p:cNvSpPr/>
          <p:nvPr/>
        </p:nvSpPr>
        <p:spPr>
          <a:xfrm>
            <a:off x="1580797" y="701630"/>
            <a:ext cx="1637051" cy="369332"/>
          </a:xfrm>
          <a:prstGeom prst="rect">
            <a:avLst/>
          </a:prstGeom>
        </p:spPr>
        <p:txBody>
          <a:bodyPr wrap="none">
            <a:spAutoFit/>
          </a:bodyPr>
          <a:lstStyle/>
          <a:p>
            <a:r>
              <a:rPr lang="en-US" altLang="ja-JP" b="1" dirty="0" smtClean="0">
                <a:latin typeface="メイリオ"/>
              </a:rPr>
              <a:t>under earth</a:t>
            </a:r>
            <a:endParaRPr lang="ja-JP" altLang="en-US" dirty="0"/>
          </a:p>
        </p:txBody>
      </p:sp>
      <p:pic>
        <p:nvPicPr>
          <p:cNvPr id="13" name="Picture 132" descr="new line of sigh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5834" y="994327"/>
            <a:ext cx="1784550" cy="146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正方形/長方形 13"/>
          <p:cNvSpPr/>
          <p:nvPr/>
        </p:nvSpPr>
        <p:spPr>
          <a:xfrm>
            <a:off x="5904861" y="701630"/>
            <a:ext cx="1946495" cy="338554"/>
          </a:xfrm>
          <a:prstGeom prst="rect">
            <a:avLst/>
          </a:prstGeom>
        </p:spPr>
        <p:txBody>
          <a:bodyPr wrap="none">
            <a:spAutoFit/>
          </a:bodyPr>
          <a:lstStyle/>
          <a:p>
            <a:r>
              <a:rPr lang="en-US" altLang="ja-JP" sz="1600" b="1" dirty="0" smtClean="0">
                <a:latin typeface="メイリオ"/>
              </a:rPr>
              <a:t>Infrared sensor </a:t>
            </a:r>
            <a:endParaRPr lang="ja-JP" altLang="en-US" sz="1600" dirty="0"/>
          </a:p>
        </p:txBody>
      </p:sp>
      <p:sp>
        <p:nvSpPr>
          <p:cNvPr id="15" name="正方形/長方形 14"/>
          <p:cNvSpPr/>
          <p:nvPr/>
        </p:nvSpPr>
        <p:spPr>
          <a:xfrm>
            <a:off x="1716535" y="2934466"/>
            <a:ext cx="2193229" cy="338554"/>
          </a:xfrm>
          <a:prstGeom prst="rect">
            <a:avLst/>
          </a:prstGeom>
        </p:spPr>
        <p:txBody>
          <a:bodyPr wrap="none">
            <a:spAutoFit/>
          </a:bodyPr>
          <a:lstStyle/>
          <a:p>
            <a:r>
              <a:rPr lang="en-US" altLang="ja-JP" sz="1600" b="1" dirty="0" smtClean="0">
                <a:latin typeface="メイリオ"/>
              </a:rPr>
              <a:t>Microwave sensor </a:t>
            </a:r>
            <a:endParaRPr lang="ja-JP" altLang="en-US" sz="1600" b="1" dirty="0">
              <a:latin typeface="メイリオ"/>
            </a:endParaRPr>
          </a:p>
        </p:txBody>
      </p:sp>
      <p:grpSp>
        <p:nvGrpSpPr>
          <p:cNvPr id="16" name="グループ化 15"/>
          <p:cNvGrpSpPr/>
          <p:nvPr/>
        </p:nvGrpSpPr>
        <p:grpSpPr>
          <a:xfrm>
            <a:off x="1891491" y="2777865"/>
            <a:ext cx="5277203" cy="1501394"/>
            <a:chOff x="408753" y="3580840"/>
            <a:chExt cx="6376040" cy="1867932"/>
          </a:xfrm>
        </p:grpSpPr>
        <p:sp>
          <p:nvSpPr>
            <p:cNvPr id="17" name="Freeform 4"/>
            <p:cNvSpPr>
              <a:spLocks/>
            </p:cNvSpPr>
            <p:nvPr/>
          </p:nvSpPr>
          <p:spPr bwMode="auto">
            <a:xfrm>
              <a:off x="2417597" y="4062584"/>
              <a:ext cx="2609112" cy="1192954"/>
            </a:xfrm>
            <a:custGeom>
              <a:avLst/>
              <a:gdLst>
                <a:gd name="T0" fmla="*/ 0 w 1969"/>
                <a:gd name="T1" fmla="*/ 276 h 889"/>
                <a:gd name="T2" fmla="*/ 588 w 1969"/>
                <a:gd name="T3" fmla="*/ 120 h 889"/>
                <a:gd name="T4" fmla="*/ 1320 w 1969"/>
                <a:gd name="T5" fmla="*/ 0 h 889"/>
                <a:gd name="T6" fmla="*/ 1692 w 1969"/>
                <a:gd name="T7" fmla="*/ 36 h 889"/>
                <a:gd name="T8" fmla="*/ 1860 w 1969"/>
                <a:gd name="T9" fmla="*/ 156 h 889"/>
                <a:gd name="T10" fmla="*/ 1968 w 1969"/>
                <a:gd name="T11" fmla="*/ 336 h 889"/>
                <a:gd name="T12" fmla="*/ 1944 w 1969"/>
                <a:gd name="T13" fmla="*/ 588 h 889"/>
                <a:gd name="T14" fmla="*/ 1764 w 1969"/>
                <a:gd name="T15" fmla="*/ 804 h 889"/>
                <a:gd name="T16" fmla="*/ 1488 w 1969"/>
                <a:gd name="T17" fmla="*/ 888 h 889"/>
                <a:gd name="T18" fmla="*/ 804 w 1969"/>
                <a:gd name="T19" fmla="*/ 840 h 889"/>
                <a:gd name="T20" fmla="*/ 276 w 1969"/>
                <a:gd name="T21" fmla="*/ 660 h 889"/>
                <a:gd name="T22" fmla="*/ 12 w 1969"/>
                <a:gd name="T23" fmla="*/ 552 h 889"/>
                <a:gd name="T24" fmla="*/ 0 w 1969"/>
                <a:gd name="T25" fmla="*/ 276 h 8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69"/>
                <a:gd name="T40" fmla="*/ 0 h 889"/>
                <a:gd name="T41" fmla="*/ 1969 w 1969"/>
                <a:gd name="T42" fmla="*/ 889 h 8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69" h="889">
                  <a:moveTo>
                    <a:pt x="0" y="276"/>
                  </a:moveTo>
                  <a:lnTo>
                    <a:pt x="588" y="120"/>
                  </a:lnTo>
                  <a:lnTo>
                    <a:pt x="1320" y="0"/>
                  </a:lnTo>
                  <a:lnTo>
                    <a:pt x="1692" y="36"/>
                  </a:lnTo>
                  <a:lnTo>
                    <a:pt x="1860" y="156"/>
                  </a:lnTo>
                  <a:lnTo>
                    <a:pt x="1968" y="336"/>
                  </a:lnTo>
                  <a:lnTo>
                    <a:pt x="1944" y="588"/>
                  </a:lnTo>
                  <a:lnTo>
                    <a:pt x="1764" y="804"/>
                  </a:lnTo>
                  <a:lnTo>
                    <a:pt x="1488" y="888"/>
                  </a:lnTo>
                  <a:lnTo>
                    <a:pt x="804" y="840"/>
                  </a:lnTo>
                  <a:lnTo>
                    <a:pt x="276" y="660"/>
                  </a:lnTo>
                  <a:lnTo>
                    <a:pt x="12" y="552"/>
                  </a:lnTo>
                  <a:lnTo>
                    <a:pt x="0" y="276"/>
                  </a:lnTo>
                </a:path>
              </a:pathLst>
            </a:custGeom>
            <a:gradFill rotWithShape="0">
              <a:gsLst>
                <a:gs pos="0">
                  <a:srgbClr val="777777"/>
                </a:gs>
                <a:gs pos="50000">
                  <a:srgbClr val="CBCBCB"/>
                </a:gs>
                <a:gs pos="100000">
                  <a:srgbClr val="777777"/>
                </a:gs>
              </a:gsLst>
              <a:lin ang="0" scaled="1"/>
            </a:gradFill>
            <a:ln w="12700" cap="rnd">
              <a:solidFill>
                <a:schemeClr val="tx1"/>
              </a:solidFill>
              <a:round/>
              <a:headEnd/>
              <a:tailEnd/>
            </a:ln>
          </p:spPr>
          <p:txBody>
            <a:bodyPr/>
            <a:lstStyle/>
            <a:p>
              <a:endParaRPr lang="ja-JP" altLang="en-US" sz="1600"/>
            </a:p>
          </p:txBody>
        </p:sp>
        <p:sp>
          <p:nvSpPr>
            <p:cNvPr id="18" name="Rectangle 7"/>
            <p:cNvSpPr>
              <a:spLocks noChangeArrowheads="1"/>
            </p:cNvSpPr>
            <p:nvPr/>
          </p:nvSpPr>
          <p:spPr bwMode="auto">
            <a:xfrm>
              <a:off x="408753" y="4501387"/>
              <a:ext cx="2069798" cy="27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kumimoji="0" lang="en-US" altLang="ja-JP" sz="1200" b="1" smtClean="0">
                  <a:latin typeface="メイリオ"/>
                  <a:cs typeface="Arial" charset="0"/>
                </a:rPr>
                <a:t>mono--- static </a:t>
              </a:r>
              <a:endParaRPr kumimoji="0" lang="en-US" altLang="ja-JP" sz="1200" b="1">
                <a:latin typeface="メイリオ"/>
                <a:cs typeface="Arial" charset="0"/>
              </a:endParaRPr>
            </a:p>
          </p:txBody>
        </p:sp>
        <p:sp>
          <p:nvSpPr>
            <p:cNvPr id="19" name="Freeform 8" descr="Wide upward diagonal"/>
            <p:cNvSpPr>
              <a:spLocks/>
            </p:cNvSpPr>
            <p:nvPr/>
          </p:nvSpPr>
          <p:spPr bwMode="auto">
            <a:xfrm>
              <a:off x="2143303" y="5199178"/>
              <a:ext cx="2993389" cy="249594"/>
            </a:xfrm>
            <a:custGeom>
              <a:avLst/>
              <a:gdLst>
                <a:gd name="T0" fmla="*/ 0 w 2259"/>
                <a:gd name="T1" fmla="*/ 0 h 186"/>
                <a:gd name="T2" fmla="*/ 2258 w 2259"/>
                <a:gd name="T3" fmla="*/ 0 h 186"/>
                <a:gd name="T4" fmla="*/ 2258 w 2259"/>
                <a:gd name="T5" fmla="*/ 185 h 186"/>
                <a:gd name="T6" fmla="*/ 0 w 2259"/>
                <a:gd name="T7" fmla="*/ 185 h 186"/>
                <a:gd name="T8" fmla="*/ 0 w 2259"/>
                <a:gd name="T9" fmla="*/ 0 h 186"/>
                <a:gd name="T10" fmla="*/ 0 60000 65536"/>
                <a:gd name="T11" fmla="*/ 0 60000 65536"/>
                <a:gd name="T12" fmla="*/ 0 60000 65536"/>
                <a:gd name="T13" fmla="*/ 0 60000 65536"/>
                <a:gd name="T14" fmla="*/ 0 60000 65536"/>
                <a:gd name="T15" fmla="*/ 0 w 2259"/>
                <a:gd name="T16" fmla="*/ 0 h 186"/>
                <a:gd name="T17" fmla="*/ 2259 w 2259"/>
                <a:gd name="T18" fmla="*/ 186 h 186"/>
              </a:gdLst>
              <a:ahLst/>
              <a:cxnLst>
                <a:cxn ang="T10">
                  <a:pos x="T0" y="T1"/>
                </a:cxn>
                <a:cxn ang="T11">
                  <a:pos x="T2" y="T3"/>
                </a:cxn>
                <a:cxn ang="T12">
                  <a:pos x="T4" y="T5"/>
                </a:cxn>
                <a:cxn ang="T13">
                  <a:pos x="T6" y="T7"/>
                </a:cxn>
                <a:cxn ang="T14">
                  <a:pos x="T8" y="T9"/>
                </a:cxn>
              </a:cxnLst>
              <a:rect l="T15" t="T16" r="T17" b="T18"/>
              <a:pathLst>
                <a:path w="2259" h="186">
                  <a:moveTo>
                    <a:pt x="0" y="0"/>
                  </a:moveTo>
                  <a:lnTo>
                    <a:pt x="2258" y="0"/>
                  </a:lnTo>
                  <a:lnTo>
                    <a:pt x="2258" y="185"/>
                  </a:lnTo>
                  <a:lnTo>
                    <a:pt x="0" y="185"/>
                  </a:lnTo>
                  <a:lnTo>
                    <a:pt x="0" y="0"/>
                  </a:lnTo>
                </a:path>
              </a:pathLst>
            </a:custGeom>
            <a:pattFill prst="wdUpDiag">
              <a:fgClr>
                <a:schemeClr val="tx1"/>
              </a:fgClr>
              <a:bgClr>
                <a:srgbClr val="003300"/>
              </a:bgClr>
            </a:patt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ja-JP" altLang="en-US" sz="1600"/>
            </a:p>
          </p:txBody>
        </p:sp>
        <p:sp>
          <p:nvSpPr>
            <p:cNvPr id="20" name="Arc 9" descr="50%"/>
            <p:cNvSpPr>
              <a:spLocks/>
            </p:cNvSpPr>
            <p:nvPr/>
          </p:nvSpPr>
          <p:spPr bwMode="auto">
            <a:xfrm>
              <a:off x="2245335" y="4420873"/>
              <a:ext cx="206715" cy="418674"/>
            </a:xfrm>
            <a:custGeom>
              <a:avLst/>
              <a:gdLst>
                <a:gd name="T0" fmla="*/ 0 w 21600"/>
                <a:gd name="T1" fmla="*/ 0 h 43196"/>
                <a:gd name="T2" fmla="*/ 0 w 21600"/>
                <a:gd name="T3" fmla="*/ 0 h 43196"/>
                <a:gd name="T4" fmla="*/ 0 w 21600"/>
                <a:gd name="T5" fmla="*/ 0 h 43196"/>
                <a:gd name="T6" fmla="*/ 0 60000 65536"/>
                <a:gd name="T7" fmla="*/ 0 60000 65536"/>
                <a:gd name="T8" fmla="*/ 0 60000 65536"/>
                <a:gd name="T9" fmla="*/ 0 w 21600"/>
                <a:gd name="T10" fmla="*/ 0 h 43196"/>
                <a:gd name="T11" fmla="*/ 21600 w 21600"/>
                <a:gd name="T12" fmla="*/ 43196 h 43196"/>
              </a:gdLst>
              <a:ahLst/>
              <a:cxnLst>
                <a:cxn ang="T6">
                  <a:pos x="T0" y="T1"/>
                </a:cxn>
                <a:cxn ang="T7">
                  <a:pos x="T2" y="T3"/>
                </a:cxn>
                <a:cxn ang="T8">
                  <a:pos x="T4" y="T5"/>
                </a:cxn>
              </a:cxnLst>
              <a:rect l="T9" t="T10" r="T11" b="T12"/>
              <a:pathLst>
                <a:path w="21600" h="43196" fill="none" extrusionOk="0">
                  <a:moveTo>
                    <a:pt x="21320" y="43196"/>
                  </a:moveTo>
                  <a:cubicBezTo>
                    <a:pt x="9501" y="43043"/>
                    <a:pt x="0" y="33418"/>
                    <a:pt x="0" y="21598"/>
                  </a:cubicBezTo>
                  <a:cubicBezTo>
                    <a:pt x="-1" y="9776"/>
                    <a:pt x="9502" y="151"/>
                    <a:pt x="21322" y="-1"/>
                  </a:cubicBezTo>
                </a:path>
                <a:path w="21600" h="43196" stroke="0" extrusionOk="0">
                  <a:moveTo>
                    <a:pt x="21320" y="43196"/>
                  </a:moveTo>
                  <a:cubicBezTo>
                    <a:pt x="9501" y="43043"/>
                    <a:pt x="0" y="33418"/>
                    <a:pt x="0" y="21598"/>
                  </a:cubicBezTo>
                  <a:cubicBezTo>
                    <a:pt x="-1" y="9776"/>
                    <a:pt x="9502" y="151"/>
                    <a:pt x="21322" y="-1"/>
                  </a:cubicBezTo>
                  <a:lnTo>
                    <a:pt x="21600" y="21598"/>
                  </a:lnTo>
                  <a:lnTo>
                    <a:pt x="21320" y="43196"/>
                  </a:lnTo>
                  <a:close/>
                </a:path>
              </a:pathLst>
            </a:custGeom>
            <a:pattFill prst="pct50">
              <a:fgClr>
                <a:srgbClr val="000000"/>
              </a:fgClr>
              <a:bgClr>
                <a:srgbClr val="FFFFFF"/>
              </a:bgClr>
            </a:patt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ja-JP" altLang="en-US" sz="1600"/>
            </a:p>
          </p:txBody>
        </p:sp>
        <p:sp>
          <p:nvSpPr>
            <p:cNvPr id="21" name="Arc 10"/>
            <p:cNvSpPr>
              <a:spLocks/>
            </p:cNvSpPr>
            <p:nvPr/>
          </p:nvSpPr>
          <p:spPr bwMode="auto">
            <a:xfrm>
              <a:off x="2245335" y="4420873"/>
              <a:ext cx="206715" cy="418674"/>
            </a:xfrm>
            <a:custGeom>
              <a:avLst/>
              <a:gdLst>
                <a:gd name="T0" fmla="*/ 0 w 21600"/>
                <a:gd name="T1" fmla="*/ 0 h 43196"/>
                <a:gd name="T2" fmla="*/ 0 w 21600"/>
                <a:gd name="T3" fmla="*/ 0 h 43196"/>
                <a:gd name="T4" fmla="*/ 0 w 21600"/>
                <a:gd name="T5" fmla="*/ 0 h 43196"/>
                <a:gd name="T6" fmla="*/ 0 60000 65536"/>
                <a:gd name="T7" fmla="*/ 0 60000 65536"/>
                <a:gd name="T8" fmla="*/ 0 60000 65536"/>
                <a:gd name="T9" fmla="*/ 0 w 21600"/>
                <a:gd name="T10" fmla="*/ 0 h 43196"/>
                <a:gd name="T11" fmla="*/ 21600 w 21600"/>
                <a:gd name="T12" fmla="*/ 43196 h 43196"/>
              </a:gdLst>
              <a:ahLst/>
              <a:cxnLst>
                <a:cxn ang="T6">
                  <a:pos x="T0" y="T1"/>
                </a:cxn>
                <a:cxn ang="T7">
                  <a:pos x="T2" y="T3"/>
                </a:cxn>
                <a:cxn ang="T8">
                  <a:pos x="T4" y="T5"/>
                </a:cxn>
              </a:cxnLst>
              <a:rect l="T9" t="T10" r="T11" b="T12"/>
              <a:pathLst>
                <a:path w="21600" h="43196" fill="none" extrusionOk="0">
                  <a:moveTo>
                    <a:pt x="21320" y="43196"/>
                  </a:moveTo>
                  <a:cubicBezTo>
                    <a:pt x="9501" y="43043"/>
                    <a:pt x="0" y="33418"/>
                    <a:pt x="0" y="21598"/>
                  </a:cubicBezTo>
                  <a:cubicBezTo>
                    <a:pt x="-1" y="9776"/>
                    <a:pt x="9502" y="151"/>
                    <a:pt x="21322" y="-1"/>
                  </a:cubicBezTo>
                </a:path>
                <a:path w="21600" h="43196" stroke="0" extrusionOk="0">
                  <a:moveTo>
                    <a:pt x="21320" y="43196"/>
                  </a:moveTo>
                  <a:cubicBezTo>
                    <a:pt x="9501" y="43043"/>
                    <a:pt x="0" y="33418"/>
                    <a:pt x="0" y="21598"/>
                  </a:cubicBezTo>
                  <a:cubicBezTo>
                    <a:pt x="-1" y="9776"/>
                    <a:pt x="9502" y="151"/>
                    <a:pt x="21322" y="-1"/>
                  </a:cubicBezTo>
                  <a:lnTo>
                    <a:pt x="21600" y="21598"/>
                  </a:lnTo>
                  <a:lnTo>
                    <a:pt x="21320" y="43196"/>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ja-JP" altLang="en-US" sz="1600"/>
            </a:p>
          </p:txBody>
        </p:sp>
        <p:sp>
          <p:nvSpPr>
            <p:cNvPr id="22" name="Line 11"/>
            <p:cNvSpPr>
              <a:spLocks noChangeShapeType="1"/>
            </p:cNvSpPr>
            <p:nvPr/>
          </p:nvSpPr>
          <p:spPr bwMode="auto">
            <a:xfrm>
              <a:off x="2445424" y="4419531"/>
              <a:ext cx="0" cy="40659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ja-JP" altLang="en-US" sz="1600"/>
            </a:p>
          </p:txBody>
        </p:sp>
        <p:sp>
          <p:nvSpPr>
            <p:cNvPr id="23" name="Rectangle 12"/>
            <p:cNvSpPr>
              <a:spLocks noChangeArrowheads="1"/>
            </p:cNvSpPr>
            <p:nvPr/>
          </p:nvSpPr>
          <p:spPr bwMode="auto">
            <a:xfrm>
              <a:off x="2216183" y="4493335"/>
              <a:ext cx="34452" cy="711210"/>
            </a:xfrm>
            <a:prstGeom prst="rect">
              <a:avLst/>
            </a:prstGeom>
            <a:solidFill>
              <a:srgbClr val="990033"/>
            </a:solidFill>
            <a:ln w="12700">
              <a:solidFill>
                <a:srgbClr val="CBCBCB"/>
              </a:solidFill>
              <a:miter lim="800000"/>
              <a:headEnd/>
              <a:tailEnd/>
            </a:ln>
          </p:spPr>
          <p:txBody>
            <a:bodyPr wrap="none" anchor="ctr"/>
            <a:lstStyle/>
            <a:p>
              <a:endParaRPr kumimoji="0" lang="en-US" altLang="ja-JP" sz="1600">
                <a:latin typeface="Calibri" pitchFamily="34" charset="0"/>
              </a:endParaRPr>
            </a:p>
          </p:txBody>
        </p:sp>
        <p:sp>
          <p:nvSpPr>
            <p:cNvPr id="24" name="Arc 13"/>
            <p:cNvSpPr>
              <a:spLocks/>
            </p:cNvSpPr>
            <p:nvPr/>
          </p:nvSpPr>
          <p:spPr bwMode="auto">
            <a:xfrm>
              <a:off x="2245335" y="4420873"/>
              <a:ext cx="206715" cy="418674"/>
            </a:xfrm>
            <a:custGeom>
              <a:avLst/>
              <a:gdLst>
                <a:gd name="T0" fmla="*/ 0 w 21600"/>
                <a:gd name="T1" fmla="*/ 0 h 43196"/>
                <a:gd name="T2" fmla="*/ 0 w 21600"/>
                <a:gd name="T3" fmla="*/ 0 h 43196"/>
                <a:gd name="T4" fmla="*/ 0 w 21600"/>
                <a:gd name="T5" fmla="*/ 0 h 43196"/>
                <a:gd name="T6" fmla="*/ 0 60000 65536"/>
                <a:gd name="T7" fmla="*/ 0 60000 65536"/>
                <a:gd name="T8" fmla="*/ 0 60000 65536"/>
                <a:gd name="T9" fmla="*/ 0 w 21600"/>
                <a:gd name="T10" fmla="*/ 0 h 43196"/>
                <a:gd name="T11" fmla="*/ 21600 w 21600"/>
                <a:gd name="T12" fmla="*/ 43196 h 43196"/>
              </a:gdLst>
              <a:ahLst/>
              <a:cxnLst>
                <a:cxn ang="T6">
                  <a:pos x="T0" y="T1"/>
                </a:cxn>
                <a:cxn ang="T7">
                  <a:pos x="T2" y="T3"/>
                </a:cxn>
                <a:cxn ang="T8">
                  <a:pos x="T4" y="T5"/>
                </a:cxn>
              </a:cxnLst>
              <a:rect l="T9" t="T10" r="T11" b="T12"/>
              <a:pathLst>
                <a:path w="21600" h="43196" fill="none" extrusionOk="0">
                  <a:moveTo>
                    <a:pt x="21320" y="43196"/>
                  </a:moveTo>
                  <a:cubicBezTo>
                    <a:pt x="9501" y="43043"/>
                    <a:pt x="0" y="33418"/>
                    <a:pt x="0" y="21598"/>
                  </a:cubicBezTo>
                  <a:cubicBezTo>
                    <a:pt x="-1" y="9776"/>
                    <a:pt x="9502" y="151"/>
                    <a:pt x="21322" y="-1"/>
                  </a:cubicBezTo>
                </a:path>
                <a:path w="21600" h="43196" stroke="0" extrusionOk="0">
                  <a:moveTo>
                    <a:pt x="21320" y="43196"/>
                  </a:moveTo>
                  <a:cubicBezTo>
                    <a:pt x="9501" y="43043"/>
                    <a:pt x="0" y="33418"/>
                    <a:pt x="0" y="21598"/>
                  </a:cubicBezTo>
                  <a:cubicBezTo>
                    <a:pt x="-1" y="9776"/>
                    <a:pt x="9502" y="151"/>
                    <a:pt x="21322" y="-1"/>
                  </a:cubicBezTo>
                  <a:lnTo>
                    <a:pt x="21600" y="21598"/>
                  </a:lnTo>
                  <a:lnTo>
                    <a:pt x="21320" y="43196"/>
                  </a:lnTo>
                  <a:close/>
                </a:path>
              </a:pathLst>
            </a:custGeom>
            <a:solidFill>
              <a:srgbClr val="336600"/>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ja-JP" altLang="en-US" sz="1600"/>
            </a:p>
          </p:txBody>
        </p:sp>
        <p:sp>
          <p:nvSpPr>
            <p:cNvPr id="25" name="Arc 14"/>
            <p:cNvSpPr>
              <a:spLocks/>
            </p:cNvSpPr>
            <p:nvPr/>
          </p:nvSpPr>
          <p:spPr bwMode="auto">
            <a:xfrm>
              <a:off x="2245335" y="4420873"/>
              <a:ext cx="206715" cy="418674"/>
            </a:xfrm>
            <a:custGeom>
              <a:avLst/>
              <a:gdLst>
                <a:gd name="T0" fmla="*/ 0 w 21600"/>
                <a:gd name="T1" fmla="*/ 0 h 43196"/>
                <a:gd name="T2" fmla="*/ 0 w 21600"/>
                <a:gd name="T3" fmla="*/ 0 h 43196"/>
                <a:gd name="T4" fmla="*/ 0 w 21600"/>
                <a:gd name="T5" fmla="*/ 0 h 43196"/>
                <a:gd name="T6" fmla="*/ 0 60000 65536"/>
                <a:gd name="T7" fmla="*/ 0 60000 65536"/>
                <a:gd name="T8" fmla="*/ 0 60000 65536"/>
                <a:gd name="T9" fmla="*/ 0 w 21600"/>
                <a:gd name="T10" fmla="*/ 0 h 43196"/>
                <a:gd name="T11" fmla="*/ 21600 w 21600"/>
                <a:gd name="T12" fmla="*/ 43196 h 43196"/>
              </a:gdLst>
              <a:ahLst/>
              <a:cxnLst>
                <a:cxn ang="T6">
                  <a:pos x="T0" y="T1"/>
                </a:cxn>
                <a:cxn ang="T7">
                  <a:pos x="T2" y="T3"/>
                </a:cxn>
                <a:cxn ang="T8">
                  <a:pos x="T4" y="T5"/>
                </a:cxn>
              </a:cxnLst>
              <a:rect l="T9" t="T10" r="T11" b="T12"/>
              <a:pathLst>
                <a:path w="21600" h="43196" fill="none" extrusionOk="0">
                  <a:moveTo>
                    <a:pt x="21320" y="43196"/>
                  </a:moveTo>
                  <a:cubicBezTo>
                    <a:pt x="9501" y="43043"/>
                    <a:pt x="0" y="33418"/>
                    <a:pt x="0" y="21598"/>
                  </a:cubicBezTo>
                  <a:cubicBezTo>
                    <a:pt x="-1" y="9776"/>
                    <a:pt x="9502" y="151"/>
                    <a:pt x="21322" y="-1"/>
                  </a:cubicBezTo>
                </a:path>
                <a:path w="21600" h="43196" stroke="0" extrusionOk="0">
                  <a:moveTo>
                    <a:pt x="21320" y="43196"/>
                  </a:moveTo>
                  <a:cubicBezTo>
                    <a:pt x="9501" y="43043"/>
                    <a:pt x="0" y="33418"/>
                    <a:pt x="0" y="21598"/>
                  </a:cubicBezTo>
                  <a:cubicBezTo>
                    <a:pt x="-1" y="9776"/>
                    <a:pt x="9502" y="151"/>
                    <a:pt x="21322" y="-1"/>
                  </a:cubicBezTo>
                  <a:lnTo>
                    <a:pt x="21600" y="21598"/>
                  </a:lnTo>
                  <a:lnTo>
                    <a:pt x="21320" y="43196"/>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ja-JP" altLang="en-US" sz="1600"/>
            </a:p>
          </p:txBody>
        </p:sp>
        <p:sp>
          <p:nvSpPr>
            <p:cNvPr id="26" name="Line 15"/>
            <p:cNvSpPr>
              <a:spLocks noChangeShapeType="1"/>
            </p:cNvSpPr>
            <p:nvPr/>
          </p:nvSpPr>
          <p:spPr bwMode="auto">
            <a:xfrm>
              <a:off x="2043921" y="5199178"/>
              <a:ext cx="31802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ja-JP" altLang="en-US" sz="1600"/>
            </a:p>
          </p:txBody>
        </p:sp>
        <p:sp>
          <p:nvSpPr>
            <p:cNvPr id="27" name="Rectangle 16"/>
            <p:cNvSpPr>
              <a:spLocks noChangeArrowheads="1"/>
            </p:cNvSpPr>
            <p:nvPr/>
          </p:nvSpPr>
          <p:spPr bwMode="auto">
            <a:xfrm>
              <a:off x="4611954" y="3580840"/>
              <a:ext cx="217283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kumimoji="0" lang="en-US" altLang="ja-JP" sz="1600" b="1" dirty="0" smtClean="0">
                  <a:latin typeface="メイリオ"/>
                  <a:cs typeface="Arial" charset="0"/>
                </a:rPr>
                <a:t>Detection domain </a:t>
              </a:r>
              <a:endParaRPr kumimoji="0" lang="en-US" altLang="ja-JP" sz="1600" b="1" dirty="0">
                <a:latin typeface="メイリオ"/>
                <a:cs typeface="Arial" charset="0"/>
              </a:endParaRPr>
            </a:p>
          </p:txBody>
        </p:sp>
        <p:grpSp>
          <p:nvGrpSpPr>
            <p:cNvPr id="28" name="Group 17"/>
            <p:cNvGrpSpPr>
              <a:grpSpLocks/>
            </p:cNvGrpSpPr>
            <p:nvPr/>
          </p:nvGrpSpPr>
          <p:grpSpPr bwMode="auto">
            <a:xfrm>
              <a:off x="4421141" y="3772732"/>
              <a:ext cx="268994" cy="272407"/>
              <a:chOff x="3640" y="2933"/>
              <a:chExt cx="203" cy="203"/>
            </a:xfrm>
          </p:grpSpPr>
          <p:sp>
            <p:nvSpPr>
              <p:cNvPr id="29" name="Freeform 18"/>
              <p:cNvSpPr>
                <a:spLocks/>
              </p:cNvSpPr>
              <p:nvPr/>
            </p:nvSpPr>
            <p:spPr bwMode="auto">
              <a:xfrm>
                <a:off x="3640" y="3026"/>
                <a:ext cx="103" cy="110"/>
              </a:xfrm>
              <a:custGeom>
                <a:avLst/>
                <a:gdLst>
                  <a:gd name="T0" fmla="*/ 0 w 103"/>
                  <a:gd name="T1" fmla="*/ 109 h 110"/>
                  <a:gd name="T2" fmla="*/ 59 w 103"/>
                  <a:gd name="T3" fmla="*/ 0 h 110"/>
                  <a:gd name="T4" fmla="*/ 85 w 103"/>
                  <a:gd name="T5" fmla="*/ 25 h 110"/>
                  <a:gd name="T6" fmla="*/ 102 w 103"/>
                  <a:gd name="T7" fmla="*/ 42 h 110"/>
                  <a:gd name="T8" fmla="*/ 0 w 103"/>
                  <a:gd name="T9" fmla="*/ 109 h 110"/>
                  <a:gd name="T10" fmla="*/ 0 60000 65536"/>
                  <a:gd name="T11" fmla="*/ 0 60000 65536"/>
                  <a:gd name="T12" fmla="*/ 0 60000 65536"/>
                  <a:gd name="T13" fmla="*/ 0 60000 65536"/>
                  <a:gd name="T14" fmla="*/ 0 60000 65536"/>
                  <a:gd name="T15" fmla="*/ 0 w 103"/>
                  <a:gd name="T16" fmla="*/ 0 h 110"/>
                  <a:gd name="T17" fmla="*/ 103 w 103"/>
                  <a:gd name="T18" fmla="*/ 110 h 110"/>
                </a:gdLst>
                <a:ahLst/>
                <a:cxnLst>
                  <a:cxn ang="T10">
                    <a:pos x="T0" y="T1"/>
                  </a:cxn>
                  <a:cxn ang="T11">
                    <a:pos x="T2" y="T3"/>
                  </a:cxn>
                  <a:cxn ang="T12">
                    <a:pos x="T4" y="T5"/>
                  </a:cxn>
                  <a:cxn ang="T13">
                    <a:pos x="T6" y="T7"/>
                  </a:cxn>
                  <a:cxn ang="T14">
                    <a:pos x="T8" y="T9"/>
                  </a:cxn>
                </a:cxnLst>
                <a:rect l="T15" t="T16" r="T17" b="T18"/>
                <a:pathLst>
                  <a:path w="103" h="110">
                    <a:moveTo>
                      <a:pt x="0" y="109"/>
                    </a:moveTo>
                    <a:lnTo>
                      <a:pt x="59" y="0"/>
                    </a:lnTo>
                    <a:lnTo>
                      <a:pt x="85" y="25"/>
                    </a:lnTo>
                    <a:lnTo>
                      <a:pt x="102" y="42"/>
                    </a:lnTo>
                    <a:lnTo>
                      <a:pt x="0" y="109"/>
                    </a:lnTo>
                  </a:path>
                </a:pathLst>
              </a:custGeom>
              <a:solidFill>
                <a:schemeClr val="tx1"/>
              </a:solidFill>
              <a:ln w="12700" cap="rnd">
                <a:solidFill>
                  <a:schemeClr val="tx1"/>
                </a:solidFill>
                <a:round/>
                <a:headEnd/>
                <a:tailEnd/>
              </a:ln>
            </p:spPr>
            <p:txBody>
              <a:bodyPr/>
              <a:lstStyle/>
              <a:p>
                <a:endParaRPr lang="ja-JP" altLang="en-US" sz="1600"/>
              </a:p>
            </p:txBody>
          </p:sp>
          <p:sp>
            <p:nvSpPr>
              <p:cNvPr id="30" name="Line 19"/>
              <p:cNvSpPr>
                <a:spLocks noChangeShapeType="1"/>
              </p:cNvSpPr>
              <p:nvPr/>
            </p:nvSpPr>
            <p:spPr bwMode="auto">
              <a:xfrm flipV="1">
                <a:off x="3725" y="2933"/>
                <a:ext cx="118" cy="11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ja-JP" altLang="en-US" sz="1600"/>
              </a:p>
            </p:txBody>
          </p:sp>
        </p:grpSp>
      </p:grpSp>
      <p:sp>
        <p:nvSpPr>
          <p:cNvPr id="31" name="テキスト ボックス 6"/>
          <p:cNvSpPr txBox="1">
            <a:spLocks noChangeArrowheads="1"/>
          </p:cNvSpPr>
          <p:nvPr/>
        </p:nvSpPr>
        <p:spPr bwMode="auto">
          <a:xfrm>
            <a:off x="1667467" y="4730376"/>
            <a:ext cx="1577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1400" b="1" smtClean="0">
                <a:latin typeface="メイリオ"/>
                <a:cs typeface="Arial" charset="0"/>
              </a:rPr>
              <a:t>Strain wire </a:t>
            </a:r>
            <a:endParaRPr lang="ja-JP" altLang="en-US" sz="1400" b="1" dirty="0">
              <a:latin typeface="メイリオ"/>
              <a:cs typeface="Arial" charset="0"/>
            </a:endParaRPr>
          </a:p>
        </p:txBody>
      </p:sp>
      <p:pic>
        <p:nvPicPr>
          <p:cNvPr id="32" name="Picture 7" descr="C:\Users\admin\Desktop\H24PP国内TC\L7-L14 PPT写真差替\トートワイヤセンサー　DSCN4525　c.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0035" y="5007431"/>
            <a:ext cx="1951342" cy="146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descr="C:\Users\admin\Desktop\H24PP国内TC\L7-L14 PPT写真差替\光ファイバーセンサーDSCN4513　ｃ.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71422" y="4982279"/>
            <a:ext cx="2014412" cy="151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テキスト ボックス 6"/>
          <p:cNvSpPr txBox="1">
            <a:spLocks noChangeArrowheads="1"/>
          </p:cNvSpPr>
          <p:nvPr/>
        </p:nvSpPr>
        <p:spPr bwMode="auto">
          <a:xfrm>
            <a:off x="3843945" y="4711709"/>
            <a:ext cx="24546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1400" b="1" dirty="0" smtClean="0">
                <a:latin typeface="メイリオ"/>
                <a:cs typeface="Arial" charset="0"/>
              </a:rPr>
              <a:t>Optical fiber sensor </a:t>
            </a:r>
            <a:endParaRPr lang="ja-JP" altLang="en-US" sz="1400" b="1" dirty="0">
              <a:latin typeface="メイリオ"/>
              <a:cs typeface="Arial" charset="0"/>
            </a:endParaRPr>
          </a:p>
        </p:txBody>
      </p:sp>
      <p:pic>
        <p:nvPicPr>
          <p:cNvPr id="35" name="図 5" descr="C:\Users\admin\Desktop\機材説明資料\機材写真\平衡磁気スイッチDSCN4551.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39635" y="4982279"/>
            <a:ext cx="2045618" cy="1530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10"/>
          <p:cNvSpPr txBox="1">
            <a:spLocks noChangeArrowheads="1"/>
          </p:cNvSpPr>
          <p:nvPr/>
        </p:nvSpPr>
        <p:spPr bwMode="auto">
          <a:xfrm>
            <a:off x="6113311" y="4727097"/>
            <a:ext cx="29290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a:r>
              <a:rPr kumimoji="0" lang="en-US" altLang="ja-JP" sz="1400" b="1" dirty="0" smtClean="0">
                <a:latin typeface="メイリオ"/>
                <a:cs typeface="Arial" charset="0"/>
              </a:rPr>
              <a:t>Balanced magnetism switch </a:t>
            </a:r>
            <a:endParaRPr kumimoji="0" lang="en-US" altLang="ja-JP" sz="1400" b="1" dirty="0">
              <a:latin typeface="メイリオ"/>
              <a:cs typeface="Arial" charset="0"/>
            </a:endParaRPr>
          </a:p>
        </p:txBody>
      </p:sp>
    </p:spTree>
    <p:extLst>
      <p:ext uri="{BB962C8B-B14F-4D97-AF65-F5344CB8AC3E}">
        <p14:creationId xmlns:p14="http://schemas.microsoft.com/office/powerpoint/2010/main" val="23714952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D57F1E4F-1CFF-5643-939E-217C01CDF565}" type="slidenum">
              <a:rPr lang="en-US" smtClean="0"/>
              <a:pPr/>
              <a:t>25</a:t>
            </a:fld>
            <a:endParaRPr lang="en-US" dirty="0"/>
          </a:p>
        </p:txBody>
      </p:sp>
      <p:sp>
        <p:nvSpPr>
          <p:cNvPr id="3" name="テキスト ボックス 2"/>
          <p:cNvSpPr txBox="1"/>
          <p:nvPr/>
        </p:nvSpPr>
        <p:spPr>
          <a:xfrm>
            <a:off x="338357" y="230965"/>
            <a:ext cx="8370969" cy="707886"/>
          </a:xfrm>
          <a:prstGeom prst="rect">
            <a:avLst/>
          </a:prstGeom>
          <a:noFill/>
        </p:spPr>
        <p:txBody>
          <a:bodyPr wrap="square" rtlCol="0">
            <a:spAutoFit/>
          </a:bodyPr>
          <a:lstStyle/>
          <a:p>
            <a:r>
              <a:rPr kumimoji="1" lang="en-US" altLang="ja-JP" sz="2000" b="1" dirty="0" smtClean="0">
                <a:solidFill>
                  <a:schemeClr val="accent3">
                    <a:lumMod val="75000"/>
                  </a:schemeClr>
                </a:solidFill>
                <a:latin typeface="メイリオ"/>
              </a:rPr>
              <a:t>Invasion detection sensor </a:t>
            </a:r>
            <a:endParaRPr lang="en-US" altLang="ja-JP" sz="2000" b="1" dirty="0">
              <a:latin typeface="メイリオ"/>
            </a:endParaRPr>
          </a:p>
          <a:p>
            <a:r>
              <a:rPr lang="en-US" altLang="ja-JP" sz="2000" b="1" dirty="0" smtClean="0">
                <a:latin typeface="メイリオ"/>
              </a:rPr>
              <a:t>The example of a sensor: Fence attachment type </a:t>
            </a:r>
            <a:endParaRPr kumimoji="1" lang="ja-JP" altLang="en-US" sz="2000" b="1" dirty="0">
              <a:latin typeface="メイリオ"/>
            </a:endParaRPr>
          </a:p>
        </p:txBody>
      </p:sp>
      <p:sp>
        <p:nvSpPr>
          <p:cNvPr id="5" name="テキスト ボックス 6"/>
          <p:cNvSpPr txBox="1">
            <a:spLocks noChangeArrowheads="1"/>
          </p:cNvSpPr>
          <p:nvPr/>
        </p:nvSpPr>
        <p:spPr bwMode="auto">
          <a:xfrm>
            <a:off x="1032706" y="1908296"/>
            <a:ext cx="3023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b="1" smtClean="0">
                <a:latin typeface="メイリオ"/>
                <a:cs typeface="Arial" charset="0"/>
              </a:rPr>
              <a:t>Strain wire </a:t>
            </a:r>
            <a:endParaRPr lang="ja-JP" altLang="en-US" sz="2400" b="1" dirty="0">
              <a:latin typeface="メイリオ"/>
              <a:cs typeface="Arial" charset="0"/>
            </a:endParaRPr>
          </a:p>
        </p:txBody>
      </p:sp>
      <p:pic>
        <p:nvPicPr>
          <p:cNvPr id="7" name="Picture 7" descr="C:\Users\admin\Desktop\H24PP国内TC\L7-L14 PPT写真差替\トートワイヤセンサー　DSCN4525　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2676" y="2369130"/>
            <a:ext cx="3034275" cy="22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admin\Desktop\H24PP国内TC\L7-L14 PPT写真差替\光ファイバーセンサーDSCN4513　ｃ.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8948" y="2332120"/>
            <a:ext cx="3132348" cy="2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テキスト ボックス 6"/>
          <p:cNvSpPr txBox="1">
            <a:spLocks noChangeArrowheads="1"/>
          </p:cNvSpPr>
          <p:nvPr/>
        </p:nvSpPr>
        <p:spPr bwMode="auto">
          <a:xfrm>
            <a:off x="4964039" y="1977377"/>
            <a:ext cx="35221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b="1" dirty="0" smtClean="0">
                <a:latin typeface="メイリオ"/>
                <a:cs typeface="Arial" charset="0"/>
              </a:rPr>
              <a:t>Optical fiber sensor </a:t>
            </a:r>
            <a:endParaRPr lang="ja-JP" altLang="en-US" sz="2400" b="1" dirty="0">
              <a:latin typeface="メイリオ"/>
              <a:cs typeface="Arial" charset="0"/>
            </a:endParaRPr>
          </a:p>
        </p:txBody>
      </p:sp>
      <p:sp>
        <p:nvSpPr>
          <p:cNvPr id="10" name="テキスト ボックス 9"/>
          <p:cNvSpPr txBox="1"/>
          <p:nvPr/>
        </p:nvSpPr>
        <p:spPr>
          <a:xfrm>
            <a:off x="4964039" y="4892658"/>
            <a:ext cx="3888432" cy="1015663"/>
          </a:xfrm>
          <a:prstGeom prst="rect">
            <a:avLst/>
          </a:prstGeom>
          <a:noFill/>
        </p:spPr>
        <p:txBody>
          <a:bodyPr wrap="square" rtlCol="0">
            <a:spAutoFit/>
          </a:bodyPr>
          <a:lstStyle/>
          <a:p>
            <a:pPr marL="285750" indent="-285750">
              <a:buFont typeface="Arial" pitchFamily="34" charset="0"/>
              <a:buChar char="•"/>
            </a:pPr>
            <a:r>
              <a:rPr lang="en-US" altLang="ja-JP" sz="2000" b="1" dirty="0" smtClean="0">
                <a:latin typeface="メイリオ"/>
                <a:cs typeface="Arial" charset="0"/>
              </a:rPr>
              <a:t>Detect change of the light signal of optical fiver by vibrating a fence. </a:t>
            </a:r>
          </a:p>
        </p:txBody>
      </p:sp>
      <p:sp>
        <p:nvSpPr>
          <p:cNvPr id="11" name="テキスト ボックス 10"/>
          <p:cNvSpPr txBox="1"/>
          <p:nvPr/>
        </p:nvSpPr>
        <p:spPr>
          <a:xfrm>
            <a:off x="1185742" y="4892658"/>
            <a:ext cx="3888432" cy="1323439"/>
          </a:xfrm>
          <a:prstGeom prst="rect">
            <a:avLst/>
          </a:prstGeom>
          <a:noFill/>
        </p:spPr>
        <p:txBody>
          <a:bodyPr wrap="square" rtlCol="0">
            <a:spAutoFit/>
          </a:bodyPr>
          <a:lstStyle/>
          <a:p>
            <a:pPr marL="285750" indent="-285750">
              <a:buFont typeface="Arial" pitchFamily="34" charset="0"/>
              <a:buChar char="•"/>
            </a:pPr>
            <a:r>
              <a:rPr lang="en-US" altLang="ja-JP" sz="2000" b="1" dirty="0" smtClean="0">
                <a:latin typeface="メイリオ"/>
                <a:cs typeface="Arial" charset="0"/>
              </a:rPr>
              <a:t>Detect change of the electric signal by straining a wire for climbing. </a:t>
            </a:r>
          </a:p>
        </p:txBody>
      </p:sp>
    </p:spTree>
    <p:extLst>
      <p:ext uri="{BB962C8B-B14F-4D97-AF65-F5344CB8AC3E}">
        <p14:creationId xmlns:p14="http://schemas.microsoft.com/office/powerpoint/2010/main" val="30670321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D57F1E4F-1CFF-5643-939E-217C01CDF565}" type="slidenum">
              <a:rPr lang="en-US" smtClean="0"/>
              <a:pPr/>
              <a:t>26</a:t>
            </a:fld>
            <a:endParaRPr lang="en-US" dirty="0"/>
          </a:p>
        </p:txBody>
      </p:sp>
      <p:sp>
        <p:nvSpPr>
          <p:cNvPr id="3" name="テキスト ボックス 2"/>
          <p:cNvSpPr txBox="1"/>
          <p:nvPr/>
        </p:nvSpPr>
        <p:spPr>
          <a:xfrm>
            <a:off x="322505" y="351077"/>
            <a:ext cx="8370969" cy="707886"/>
          </a:xfrm>
          <a:prstGeom prst="rect">
            <a:avLst/>
          </a:prstGeom>
          <a:noFill/>
        </p:spPr>
        <p:txBody>
          <a:bodyPr wrap="square" rtlCol="0">
            <a:spAutoFit/>
          </a:bodyPr>
          <a:lstStyle/>
          <a:p>
            <a:r>
              <a:rPr lang="en-US" altLang="ja-JP" sz="2000" b="1" dirty="0">
                <a:solidFill>
                  <a:schemeClr val="accent3">
                    <a:lumMod val="75000"/>
                  </a:schemeClr>
                </a:solidFill>
                <a:latin typeface="メイリオ"/>
              </a:rPr>
              <a:t>Invasion detection sensor </a:t>
            </a:r>
            <a:r>
              <a:rPr lang="en-US" altLang="ja-JP" sz="2000" b="1" dirty="0" smtClean="0">
                <a:solidFill>
                  <a:schemeClr val="accent3">
                    <a:lumMod val="75000"/>
                  </a:schemeClr>
                </a:solidFill>
                <a:latin typeface="メイリオ"/>
              </a:rPr>
              <a:t>:</a:t>
            </a:r>
            <a:endParaRPr lang="en-US" altLang="ja-JP" sz="2000" b="1" dirty="0" smtClean="0">
              <a:latin typeface="メイリオ"/>
            </a:endParaRPr>
          </a:p>
          <a:p>
            <a:r>
              <a:rPr kumimoji="1" lang="en-US" altLang="ja-JP" sz="2000" b="1" dirty="0" smtClean="0">
                <a:solidFill>
                  <a:schemeClr val="accent3">
                    <a:lumMod val="75000"/>
                  </a:schemeClr>
                </a:solidFill>
                <a:latin typeface="メイリオ"/>
              </a:rPr>
              <a:t>Video motion sensor </a:t>
            </a:r>
            <a:endParaRPr lang="en-US" altLang="ja-JP" sz="2000" b="1" dirty="0">
              <a:latin typeface="メイリオ"/>
            </a:endParaRPr>
          </a:p>
        </p:txBody>
      </p:sp>
      <p:pic>
        <p:nvPicPr>
          <p:cNvPr id="5" name="Picture 2" descr="Guy_VMD_Track[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6937" y="1780872"/>
            <a:ext cx="2861547" cy="194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8734" y="1780872"/>
            <a:ext cx="2920940" cy="19457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グループ化 7"/>
          <p:cNvGrpSpPr/>
          <p:nvPr/>
        </p:nvGrpSpPr>
        <p:grpSpPr>
          <a:xfrm>
            <a:off x="1230746" y="4603960"/>
            <a:ext cx="3757205" cy="1780240"/>
            <a:chOff x="1146548" y="4633391"/>
            <a:chExt cx="3757205" cy="1780240"/>
          </a:xfrm>
        </p:grpSpPr>
        <p:sp>
          <p:nvSpPr>
            <p:cNvPr id="9" name="テキスト ボックス 8"/>
            <p:cNvSpPr txBox="1"/>
            <p:nvPr/>
          </p:nvSpPr>
          <p:spPr>
            <a:xfrm>
              <a:off x="2599497" y="4633391"/>
              <a:ext cx="2304256" cy="307777"/>
            </a:xfrm>
            <a:prstGeom prst="rect">
              <a:avLst/>
            </a:prstGeom>
            <a:noFill/>
          </p:spPr>
          <p:txBody>
            <a:bodyPr wrap="square" rtlCol="0">
              <a:spAutoFit/>
            </a:bodyPr>
            <a:lstStyle/>
            <a:p>
              <a:r>
                <a:rPr kumimoji="1" lang="en-US" altLang="ja-JP" sz="1400" b="1" dirty="0" smtClean="0">
                  <a:latin typeface="メイリオ"/>
                </a:rPr>
                <a:t>Lighting system </a:t>
              </a:r>
              <a:endParaRPr kumimoji="1" lang="ja-JP" altLang="en-US" sz="1400" b="1" dirty="0">
                <a:latin typeface="メイリオ"/>
              </a:endParaRPr>
            </a:p>
          </p:txBody>
        </p:sp>
        <p:pic>
          <p:nvPicPr>
            <p:cNvPr id="10" name="Content Placeholder 4" descr="security light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4785" y="4941168"/>
              <a:ext cx="1785207" cy="147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10"/>
            <p:cNvSpPr txBox="1"/>
            <p:nvPr/>
          </p:nvSpPr>
          <p:spPr>
            <a:xfrm>
              <a:off x="1146548" y="4941168"/>
              <a:ext cx="1677532" cy="646331"/>
            </a:xfrm>
            <a:prstGeom prst="rect">
              <a:avLst/>
            </a:prstGeom>
            <a:noFill/>
          </p:spPr>
          <p:txBody>
            <a:bodyPr wrap="square" rtlCol="0">
              <a:spAutoFit/>
            </a:bodyPr>
            <a:lstStyle/>
            <a:p>
              <a:r>
                <a:rPr lang="en-US" altLang="ja-JP" sz="1200" dirty="0" smtClean="0">
                  <a:latin typeface="メイリオ"/>
                </a:rPr>
                <a:t>The kind of lighting </a:t>
              </a:r>
            </a:p>
            <a:p>
              <a:r>
                <a:rPr lang="en-US" altLang="ja-JP" sz="1200" dirty="0" smtClean="0">
                  <a:latin typeface="メイリオ"/>
                </a:rPr>
                <a:t>Uniform lighting is desirable. </a:t>
              </a:r>
            </a:p>
          </p:txBody>
        </p:sp>
      </p:grpSp>
      <p:grpSp>
        <p:nvGrpSpPr>
          <p:cNvPr id="12" name="グループ化 11"/>
          <p:cNvGrpSpPr/>
          <p:nvPr/>
        </p:nvGrpSpPr>
        <p:grpSpPr>
          <a:xfrm>
            <a:off x="4810393" y="4192838"/>
            <a:ext cx="5351241" cy="2324039"/>
            <a:chOff x="4522526" y="4201305"/>
            <a:chExt cx="5351241" cy="2324039"/>
          </a:xfrm>
        </p:grpSpPr>
        <p:sp>
          <p:nvSpPr>
            <p:cNvPr id="13" name="テキスト ボックス 12"/>
            <p:cNvSpPr txBox="1"/>
            <p:nvPr/>
          </p:nvSpPr>
          <p:spPr>
            <a:xfrm>
              <a:off x="5985335" y="4201305"/>
              <a:ext cx="3888432" cy="276999"/>
            </a:xfrm>
            <a:prstGeom prst="rect">
              <a:avLst/>
            </a:prstGeom>
            <a:noFill/>
          </p:spPr>
          <p:txBody>
            <a:bodyPr wrap="square" rtlCol="0">
              <a:spAutoFit/>
            </a:bodyPr>
            <a:lstStyle/>
            <a:p>
              <a:r>
                <a:rPr kumimoji="1" lang="en-US" altLang="ja-JP" sz="1200" b="1" dirty="0" smtClean="0">
                  <a:latin typeface="メイリオ"/>
                </a:rPr>
                <a:t>Warning display (video monitor) </a:t>
              </a:r>
              <a:endParaRPr kumimoji="1" lang="ja-JP" altLang="en-US" sz="1200" b="1" dirty="0">
                <a:latin typeface="メイリオ"/>
              </a:endParaRPr>
            </a:p>
          </p:txBody>
        </p:sp>
        <p:pic>
          <p:nvPicPr>
            <p:cNvPr id="14" name="Picture 2" descr="C:\Users\iscn-jaea7\Desktop\IMG_2918_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200" y="4464428"/>
              <a:ext cx="2354850" cy="2060916"/>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4522526" y="4683155"/>
              <a:ext cx="2430994" cy="646331"/>
            </a:xfrm>
            <a:prstGeom prst="rect">
              <a:avLst/>
            </a:prstGeom>
            <a:noFill/>
          </p:spPr>
          <p:txBody>
            <a:bodyPr wrap="square" rtlCol="0">
              <a:spAutoFit/>
            </a:bodyPr>
            <a:lstStyle/>
            <a:p>
              <a:r>
                <a:rPr lang="en-US" altLang="ja-JP" sz="1200" dirty="0" smtClean="0">
                  <a:latin typeface="メイリオ"/>
                </a:rPr>
                <a:t>Color / Black and white </a:t>
              </a:r>
            </a:p>
            <a:p>
              <a:r>
                <a:rPr lang="en-US" altLang="ja-JP" sz="1200" dirty="0" smtClean="0">
                  <a:latin typeface="メイリオ"/>
                </a:rPr>
                <a:t>Division display </a:t>
              </a:r>
            </a:p>
            <a:p>
              <a:r>
                <a:rPr lang="en-US" altLang="ja-JP" sz="1200" dirty="0" smtClean="0">
                  <a:latin typeface="メイリオ"/>
                </a:rPr>
                <a:t>Sensor linkage display </a:t>
              </a:r>
              <a:endParaRPr lang="ja-JP" altLang="en-US" sz="1200" dirty="0">
                <a:latin typeface="メイリオ"/>
              </a:endParaRPr>
            </a:p>
          </p:txBody>
        </p:sp>
      </p:grpSp>
      <p:sp>
        <p:nvSpPr>
          <p:cNvPr id="2" name="正方形/長方形 1"/>
          <p:cNvSpPr/>
          <p:nvPr/>
        </p:nvSpPr>
        <p:spPr>
          <a:xfrm>
            <a:off x="4234447" y="1449118"/>
            <a:ext cx="2484976" cy="338554"/>
          </a:xfrm>
          <a:prstGeom prst="rect">
            <a:avLst/>
          </a:prstGeom>
        </p:spPr>
        <p:txBody>
          <a:bodyPr wrap="none">
            <a:spAutoFit/>
          </a:bodyPr>
          <a:lstStyle/>
          <a:p>
            <a:r>
              <a:rPr lang="en-US" altLang="ja-JP" sz="1600" b="1" dirty="0" smtClean="0">
                <a:latin typeface="メイリオ"/>
              </a:rPr>
              <a:t>Video motion sensor </a:t>
            </a:r>
            <a:endParaRPr lang="ja-JP" altLang="en-US" sz="1600" dirty="0"/>
          </a:p>
        </p:txBody>
      </p:sp>
    </p:spTree>
    <p:extLst>
      <p:ext uri="{BB962C8B-B14F-4D97-AF65-F5344CB8AC3E}">
        <p14:creationId xmlns:p14="http://schemas.microsoft.com/office/powerpoint/2010/main" val="75249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D57F1E4F-1CFF-5643-939E-217C01CDF565}" type="slidenum">
              <a:rPr lang="en-US" smtClean="0"/>
              <a:pPr/>
              <a:t>27</a:t>
            </a:fld>
            <a:endParaRPr lang="en-US" dirty="0"/>
          </a:p>
        </p:txBody>
      </p:sp>
      <p:sp>
        <p:nvSpPr>
          <p:cNvPr id="3" name="テキスト ボックス 2"/>
          <p:cNvSpPr txBox="1"/>
          <p:nvPr/>
        </p:nvSpPr>
        <p:spPr>
          <a:xfrm>
            <a:off x="346000" y="160556"/>
            <a:ext cx="7907149" cy="923330"/>
          </a:xfrm>
          <a:prstGeom prst="rect">
            <a:avLst/>
          </a:prstGeom>
          <a:noFill/>
        </p:spPr>
        <p:txBody>
          <a:bodyPr wrap="square" rtlCol="0">
            <a:spAutoFit/>
          </a:bodyPr>
          <a:lstStyle/>
          <a:p>
            <a:r>
              <a:rPr lang="en-US" altLang="ja-JP" b="1" dirty="0" smtClean="0">
                <a:solidFill>
                  <a:schemeClr val="accent3">
                    <a:lumMod val="75000"/>
                  </a:schemeClr>
                </a:solidFill>
                <a:latin typeface="メイリオ"/>
              </a:rPr>
              <a:t>Invasion detection sensor : </a:t>
            </a:r>
          </a:p>
          <a:p>
            <a:r>
              <a:rPr lang="en-US" altLang="ja-JP" b="1" dirty="0" smtClean="0">
                <a:latin typeface="メイリオ"/>
              </a:rPr>
              <a:t>Prohibited-goods detection</a:t>
            </a:r>
          </a:p>
          <a:p>
            <a:r>
              <a:rPr lang="en-US" altLang="ja-JP" b="1" dirty="0" smtClean="0">
                <a:latin typeface="メイリオ"/>
              </a:rPr>
              <a:t>ON style management of vehicles </a:t>
            </a:r>
          </a:p>
        </p:txBody>
      </p:sp>
      <p:pic>
        <p:nvPicPr>
          <p:cNvPr id="5" name="Picture 8" descr="P1000067"/>
          <p:cNvPicPr>
            <a:picLocks noChangeAspect="1" noChangeArrowheads="1"/>
          </p:cNvPicPr>
          <p:nvPr/>
        </p:nvPicPr>
        <p:blipFill>
          <a:blip r:embed="rId3" cstate="print"/>
          <a:srcRect/>
          <a:stretch>
            <a:fillRect/>
          </a:stretch>
        </p:blipFill>
        <p:spPr bwMode="auto">
          <a:xfrm>
            <a:off x="7415867" y="4172073"/>
            <a:ext cx="1224136" cy="1631828"/>
          </a:xfrm>
          <a:prstGeom prst="rect">
            <a:avLst/>
          </a:prstGeom>
          <a:noFill/>
          <a:ln w="9525">
            <a:noFill/>
            <a:miter lim="800000"/>
            <a:headEnd/>
            <a:tailEnd/>
          </a:ln>
        </p:spPr>
      </p:pic>
      <p:pic>
        <p:nvPicPr>
          <p:cNvPr id="6" name="Picture 2" descr="C:\Users\admin\Desktop\作業状況写真\H240316PPEF写真\DSCN4502車両検査鏡.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404" y="1710325"/>
            <a:ext cx="2432545" cy="13096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admin\Desktop\作業状況写真\H240316PPEF写真\DSCN4494車両止め.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404" y="4075789"/>
            <a:ext cx="2354458" cy="16655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133.188.167.192\総合支援センター\研修事業\2012年\2012国内向けPPトレーニング（三部構成）\第二部（6.27-29）\写真\20120628\Resize\IMG_3004_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2046" y="2683565"/>
            <a:ext cx="3563250" cy="237626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7364723" y="5865711"/>
            <a:ext cx="1116123" cy="584775"/>
          </a:xfrm>
          <a:prstGeom prst="rect">
            <a:avLst/>
          </a:prstGeom>
          <a:noFill/>
        </p:spPr>
        <p:txBody>
          <a:bodyPr wrap="square" rtlCol="0">
            <a:spAutoFit/>
          </a:bodyPr>
          <a:lstStyle/>
          <a:p>
            <a:r>
              <a:rPr lang="en-US" altLang="ja-JP" sz="1600" b="1" dirty="0" smtClean="0">
                <a:latin typeface="メイリオ"/>
              </a:rPr>
              <a:t>Illuminometer </a:t>
            </a:r>
            <a:endParaRPr lang="ja-JP" altLang="en-US" sz="1600" b="1" dirty="0">
              <a:latin typeface="メイリオ"/>
            </a:endParaRPr>
          </a:p>
        </p:txBody>
      </p:sp>
      <p:sp>
        <p:nvSpPr>
          <p:cNvPr id="10" name="テキスト ボックス 9"/>
          <p:cNvSpPr txBox="1"/>
          <p:nvPr/>
        </p:nvSpPr>
        <p:spPr>
          <a:xfrm>
            <a:off x="3088302" y="5573324"/>
            <a:ext cx="1974236" cy="584775"/>
          </a:xfrm>
          <a:prstGeom prst="rect">
            <a:avLst/>
          </a:prstGeom>
          <a:noFill/>
        </p:spPr>
        <p:txBody>
          <a:bodyPr wrap="square" rtlCol="0">
            <a:spAutoFit/>
          </a:bodyPr>
          <a:lstStyle/>
          <a:p>
            <a:r>
              <a:rPr lang="en-US" altLang="ja-JP" sz="1600" b="1" dirty="0" smtClean="0">
                <a:latin typeface="メイリオ"/>
              </a:rPr>
              <a:t>Handy-type vehicles stop </a:t>
            </a:r>
            <a:endParaRPr lang="ja-JP" altLang="en-US" sz="1600" b="1" dirty="0">
              <a:latin typeface="メイリオ"/>
            </a:endParaRPr>
          </a:p>
        </p:txBody>
      </p:sp>
      <p:sp>
        <p:nvSpPr>
          <p:cNvPr id="11" name="テキスト ボックス 10"/>
          <p:cNvSpPr txBox="1"/>
          <p:nvPr/>
        </p:nvSpPr>
        <p:spPr>
          <a:xfrm>
            <a:off x="1597762" y="3051998"/>
            <a:ext cx="1490540" cy="646331"/>
          </a:xfrm>
          <a:prstGeom prst="rect">
            <a:avLst/>
          </a:prstGeom>
          <a:noFill/>
        </p:spPr>
        <p:txBody>
          <a:bodyPr wrap="square" rtlCol="0">
            <a:spAutoFit/>
          </a:bodyPr>
          <a:lstStyle/>
          <a:p>
            <a:r>
              <a:rPr lang="zh-TW" altLang="en-US" sz="1200" b="1" dirty="0" smtClean="0">
                <a:latin typeface="メイリオ"/>
                <a:ea typeface="ＭＳ Ｐゴシック" pitchFamily="50" charset="-128"/>
              </a:rPr>
              <a:t>鏡用鏡 </a:t>
            </a:r>
            <a:r>
              <a:rPr lang="en-US" altLang="zh-TW" sz="1200" b="1" dirty="0" smtClean="0">
                <a:latin typeface="メイリオ"/>
                <a:ea typeface="ＭＳ Ｐゴシック" pitchFamily="50" charset="-128"/>
              </a:rPr>
              <a:t>for a vehicles inspection </a:t>
            </a:r>
            <a:endParaRPr lang="ja-JP" altLang="en-US" sz="1200" b="1" dirty="0">
              <a:latin typeface="メイリオ"/>
              <a:ea typeface="ＭＳ Ｐゴシック" pitchFamily="50" charset="-128"/>
            </a:endParaRPr>
          </a:p>
        </p:txBody>
      </p:sp>
      <p:sp>
        <p:nvSpPr>
          <p:cNvPr id="12" name="テキスト ボックス 11"/>
          <p:cNvSpPr txBox="1"/>
          <p:nvPr/>
        </p:nvSpPr>
        <p:spPr>
          <a:xfrm>
            <a:off x="4299575" y="1971763"/>
            <a:ext cx="3116292" cy="307777"/>
          </a:xfrm>
          <a:prstGeom prst="rect">
            <a:avLst/>
          </a:prstGeom>
          <a:noFill/>
        </p:spPr>
        <p:txBody>
          <a:bodyPr wrap="square" rtlCol="0">
            <a:spAutoFit/>
          </a:bodyPr>
          <a:lstStyle/>
          <a:p>
            <a:r>
              <a:rPr lang="en-US" altLang="ja-JP" sz="1400" b="1" dirty="0" smtClean="0">
                <a:latin typeface="メイリオ"/>
              </a:rPr>
              <a:t>Vehicles gate (with a key) </a:t>
            </a:r>
            <a:endParaRPr lang="ja-JP" altLang="en-US" sz="1400" b="1" dirty="0">
              <a:latin typeface="メイリオ"/>
            </a:endParaRPr>
          </a:p>
        </p:txBody>
      </p:sp>
      <p:pic>
        <p:nvPicPr>
          <p:cNvPr id="13" name="Picture 2" descr="C:\Users\admin\Desktop\機材一覧\機材写真2\簡易赤外センサー　DSCN4506 tc.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5867" y="1383204"/>
            <a:ext cx="1013837" cy="141436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p:cNvSpPr txBox="1"/>
          <p:nvPr/>
        </p:nvSpPr>
        <p:spPr>
          <a:xfrm>
            <a:off x="6945296" y="2927442"/>
            <a:ext cx="3006695" cy="523220"/>
          </a:xfrm>
          <a:prstGeom prst="rect">
            <a:avLst/>
          </a:prstGeom>
          <a:noFill/>
        </p:spPr>
        <p:txBody>
          <a:bodyPr wrap="square" rtlCol="0">
            <a:spAutoFit/>
          </a:bodyPr>
          <a:lstStyle/>
          <a:p>
            <a:r>
              <a:rPr lang="en-US" altLang="ja-JP" sz="1400" b="1" dirty="0" smtClean="0">
                <a:latin typeface="メイリオ"/>
              </a:rPr>
              <a:t>Simple infrared sensor </a:t>
            </a:r>
          </a:p>
          <a:p>
            <a:r>
              <a:rPr lang="en-US" altLang="ja-JP" sz="1400" b="1" dirty="0" smtClean="0">
                <a:latin typeface="メイリオ"/>
              </a:rPr>
              <a:t>(Gate upper part) </a:t>
            </a:r>
            <a:endParaRPr lang="ja-JP" altLang="en-US" sz="1400" b="1" dirty="0">
              <a:latin typeface="メイリオ"/>
            </a:endParaRPr>
          </a:p>
        </p:txBody>
      </p:sp>
      <p:cxnSp>
        <p:nvCxnSpPr>
          <p:cNvPr id="15" name="直線矢印コネクタ 14"/>
          <p:cNvCxnSpPr/>
          <p:nvPr/>
        </p:nvCxnSpPr>
        <p:spPr>
          <a:xfrm flipH="1">
            <a:off x="6261489" y="2371873"/>
            <a:ext cx="192857" cy="573087"/>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2684625" y="3373888"/>
            <a:ext cx="1974989" cy="798185"/>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3096055" y="5215840"/>
            <a:ext cx="576064" cy="212172"/>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2121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D57F1E4F-1CFF-5643-939E-217C01CDF565}" type="slidenum">
              <a:rPr lang="en-US" smtClean="0"/>
              <a:pPr/>
              <a:t>28</a:t>
            </a:fld>
            <a:endParaRPr lang="en-US" dirty="0"/>
          </a:p>
        </p:txBody>
      </p:sp>
      <p:sp>
        <p:nvSpPr>
          <p:cNvPr id="3" name="テキスト ボックス 2"/>
          <p:cNvSpPr txBox="1"/>
          <p:nvPr/>
        </p:nvSpPr>
        <p:spPr>
          <a:xfrm>
            <a:off x="511229" y="255875"/>
            <a:ext cx="4692644" cy="646331"/>
          </a:xfrm>
          <a:prstGeom prst="rect">
            <a:avLst/>
          </a:prstGeom>
          <a:noFill/>
        </p:spPr>
        <p:txBody>
          <a:bodyPr wrap="square" rtlCol="0">
            <a:spAutoFit/>
          </a:bodyPr>
          <a:lstStyle/>
          <a:p>
            <a:r>
              <a:rPr lang="en-US" altLang="ja-JP" b="1" dirty="0" smtClean="0">
                <a:solidFill>
                  <a:schemeClr val="accent3">
                    <a:lumMod val="75000"/>
                  </a:schemeClr>
                </a:solidFill>
                <a:latin typeface="メイリオ"/>
              </a:rPr>
              <a:t>Invasion detection sensor : </a:t>
            </a:r>
          </a:p>
          <a:p>
            <a:r>
              <a:rPr lang="en-US" altLang="ja-JP" b="1" dirty="0" smtClean="0">
                <a:latin typeface="メイリオ"/>
              </a:rPr>
              <a:t>A person's in-and-out </a:t>
            </a:r>
          </a:p>
        </p:txBody>
      </p:sp>
      <p:grpSp>
        <p:nvGrpSpPr>
          <p:cNvPr id="5" name="グループ化 4"/>
          <p:cNvGrpSpPr/>
          <p:nvPr/>
        </p:nvGrpSpPr>
        <p:grpSpPr>
          <a:xfrm>
            <a:off x="3525235" y="1609240"/>
            <a:ext cx="2990499" cy="2532629"/>
            <a:chOff x="3102488" y="1556792"/>
            <a:chExt cx="3190504" cy="2424071"/>
          </a:xfrm>
        </p:grpSpPr>
        <p:pic>
          <p:nvPicPr>
            <p:cNvPr id="6" name="図 13" descr="C:\Users\admin\Desktop\機材一覧\機材写真2\指紋読取装置DSCN4565.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2488" y="1556792"/>
              <a:ext cx="2633663"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4"/>
            <p:cNvSpPr txBox="1">
              <a:spLocks noChangeArrowheads="1"/>
            </p:cNvSpPr>
            <p:nvPr/>
          </p:nvSpPr>
          <p:spPr bwMode="auto">
            <a:xfrm>
              <a:off x="3102488" y="3538987"/>
              <a:ext cx="3190504" cy="44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sz="1200" b="1" dirty="0" smtClean="0">
                  <a:latin typeface="メイリオ"/>
                </a:rPr>
                <a:t>Fingerprint reading attestation </a:t>
              </a:r>
            </a:p>
            <a:p>
              <a:pPr eaLnBrk="1" hangingPunct="1"/>
              <a:r>
                <a:rPr kumimoji="0" lang="en-US" altLang="ja-JP" sz="1200" b="1" dirty="0" smtClean="0">
                  <a:latin typeface="メイリオ"/>
                  <a:cs typeface="Arial" charset="0"/>
                </a:rPr>
                <a:t>Combined use with a PIN number </a:t>
              </a:r>
              <a:endParaRPr kumimoji="0" lang="en-US" altLang="ja-JP" sz="1200" b="1" dirty="0">
                <a:latin typeface="メイリオ"/>
                <a:cs typeface="Arial" charset="0"/>
              </a:endParaRPr>
            </a:p>
          </p:txBody>
        </p:sp>
      </p:grpSp>
      <p:grpSp>
        <p:nvGrpSpPr>
          <p:cNvPr id="8" name="グループ化 7"/>
          <p:cNvGrpSpPr/>
          <p:nvPr/>
        </p:nvGrpSpPr>
        <p:grpSpPr>
          <a:xfrm>
            <a:off x="803717" y="1627219"/>
            <a:ext cx="2535694" cy="2480213"/>
            <a:chOff x="148882" y="1594389"/>
            <a:chExt cx="2535694" cy="2480213"/>
          </a:xfrm>
        </p:grpSpPr>
        <p:pic>
          <p:nvPicPr>
            <p:cNvPr id="9" name="Picture 4" descr="swip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1594389"/>
              <a:ext cx="1683668" cy="215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4"/>
            <p:cNvSpPr txBox="1">
              <a:spLocks noChangeArrowheads="1"/>
            </p:cNvSpPr>
            <p:nvPr/>
          </p:nvSpPr>
          <p:spPr bwMode="auto">
            <a:xfrm>
              <a:off x="148882" y="3797603"/>
              <a:ext cx="2535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kumimoji="0" lang="en-US" altLang="ja-JP" sz="1200" b="1" dirty="0" smtClean="0">
                  <a:latin typeface="メイリオ"/>
                  <a:cs typeface="Arial" charset="0"/>
                </a:rPr>
                <a:t>Magnetic type permit leader </a:t>
              </a:r>
              <a:endParaRPr kumimoji="0" lang="en-US" altLang="ja-JP" sz="1200" b="1" dirty="0">
                <a:latin typeface="メイリオ"/>
                <a:cs typeface="Arial" charset="0"/>
              </a:endParaRPr>
            </a:p>
          </p:txBody>
        </p:sp>
      </p:grpSp>
      <p:grpSp>
        <p:nvGrpSpPr>
          <p:cNvPr id="11" name="グループ化 10"/>
          <p:cNvGrpSpPr/>
          <p:nvPr/>
        </p:nvGrpSpPr>
        <p:grpSpPr>
          <a:xfrm>
            <a:off x="763519" y="4605508"/>
            <a:ext cx="4273554" cy="1733283"/>
            <a:chOff x="599080" y="4365104"/>
            <a:chExt cx="4273554" cy="1733283"/>
          </a:xfrm>
        </p:grpSpPr>
        <p:pic>
          <p:nvPicPr>
            <p:cNvPr id="12" name="図 7" descr="C:\Users\admin\Desktop\機材一覧\機材写真2\DSCN4643 ct.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080" y="4365104"/>
              <a:ext cx="2309686" cy="173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正方形/長方形 1"/>
            <p:cNvSpPr>
              <a:spLocks noChangeArrowheads="1"/>
            </p:cNvSpPr>
            <p:nvPr/>
          </p:nvSpPr>
          <p:spPr bwMode="auto">
            <a:xfrm>
              <a:off x="2940952" y="4832470"/>
              <a:ext cx="193168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1200" b="1" dirty="0" smtClean="0">
                  <a:latin typeface="メイリオ"/>
                  <a:ea typeface="ＭＳ Ｐゴシック" pitchFamily="50" charset="-128"/>
                </a:rPr>
                <a:t>a palm -- intravenous attestation equipment </a:t>
              </a:r>
            </a:p>
            <a:p>
              <a:r>
                <a:rPr lang="en-US" altLang="ja-JP" sz="1200" b="1" dirty="0" smtClean="0">
                  <a:latin typeface="メイリオ"/>
                  <a:ea typeface="ＭＳ Ｐゴシック" pitchFamily="50" charset="-128"/>
                </a:rPr>
                <a:t>Combined use with a PIN number </a:t>
              </a:r>
              <a:endParaRPr lang="ja-JP" altLang="en-US" sz="1200" b="1" dirty="0">
                <a:latin typeface="メイリオ"/>
                <a:ea typeface="ＭＳ Ｐゴシック" pitchFamily="50" charset="-128"/>
              </a:endParaRPr>
            </a:p>
          </p:txBody>
        </p:sp>
      </p:grpSp>
      <p:grpSp>
        <p:nvGrpSpPr>
          <p:cNvPr id="14" name="グループ化 13"/>
          <p:cNvGrpSpPr/>
          <p:nvPr/>
        </p:nvGrpSpPr>
        <p:grpSpPr>
          <a:xfrm>
            <a:off x="6424956" y="1030210"/>
            <a:ext cx="2443684" cy="2857869"/>
            <a:chOff x="6052314" y="836712"/>
            <a:chExt cx="2979700" cy="3598659"/>
          </a:xfrm>
        </p:grpSpPr>
        <p:pic>
          <p:nvPicPr>
            <p:cNvPr id="15" name="Picture 4" descr="C:\Users\iscn-jaea7\AppData\Local\Microsoft\Windows\Temporary Internet Files\Content.IE5\297STHIU\MC900357027[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2785" y="836712"/>
              <a:ext cx="1719229" cy="29671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52314" y="2083123"/>
              <a:ext cx="1724065" cy="108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4"/>
            <p:cNvSpPr txBox="1">
              <a:spLocks noChangeArrowheads="1"/>
            </p:cNvSpPr>
            <p:nvPr/>
          </p:nvSpPr>
          <p:spPr bwMode="auto">
            <a:xfrm>
              <a:off x="6439726" y="3789040"/>
              <a:ext cx="2572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kumimoji="0" lang="en-US" altLang="ja-JP" sz="1200" b="1" dirty="0" smtClean="0">
                  <a:latin typeface="メイリオ"/>
                  <a:cs typeface="Arial" charset="0"/>
                </a:rPr>
                <a:t>The check of the certificate with a photograph by a guard </a:t>
              </a:r>
              <a:endParaRPr kumimoji="0" lang="en-US" altLang="ja-JP" sz="1200" b="1" dirty="0">
                <a:latin typeface="メイリオ"/>
                <a:cs typeface="Arial" charset="0"/>
              </a:endParaRPr>
            </a:p>
          </p:txBody>
        </p:sp>
      </p:grpSp>
      <p:grpSp>
        <p:nvGrpSpPr>
          <p:cNvPr id="18" name="グループ化 17"/>
          <p:cNvGrpSpPr/>
          <p:nvPr/>
        </p:nvGrpSpPr>
        <p:grpSpPr>
          <a:xfrm>
            <a:off x="5203873" y="4499369"/>
            <a:ext cx="3805538" cy="2162675"/>
            <a:chOff x="4834914" y="4432134"/>
            <a:chExt cx="3805538" cy="2162675"/>
          </a:xfrm>
        </p:grpSpPr>
        <p:sp>
          <p:nvSpPr>
            <p:cNvPr id="19" name="Text Box 14"/>
            <p:cNvSpPr txBox="1">
              <a:spLocks noChangeArrowheads="1"/>
            </p:cNvSpPr>
            <p:nvPr/>
          </p:nvSpPr>
          <p:spPr bwMode="auto">
            <a:xfrm>
              <a:off x="6527616" y="5798511"/>
              <a:ext cx="16008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kumimoji="0" lang="en-US" altLang="ja-JP" sz="1200" b="1" smtClean="0">
                  <a:latin typeface="メイリオ"/>
                  <a:cs typeface="Arial" charset="0"/>
                </a:rPr>
                <a:t>Turnstile gate </a:t>
              </a:r>
              <a:endParaRPr kumimoji="0" lang="en-US" altLang="ja-JP" sz="1200" b="1" dirty="0">
                <a:latin typeface="メイリオ"/>
                <a:cs typeface="Arial" charset="0"/>
              </a:endParaRPr>
            </a:p>
          </p:txBody>
        </p:sp>
        <p:sp>
          <p:nvSpPr>
            <p:cNvPr id="20" name="正方形/長方形 19"/>
            <p:cNvSpPr/>
            <p:nvPr/>
          </p:nvSpPr>
          <p:spPr>
            <a:xfrm>
              <a:off x="4834914" y="4432134"/>
              <a:ext cx="3805538" cy="2162675"/>
            </a:xfrm>
            <a:prstGeom prst="rect">
              <a:avLst/>
            </a:prstGeom>
            <a:no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pic>
          <p:nvPicPr>
            <p:cNvPr id="21" name="Picture 5" descr="C:\Users\iscn-jaea7\Desktop\図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65628" y="4560138"/>
              <a:ext cx="1445607" cy="1968189"/>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6626664" y="4770386"/>
              <a:ext cx="1923817" cy="646331"/>
            </a:xfrm>
            <a:prstGeom prst="rect">
              <a:avLst/>
            </a:prstGeom>
            <a:noFill/>
          </p:spPr>
          <p:txBody>
            <a:bodyPr wrap="square" rtlCol="0">
              <a:spAutoFit/>
            </a:bodyPr>
            <a:lstStyle/>
            <a:p>
              <a:r>
                <a:rPr kumimoji="1" lang="en-US" altLang="ja-JP" sz="1200" b="1" smtClean="0">
                  <a:solidFill>
                    <a:schemeClr val="accent6"/>
                  </a:solidFill>
                  <a:latin typeface="メイリオ"/>
                </a:rPr>
                <a:t>Joint operations with an access delay element </a:t>
              </a:r>
              <a:endParaRPr kumimoji="1" lang="ja-JP" altLang="en-US" sz="1200" b="1" dirty="0">
                <a:solidFill>
                  <a:schemeClr val="accent6"/>
                </a:solidFill>
                <a:latin typeface="メイリオ"/>
              </a:endParaRPr>
            </a:p>
          </p:txBody>
        </p:sp>
      </p:grpSp>
    </p:spTree>
    <p:extLst>
      <p:ext uri="{BB962C8B-B14F-4D97-AF65-F5344CB8AC3E}">
        <p14:creationId xmlns:p14="http://schemas.microsoft.com/office/powerpoint/2010/main" val="415794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D57F1E4F-1CFF-5643-939E-217C01CDF565}" type="slidenum">
              <a:rPr lang="en-US" smtClean="0"/>
              <a:pPr/>
              <a:t>29</a:t>
            </a:fld>
            <a:endParaRPr lang="en-US" dirty="0"/>
          </a:p>
        </p:txBody>
      </p:sp>
      <p:sp>
        <p:nvSpPr>
          <p:cNvPr id="3" name="テキスト ボックス 2"/>
          <p:cNvSpPr txBox="1"/>
          <p:nvPr/>
        </p:nvSpPr>
        <p:spPr>
          <a:xfrm>
            <a:off x="430524" y="229253"/>
            <a:ext cx="7776863" cy="707886"/>
          </a:xfrm>
          <a:prstGeom prst="rect">
            <a:avLst/>
          </a:prstGeom>
          <a:noFill/>
        </p:spPr>
        <p:txBody>
          <a:bodyPr wrap="square" rtlCol="0">
            <a:spAutoFit/>
          </a:bodyPr>
          <a:lstStyle/>
          <a:p>
            <a:r>
              <a:rPr lang="en-US" altLang="ja-JP" sz="2000" b="1" dirty="0" smtClean="0">
                <a:latin typeface="メイリオ"/>
              </a:rPr>
              <a:t>Prohibited-goods detection :</a:t>
            </a:r>
          </a:p>
          <a:p>
            <a:r>
              <a:rPr lang="en-US" altLang="ja-JP" sz="2000" b="1" dirty="0" smtClean="0">
                <a:latin typeface="メイリオ"/>
              </a:rPr>
              <a:t>The example of a tool and apparatus </a:t>
            </a:r>
          </a:p>
        </p:txBody>
      </p:sp>
      <p:sp>
        <p:nvSpPr>
          <p:cNvPr id="5" name="Text Box 20"/>
          <p:cNvSpPr txBox="1">
            <a:spLocks noChangeAspect="1" noChangeArrowheads="1"/>
          </p:cNvSpPr>
          <p:nvPr/>
        </p:nvSpPr>
        <p:spPr bwMode="auto">
          <a:xfrm>
            <a:off x="1182119" y="5821977"/>
            <a:ext cx="2106600" cy="584765"/>
          </a:xfrm>
          <a:prstGeom prst="rect">
            <a:avLst/>
          </a:prstGeom>
          <a:noFill/>
          <a:ln w="9525">
            <a:noFill/>
            <a:miter lim="800000"/>
            <a:headEnd/>
            <a:tailEnd/>
          </a:ln>
          <a:effectLst/>
        </p:spPr>
        <p:txBody>
          <a:bodyPr wrap="square" lIns="91429" tIns="45715" rIns="91429" bIns="45715">
            <a:spAutoFit/>
          </a:bodyPr>
          <a:lstStyle/>
          <a:p>
            <a:r>
              <a:rPr lang="en-US" altLang="ja-JP" sz="1600" b="1" dirty="0" smtClean="0">
                <a:latin typeface="メイリオ"/>
              </a:rPr>
              <a:t>Gate type metal detector </a:t>
            </a:r>
            <a:endParaRPr lang="en-US" altLang="ja-JP" sz="1600" b="1" dirty="0">
              <a:latin typeface="メイリオ"/>
            </a:endParaRPr>
          </a:p>
        </p:txBody>
      </p:sp>
      <p:sp>
        <p:nvSpPr>
          <p:cNvPr id="6" name="Text Box 21"/>
          <p:cNvSpPr txBox="1">
            <a:spLocks noChangeAspect="1" noChangeArrowheads="1"/>
          </p:cNvSpPr>
          <p:nvPr/>
        </p:nvSpPr>
        <p:spPr bwMode="auto">
          <a:xfrm>
            <a:off x="3947133" y="5868138"/>
            <a:ext cx="2481015" cy="584765"/>
          </a:xfrm>
          <a:prstGeom prst="rect">
            <a:avLst/>
          </a:prstGeom>
          <a:noFill/>
          <a:ln w="9525">
            <a:noFill/>
            <a:miter lim="800000"/>
            <a:headEnd/>
            <a:tailEnd/>
          </a:ln>
          <a:effectLst/>
        </p:spPr>
        <p:txBody>
          <a:bodyPr wrap="square" lIns="91429" tIns="45715" rIns="91429" bIns="45715">
            <a:spAutoFit/>
          </a:bodyPr>
          <a:lstStyle/>
          <a:p>
            <a:r>
              <a:rPr lang="en-US" altLang="ja-JP" sz="1600" b="1" smtClean="0">
                <a:latin typeface="メイリオ"/>
              </a:rPr>
              <a:t>Stock type metal detector </a:t>
            </a:r>
            <a:endParaRPr lang="ja-JP" altLang="en-US" sz="1600" b="1" dirty="0">
              <a:latin typeface="メイリオ"/>
            </a:endParaRPr>
          </a:p>
        </p:txBody>
      </p:sp>
      <p:sp>
        <p:nvSpPr>
          <p:cNvPr id="7" name="Text Box 18"/>
          <p:cNvSpPr txBox="1">
            <a:spLocks noChangeAspect="1" noChangeArrowheads="1"/>
          </p:cNvSpPr>
          <p:nvPr/>
        </p:nvSpPr>
        <p:spPr bwMode="auto">
          <a:xfrm>
            <a:off x="6956354" y="2584822"/>
            <a:ext cx="2819658" cy="523210"/>
          </a:xfrm>
          <a:prstGeom prst="rect">
            <a:avLst/>
          </a:prstGeom>
          <a:noFill/>
          <a:ln w="9525">
            <a:noFill/>
            <a:miter lim="800000"/>
            <a:headEnd/>
            <a:tailEnd/>
          </a:ln>
          <a:effectLst/>
        </p:spPr>
        <p:txBody>
          <a:bodyPr wrap="square" lIns="91429" tIns="45715" rIns="91429" bIns="45715">
            <a:spAutoFit/>
          </a:bodyPr>
          <a:lstStyle/>
          <a:p>
            <a:r>
              <a:rPr lang="en-US" altLang="ja-JP" sz="1400" b="1" dirty="0" smtClean="0">
                <a:latin typeface="メイリオ"/>
              </a:rPr>
              <a:t>gamma </a:t>
            </a:r>
            <a:r>
              <a:rPr lang="en-US" altLang="ja-JP" sz="1400" b="1" dirty="0" err="1" smtClean="0">
                <a:latin typeface="メイリオ"/>
              </a:rPr>
              <a:t>NaI</a:t>
            </a:r>
            <a:r>
              <a:rPr lang="en-US" altLang="ja-JP" sz="1400" b="1" dirty="0" smtClean="0">
                <a:latin typeface="メイリオ"/>
              </a:rPr>
              <a:t> (</a:t>
            </a:r>
            <a:r>
              <a:rPr lang="en-US" altLang="ja-JP" sz="1400" b="1" dirty="0" err="1" smtClean="0">
                <a:latin typeface="メイリオ"/>
              </a:rPr>
              <a:t>Tl</a:t>
            </a:r>
            <a:r>
              <a:rPr lang="en-US" altLang="ja-JP" sz="1400" b="1" dirty="0" smtClean="0">
                <a:latin typeface="メイリオ"/>
              </a:rPr>
              <a:t> ) Scintillator</a:t>
            </a:r>
            <a:endParaRPr lang="ja-JP" altLang="en-US" sz="1400" b="1" dirty="0">
              <a:latin typeface="メイリオ"/>
            </a:endParaRPr>
          </a:p>
        </p:txBody>
      </p:sp>
      <p:sp>
        <p:nvSpPr>
          <p:cNvPr id="8" name="Text Box 18"/>
          <p:cNvSpPr txBox="1">
            <a:spLocks noChangeAspect="1" noChangeArrowheads="1"/>
          </p:cNvSpPr>
          <p:nvPr/>
        </p:nvSpPr>
        <p:spPr bwMode="auto">
          <a:xfrm>
            <a:off x="6932203" y="5821977"/>
            <a:ext cx="2808313" cy="523210"/>
          </a:xfrm>
          <a:prstGeom prst="rect">
            <a:avLst/>
          </a:prstGeom>
          <a:noFill/>
          <a:ln w="9525">
            <a:noFill/>
            <a:miter lim="800000"/>
            <a:headEnd/>
            <a:tailEnd/>
          </a:ln>
          <a:effectLst/>
        </p:spPr>
        <p:txBody>
          <a:bodyPr wrap="square" lIns="91429" tIns="45715" rIns="91429" bIns="45715">
            <a:spAutoFit/>
          </a:bodyPr>
          <a:lstStyle/>
          <a:p>
            <a:r>
              <a:rPr lang="en-US" altLang="ja-JP" sz="1400" b="1" smtClean="0">
                <a:latin typeface="メイリオ"/>
                <a:cs typeface="FrankRuehl" pitchFamily="34" charset="-79"/>
              </a:rPr>
              <a:t>beta (gamma) Geiger counter </a:t>
            </a:r>
            <a:endParaRPr lang="ja-JP" altLang="en-US" sz="1400" b="1" dirty="0">
              <a:latin typeface="メイリオ"/>
            </a:endParaRPr>
          </a:p>
        </p:txBody>
      </p:sp>
      <p:sp>
        <p:nvSpPr>
          <p:cNvPr id="9" name="Text Box 18"/>
          <p:cNvSpPr txBox="1">
            <a:spLocks noChangeAspect="1" noChangeArrowheads="1"/>
          </p:cNvSpPr>
          <p:nvPr/>
        </p:nvSpPr>
        <p:spPr bwMode="auto">
          <a:xfrm>
            <a:off x="6977981" y="3856261"/>
            <a:ext cx="2798031" cy="738654"/>
          </a:xfrm>
          <a:prstGeom prst="rect">
            <a:avLst/>
          </a:prstGeom>
          <a:noFill/>
          <a:ln w="9525">
            <a:noFill/>
            <a:miter lim="800000"/>
            <a:headEnd/>
            <a:tailEnd/>
          </a:ln>
          <a:effectLst/>
        </p:spPr>
        <p:txBody>
          <a:bodyPr wrap="square" lIns="91429" tIns="45715" rIns="91429" bIns="45715">
            <a:spAutoFit/>
          </a:bodyPr>
          <a:lstStyle/>
          <a:p>
            <a:r>
              <a:rPr lang="en-US" altLang="ja-JP" sz="1400" b="1" dirty="0" smtClean="0">
                <a:latin typeface="メイリオ"/>
              </a:rPr>
              <a:t>alpha, beta (gamma) </a:t>
            </a:r>
            <a:endParaRPr lang="en-US" altLang="ja-JP" sz="1400" b="1" dirty="0">
              <a:latin typeface="メイリオ"/>
            </a:endParaRPr>
          </a:p>
          <a:p>
            <a:r>
              <a:rPr lang="en-US" altLang="ja-JP" sz="1400" b="1" dirty="0" smtClean="0">
                <a:latin typeface="メイリオ"/>
              </a:rPr>
              <a:t>Silicon semiconductor detector </a:t>
            </a:r>
          </a:p>
        </p:txBody>
      </p:sp>
      <p:sp>
        <p:nvSpPr>
          <p:cNvPr id="10" name="Text Box 18"/>
          <p:cNvSpPr txBox="1">
            <a:spLocks noChangeAspect="1" noChangeArrowheads="1"/>
          </p:cNvSpPr>
          <p:nvPr/>
        </p:nvSpPr>
        <p:spPr bwMode="auto">
          <a:xfrm>
            <a:off x="5550988" y="1117038"/>
            <a:ext cx="3829488" cy="400099"/>
          </a:xfrm>
          <a:prstGeom prst="rect">
            <a:avLst/>
          </a:prstGeom>
          <a:noFill/>
          <a:ln w="9525">
            <a:noFill/>
            <a:miter lim="800000"/>
            <a:headEnd/>
            <a:tailEnd/>
          </a:ln>
          <a:effectLst/>
        </p:spPr>
        <p:txBody>
          <a:bodyPr wrap="none" lIns="91429" tIns="45715" rIns="91429" bIns="45715">
            <a:spAutoFit/>
          </a:bodyPr>
          <a:lstStyle/>
          <a:p>
            <a:r>
              <a:rPr lang="en-US" altLang="ja-JP" sz="2000" b="1" dirty="0" smtClean="0">
                <a:latin typeface="メイリオ"/>
              </a:rPr>
              <a:t>&lt;Various survey meters&gt;  </a:t>
            </a:r>
            <a:endParaRPr lang="ja-JP" altLang="en-US" sz="2000" b="1" dirty="0">
              <a:latin typeface="メイリオ"/>
            </a:endParaRPr>
          </a:p>
        </p:txBody>
      </p:sp>
      <p:pic>
        <p:nvPicPr>
          <p:cNvPr id="11" name="Picture 4" descr="C:\Users\admin\Desktop\作業状況写真\H240309PPFE写真\DSCN444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3572" y="1596603"/>
            <a:ext cx="2100548" cy="40253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dmin\Desktop\作業状況写真\H240316PPEF写真\DSCN45003金属探知機.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7133" y="4572995"/>
            <a:ext cx="2481015" cy="12489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Users\admin\Desktop\機材一覧\機材写真2\DSCN4618　γサーベーメーター.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6354" y="1334584"/>
            <a:ext cx="1632929" cy="12263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admin\Desktop\機材一覧\機材写真2\DSCN4617　αβサーベイメーター.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6353" y="3096770"/>
            <a:ext cx="1848059" cy="7444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C:\Users\admin\Desktop\機材一覧\機材写真2\DSCN4616 GMサーベイメーター.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1423" y="4639244"/>
            <a:ext cx="1573936" cy="11827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iscn-jaea7\Desktop\金探\IMG_3689_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45389" y="1526273"/>
            <a:ext cx="2317245" cy="2711177"/>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056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57F1E4F-1CFF-5643-939E-217C01CDF565}" type="slidenum">
              <a:rPr lang="en-US" smtClean="0"/>
              <a:pPr/>
              <a:t>3</a:t>
            </a:fld>
            <a:endParaRPr lang="en-US" dirty="0"/>
          </a:p>
        </p:txBody>
      </p:sp>
      <p:sp>
        <p:nvSpPr>
          <p:cNvPr id="3" name="テキスト ボックス 2"/>
          <p:cNvSpPr txBox="1"/>
          <p:nvPr/>
        </p:nvSpPr>
        <p:spPr>
          <a:xfrm>
            <a:off x="1303865" y="1718733"/>
            <a:ext cx="5827236" cy="707886"/>
          </a:xfrm>
          <a:prstGeom prst="rect">
            <a:avLst/>
          </a:prstGeom>
          <a:noFill/>
        </p:spPr>
        <p:txBody>
          <a:bodyPr wrap="none" rtlCol="0">
            <a:spAutoFit/>
          </a:bodyPr>
          <a:lstStyle/>
          <a:p>
            <a:r>
              <a:rPr kumimoji="1" lang="ja-JP" altLang="en-US" sz="4000" dirty="0" smtClean="0"/>
              <a:t>１．イントロダクション</a:t>
            </a:r>
            <a:endParaRPr kumimoji="1" lang="ja-JP" altLang="en-US" sz="4000" dirty="0"/>
          </a:p>
        </p:txBody>
      </p:sp>
      <p:sp>
        <p:nvSpPr>
          <p:cNvPr id="4" name="正方形/長方形 3"/>
          <p:cNvSpPr/>
          <p:nvPr/>
        </p:nvSpPr>
        <p:spPr>
          <a:xfrm>
            <a:off x="1769530" y="3576303"/>
            <a:ext cx="6392335" cy="461665"/>
          </a:xfrm>
          <a:prstGeom prst="rect">
            <a:avLst/>
          </a:prstGeom>
        </p:spPr>
        <p:txBody>
          <a:bodyPr wrap="square">
            <a:spAutoFit/>
          </a:bodyPr>
          <a:lstStyle/>
          <a:p>
            <a:pPr>
              <a:tabLst>
                <a:tab pos="4843463" algn="l"/>
              </a:tabLst>
            </a:pPr>
            <a:r>
              <a:rPr lang="en-US" altLang="ja-JP" sz="2400" dirty="0" smtClean="0">
                <a:latin typeface="+mn-ea"/>
              </a:rPr>
              <a:t>1.1  </a:t>
            </a:r>
            <a:r>
              <a:rPr lang="ja-JP" altLang="en-US" sz="2400" dirty="0" smtClean="0">
                <a:latin typeface="+mn-ea"/>
              </a:rPr>
              <a:t>機械</a:t>
            </a:r>
            <a:r>
              <a:rPr lang="ja-JP" altLang="en-US" sz="2400" dirty="0">
                <a:latin typeface="+mn-ea"/>
              </a:rPr>
              <a:t>の健全性診断</a:t>
            </a:r>
            <a:r>
              <a:rPr lang="ja-JP" altLang="en-US" sz="2400" dirty="0" smtClean="0">
                <a:latin typeface="+mn-ea"/>
              </a:rPr>
              <a:t>センシング</a:t>
            </a:r>
            <a:r>
              <a:rPr lang="en-US" altLang="ja-JP" sz="2400" dirty="0" smtClean="0">
                <a:latin typeface="+mn-ea"/>
              </a:rPr>
              <a:t>	</a:t>
            </a:r>
            <a:r>
              <a:rPr lang="ja-JP" altLang="en-US" sz="2400" dirty="0" smtClean="0">
                <a:latin typeface="+mn-ea"/>
              </a:rPr>
              <a:t>とは？</a:t>
            </a:r>
            <a:endParaRPr lang="ja-JP" altLang="en-US" sz="2400" dirty="0">
              <a:latin typeface="+mn-ea"/>
            </a:endParaRPr>
          </a:p>
        </p:txBody>
      </p:sp>
      <p:sp>
        <p:nvSpPr>
          <p:cNvPr id="5" name="正方形/長方形 4"/>
          <p:cNvSpPr/>
          <p:nvPr/>
        </p:nvSpPr>
        <p:spPr>
          <a:xfrm>
            <a:off x="1769530" y="4102044"/>
            <a:ext cx="6299201" cy="461665"/>
          </a:xfrm>
          <a:prstGeom prst="rect">
            <a:avLst/>
          </a:prstGeom>
        </p:spPr>
        <p:txBody>
          <a:bodyPr wrap="square">
            <a:spAutoFit/>
          </a:bodyPr>
          <a:lstStyle/>
          <a:p>
            <a:pPr>
              <a:tabLst>
                <a:tab pos="4843463" algn="l"/>
              </a:tabLst>
            </a:pPr>
            <a:r>
              <a:rPr lang="en-US" altLang="ja-JP" sz="2400" dirty="0">
                <a:latin typeface="+mn-ea"/>
              </a:rPr>
              <a:t>1.2  </a:t>
            </a:r>
            <a:r>
              <a:rPr lang="ja-JP" altLang="en-US" sz="2400" dirty="0">
                <a:latin typeface="+mn-ea"/>
              </a:rPr>
              <a:t>信号解析技術－異常信号検知</a:t>
            </a:r>
            <a:r>
              <a:rPr lang="en-US" altLang="ja-JP" sz="2400" dirty="0">
                <a:latin typeface="+mn-ea"/>
              </a:rPr>
              <a:t>	</a:t>
            </a:r>
            <a:r>
              <a:rPr lang="ja-JP" altLang="en-US" sz="2400" dirty="0">
                <a:latin typeface="+mn-ea"/>
              </a:rPr>
              <a:t>とは？</a:t>
            </a:r>
            <a:endParaRPr lang="en-US" altLang="ja-JP" sz="2400" dirty="0">
              <a:latin typeface="+mn-ea"/>
            </a:endParaRPr>
          </a:p>
        </p:txBody>
      </p:sp>
      <p:sp>
        <p:nvSpPr>
          <p:cNvPr id="6" name="正方形/長方形 5"/>
          <p:cNvSpPr/>
          <p:nvPr/>
        </p:nvSpPr>
        <p:spPr>
          <a:xfrm>
            <a:off x="1769530" y="4627785"/>
            <a:ext cx="6299201" cy="461665"/>
          </a:xfrm>
          <a:prstGeom prst="rect">
            <a:avLst/>
          </a:prstGeom>
        </p:spPr>
        <p:txBody>
          <a:bodyPr wrap="square">
            <a:spAutoFit/>
          </a:bodyPr>
          <a:lstStyle/>
          <a:p>
            <a:pPr>
              <a:tabLst>
                <a:tab pos="4843463" algn="l"/>
              </a:tabLst>
            </a:pPr>
            <a:r>
              <a:rPr lang="en-US" altLang="ja-JP" sz="2400" dirty="0">
                <a:latin typeface="+mn-ea"/>
              </a:rPr>
              <a:t>1.3  </a:t>
            </a:r>
            <a:r>
              <a:rPr lang="ja-JP" altLang="en-US" sz="2400" dirty="0">
                <a:latin typeface="+mn-ea"/>
              </a:rPr>
              <a:t>物理的防護システム 　　　　</a:t>
            </a:r>
            <a:r>
              <a:rPr lang="en-US" altLang="ja-JP" sz="2400" dirty="0">
                <a:latin typeface="+mn-ea"/>
              </a:rPr>
              <a:t>	</a:t>
            </a:r>
            <a:r>
              <a:rPr lang="ja-JP" altLang="en-US" sz="2400" dirty="0">
                <a:latin typeface="+mn-ea"/>
              </a:rPr>
              <a:t>とは？</a:t>
            </a:r>
            <a:endParaRPr lang="en-US" altLang="ja-JP" sz="2400" dirty="0">
              <a:latin typeface="+mn-ea"/>
            </a:endParaRPr>
          </a:p>
        </p:txBody>
      </p:sp>
      <p:sp>
        <p:nvSpPr>
          <p:cNvPr id="7" name="正方形/長方形 6"/>
          <p:cNvSpPr/>
          <p:nvPr/>
        </p:nvSpPr>
        <p:spPr>
          <a:xfrm>
            <a:off x="1769530" y="5153525"/>
            <a:ext cx="6299201" cy="461665"/>
          </a:xfrm>
          <a:prstGeom prst="rect">
            <a:avLst/>
          </a:prstGeom>
        </p:spPr>
        <p:txBody>
          <a:bodyPr wrap="square">
            <a:spAutoFit/>
          </a:bodyPr>
          <a:lstStyle/>
          <a:p>
            <a:pPr>
              <a:tabLst>
                <a:tab pos="4843463" algn="l"/>
              </a:tabLst>
            </a:pPr>
            <a:r>
              <a:rPr lang="en-US" altLang="ja-JP" sz="2400" dirty="0">
                <a:latin typeface="+mn-ea"/>
              </a:rPr>
              <a:t>1.4  </a:t>
            </a:r>
            <a:r>
              <a:rPr lang="ja-JP" altLang="en-US" sz="2400" dirty="0">
                <a:latin typeface="+mn-ea"/>
              </a:rPr>
              <a:t>医療用画像計測（</a:t>
            </a:r>
            <a:r>
              <a:rPr lang="en-US" altLang="ja-JP" sz="2400" dirty="0">
                <a:latin typeface="+mn-ea"/>
              </a:rPr>
              <a:t>MRI</a:t>
            </a:r>
            <a:r>
              <a:rPr lang="ja-JP" altLang="en-US" sz="2400" dirty="0">
                <a:latin typeface="+mn-ea"/>
              </a:rPr>
              <a:t>）　　</a:t>
            </a:r>
            <a:r>
              <a:rPr lang="en-US" altLang="ja-JP" sz="2400" dirty="0">
                <a:latin typeface="+mn-ea"/>
              </a:rPr>
              <a:t>	</a:t>
            </a:r>
            <a:r>
              <a:rPr lang="ja-JP" altLang="en-US" sz="2400" dirty="0">
                <a:latin typeface="+mn-ea"/>
              </a:rPr>
              <a:t>とは？</a:t>
            </a:r>
            <a:endParaRPr lang="en-US" altLang="ja-JP" sz="2400" dirty="0">
              <a:latin typeface="+mn-ea"/>
            </a:endParaRPr>
          </a:p>
        </p:txBody>
      </p:sp>
    </p:spTree>
    <p:extLst>
      <p:ext uri="{BB962C8B-B14F-4D97-AF65-F5344CB8AC3E}">
        <p14:creationId xmlns:p14="http://schemas.microsoft.com/office/powerpoint/2010/main" val="421754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9" presetClass="emph" presetSubtype="0" grpId="0" nodeType="withEffect">
                                  <p:stCondLst>
                                    <p:cond delay="0"/>
                                  </p:stCondLst>
                                  <p:childTnLst>
                                    <p:set>
                                      <p:cBhvr rctx="PPT">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par>
                                <p:cTn id="11" presetID="9" presetClass="emph" presetSubtype="0" grpId="0" nodeType="withEffect">
                                  <p:stCondLst>
                                    <p:cond delay="0"/>
                                  </p:stCondLst>
                                  <p:childTnLst>
                                    <p:set>
                                      <p:cBhvr rctx="PPT">
                                        <p:cTn id="12" dur="indefinite"/>
                                        <p:tgtEl>
                                          <p:spTgt spid="7"/>
                                        </p:tgtEl>
                                        <p:attrNameLst>
                                          <p:attrName>style.opacity</p:attrName>
                                        </p:attrNameLst>
                                      </p:cBhvr>
                                      <p:to>
                                        <p:strVal val="0.5"/>
                                      </p:to>
                                    </p:set>
                                    <p:animEffect filter="image" prLst="opacity: 0.5">
                                      <p:cBhvr rctx="IE">
                                        <p:cTn id="13"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D57F1E4F-1CFF-5643-939E-217C01CDF565}" type="slidenum">
              <a:rPr lang="en-US" smtClean="0"/>
              <a:pPr/>
              <a:t>30</a:t>
            </a:fld>
            <a:endParaRPr lang="en-US" dirty="0"/>
          </a:p>
        </p:txBody>
      </p:sp>
      <p:sp>
        <p:nvSpPr>
          <p:cNvPr id="3" name="テキスト ボックス 2"/>
          <p:cNvSpPr txBox="1"/>
          <p:nvPr/>
        </p:nvSpPr>
        <p:spPr>
          <a:xfrm>
            <a:off x="292069" y="136277"/>
            <a:ext cx="5372132" cy="646331"/>
          </a:xfrm>
          <a:prstGeom prst="rect">
            <a:avLst/>
          </a:prstGeom>
          <a:noFill/>
        </p:spPr>
        <p:txBody>
          <a:bodyPr wrap="square" rtlCol="0">
            <a:spAutoFit/>
          </a:bodyPr>
          <a:lstStyle/>
          <a:p>
            <a:r>
              <a:rPr kumimoji="1" lang="en-US" altLang="ja-JP" b="1" dirty="0" smtClean="0">
                <a:latin typeface="メイリオ"/>
              </a:rPr>
              <a:t>Access delay :</a:t>
            </a:r>
          </a:p>
          <a:p>
            <a:r>
              <a:rPr lang="en-US" altLang="ja-JP" b="1" dirty="0" smtClean="0">
                <a:latin typeface="メイリオ"/>
              </a:rPr>
              <a:t>The example of a tool and apparatus </a:t>
            </a:r>
            <a:endParaRPr kumimoji="1" lang="ja-JP" altLang="en-US" b="1" dirty="0">
              <a:latin typeface="メイリオ"/>
            </a:endParaRPr>
          </a:p>
        </p:txBody>
      </p:sp>
      <p:sp>
        <p:nvSpPr>
          <p:cNvPr id="5" name="正方形/長方形 4"/>
          <p:cNvSpPr/>
          <p:nvPr/>
        </p:nvSpPr>
        <p:spPr>
          <a:xfrm>
            <a:off x="1384457" y="1665642"/>
            <a:ext cx="5486400" cy="4549549"/>
          </a:xfrm>
          <a:prstGeom prst="rect">
            <a:avLst/>
          </a:prstGeom>
          <a:solidFill>
            <a:schemeClr val="bg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838551" y="2027917"/>
            <a:ext cx="2879906" cy="4053943"/>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3775" y="2566549"/>
            <a:ext cx="1532338" cy="285211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p:nvSpPr>
        <p:spPr>
          <a:xfrm>
            <a:off x="7033706" y="5478375"/>
            <a:ext cx="1733550" cy="338554"/>
          </a:xfrm>
          <a:prstGeom prst="rect">
            <a:avLst/>
          </a:prstGeom>
          <a:noFill/>
        </p:spPr>
        <p:txBody>
          <a:bodyPr wrap="square" rtlCol="0">
            <a:spAutoFit/>
          </a:bodyPr>
          <a:lstStyle/>
          <a:p>
            <a:pPr algn="ctr"/>
            <a:r>
              <a:rPr lang="en-US" altLang="ja-JP" sz="1600" b="1" dirty="0" smtClean="0">
                <a:latin typeface="メイリオ"/>
              </a:rPr>
              <a:t>Water form </a:t>
            </a:r>
            <a:endParaRPr kumimoji="1" lang="en-US" altLang="ja-JP" sz="1600" b="1" dirty="0" smtClean="0">
              <a:latin typeface="メイリオ"/>
            </a:endParaRPr>
          </a:p>
        </p:txBody>
      </p:sp>
      <p:sp>
        <p:nvSpPr>
          <p:cNvPr id="9" name="テキスト ボックス 8"/>
          <p:cNvSpPr txBox="1"/>
          <p:nvPr/>
        </p:nvSpPr>
        <p:spPr>
          <a:xfrm>
            <a:off x="1498995" y="3483660"/>
            <a:ext cx="2129670" cy="923330"/>
          </a:xfrm>
          <a:prstGeom prst="rect">
            <a:avLst/>
          </a:prstGeom>
          <a:noFill/>
        </p:spPr>
        <p:txBody>
          <a:bodyPr wrap="square" rtlCol="0">
            <a:spAutoFit/>
          </a:bodyPr>
          <a:lstStyle/>
          <a:p>
            <a:pPr algn="ctr"/>
            <a:r>
              <a:rPr kumimoji="1" lang="en-US" altLang="ja-JP" b="1" smtClean="0">
                <a:latin typeface="メイリオ"/>
              </a:rPr>
              <a:t>Stationary type pair vehicles barrier </a:t>
            </a:r>
            <a:endParaRPr kumimoji="1" lang="ja-JP" altLang="en-US" b="1" dirty="0">
              <a:latin typeface="メイリオ"/>
            </a:endParaRPr>
          </a:p>
        </p:txBody>
      </p:sp>
      <p:sp>
        <p:nvSpPr>
          <p:cNvPr id="10" name="テキスト ボックス 9"/>
          <p:cNvSpPr txBox="1"/>
          <p:nvPr/>
        </p:nvSpPr>
        <p:spPr>
          <a:xfrm>
            <a:off x="1739726" y="5800596"/>
            <a:ext cx="1332535" cy="369332"/>
          </a:xfrm>
          <a:prstGeom prst="rect">
            <a:avLst/>
          </a:prstGeom>
          <a:noFill/>
        </p:spPr>
        <p:txBody>
          <a:bodyPr wrap="square" rtlCol="0">
            <a:spAutoFit/>
          </a:bodyPr>
          <a:lstStyle/>
          <a:p>
            <a:pPr algn="ctr"/>
            <a:r>
              <a:rPr kumimoji="1" lang="en-US" altLang="ja-JP" b="1" smtClean="0">
                <a:latin typeface="メイリオ"/>
              </a:rPr>
              <a:t>Fence </a:t>
            </a:r>
            <a:endParaRPr kumimoji="1" lang="ja-JP" altLang="en-US" b="1" dirty="0">
              <a:latin typeface="メイリオ"/>
            </a:endParaRPr>
          </a:p>
        </p:txBody>
      </p:sp>
      <p:pic>
        <p:nvPicPr>
          <p:cNvPr id="11" name="Picture 4" descr="Truck and wall (reduc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3839" y="2076030"/>
            <a:ext cx="2114826" cy="141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9727" y="4046600"/>
            <a:ext cx="1332535" cy="177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descr="High Security Single Un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2965" y="4039146"/>
            <a:ext cx="1286299" cy="169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Mosler 20 inch hinged vault doo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73896" y="2252792"/>
            <a:ext cx="2468361" cy="147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テキスト ボックス 14"/>
          <p:cNvSpPr txBox="1"/>
          <p:nvPr/>
        </p:nvSpPr>
        <p:spPr>
          <a:xfrm>
            <a:off x="3900898" y="5743307"/>
            <a:ext cx="2383137" cy="369332"/>
          </a:xfrm>
          <a:prstGeom prst="rect">
            <a:avLst/>
          </a:prstGeom>
          <a:noFill/>
        </p:spPr>
        <p:txBody>
          <a:bodyPr wrap="square" rtlCol="0">
            <a:spAutoFit/>
          </a:bodyPr>
          <a:lstStyle/>
          <a:p>
            <a:pPr algn="ctr"/>
            <a:r>
              <a:rPr kumimoji="1" lang="en-US" altLang="ja-JP" b="1" smtClean="0">
                <a:latin typeface="メイリオ"/>
              </a:rPr>
              <a:t>Turnstile gate </a:t>
            </a:r>
            <a:endParaRPr kumimoji="1" lang="ja-JP" altLang="en-US" b="1" dirty="0">
              <a:latin typeface="メイリオ"/>
            </a:endParaRPr>
          </a:p>
        </p:txBody>
      </p:sp>
      <p:sp>
        <p:nvSpPr>
          <p:cNvPr id="16" name="テキスト ボックス 15"/>
          <p:cNvSpPr txBox="1"/>
          <p:nvPr/>
        </p:nvSpPr>
        <p:spPr>
          <a:xfrm>
            <a:off x="4180105" y="3700592"/>
            <a:ext cx="2462152" cy="369332"/>
          </a:xfrm>
          <a:prstGeom prst="rect">
            <a:avLst/>
          </a:prstGeom>
          <a:noFill/>
        </p:spPr>
        <p:txBody>
          <a:bodyPr wrap="square" rtlCol="0">
            <a:spAutoFit/>
          </a:bodyPr>
          <a:lstStyle/>
          <a:p>
            <a:pPr algn="ctr"/>
            <a:r>
              <a:rPr kumimoji="1" lang="en-US" altLang="ja-JP" b="1" smtClean="0">
                <a:latin typeface="メイリオ"/>
              </a:rPr>
              <a:t>Security   Door </a:t>
            </a:r>
            <a:endParaRPr kumimoji="1" lang="ja-JP" altLang="en-US" b="1" dirty="0">
              <a:latin typeface="メイリオ"/>
            </a:endParaRPr>
          </a:p>
        </p:txBody>
      </p:sp>
      <p:sp>
        <p:nvSpPr>
          <p:cNvPr id="17" name="テキスト ボックス 16"/>
          <p:cNvSpPr txBox="1"/>
          <p:nvPr/>
        </p:nvSpPr>
        <p:spPr>
          <a:xfrm>
            <a:off x="5423057" y="4081592"/>
            <a:ext cx="1395487" cy="1600438"/>
          </a:xfrm>
          <a:prstGeom prst="rect">
            <a:avLst/>
          </a:prstGeom>
          <a:noFill/>
        </p:spPr>
        <p:txBody>
          <a:bodyPr wrap="square" rtlCol="0">
            <a:spAutoFit/>
          </a:bodyPr>
          <a:lstStyle/>
          <a:p>
            <a:r>
              <a:rPr lang="en-US" altLang="ja-JP" sz="1400" b="1" smtClean="0">
                <a:latin typeface="メイリオ"/>
              </a:rPr>
              <a:t>Others : </a:t>
            </a:r>
            <a:endParaRPr lang="en-US" altLang="ja-JP" sz="1400" b="1" dirty="0" smtClean="0">
              <a:latin typeface="メイリオ"/>
            </a:endParaRPr>
          </a:p>
          <a:p>
            <a:r>
              <a:rPr lang="en-US" altLang="ja-JP" sz="1400" smtClean="0">
                <a:latin typeface="メイリオ"/>
              </a:rPr>
              <a:t>- Wall </a:t>
            </a:r>
            <a:endParaRPr lang="en-US" altLang="ja-JP" sz="1400" dirty="0">
              <a:latin typeface="メイリオ"/>
            </a:endParaRPr>
          </a:p>
          <a:p>
            <a:r>
              <a:rPr lang="en-US" altLang="ja-JP" sz="1400" smtClean="0">
                <a:latin typeface="メイリオ"/>
              </a:rPr>
              <a:t>- Window </a:t>
            </a:r>
            <a:endParaRPr lang="en-US" altLang="ja-JP" sz="1400" dirty="0">
              <a:latin typeface="メイリオ"/>
            </a:endParaRPr>
          </a:p>
          <a:p>
            <a:r>
              <a:rPr lang="en-US" altLang="ja-JP" sz="1400" smtClean="0">
                <a:latin typeface="メイリオ"/>
              </a:rPr>
              <a:t>- Roof </a:t>
            </a:r>
            <a:endParaRPr lang="en-US" altLang="ja-JP" sz="1400" dirty="0">
              <a:latin typeface="メイリオ"/>
            </a:endParaRPr>
          </a:p>
          <a:p>
            <a:r>
              <a:rPr lang="en-US" altLang="ja-JP" sz="1400" smtClean="0">
                <a:latin typeface="メイリオ"/>
              </a:rPr>
              <a:t>- Floor </a:t>
            </a:r>
            <a:endParaRPr lang="en-US" altLang="ja-JP" sz="1400" dirty="0">
              <a:latin typeface="メイリオ"/>
            </a:endParaRPr>
          </a:p>
          <a:p>
            <a:r>
              <a:rPr lang="en-US" altLang="ja-JP" sz="1400" smtClean="0">
                <a:latin typeface="メイリオ"/>
              </a:rPr>
              <a:t>- Utility </a:t>
            </a:r>
            <a:endParaRPr lang="en-US" altLang="ja-JP" sz="1400" dirty="0" smtClean="0">
              <a:latin typeface="メイリオ"/>
            </a:endParaRPr>
          </a:p>
          <a:p>
            <a:r>
              <a:rPr lang="en-US" altLang="ja-JP" sz="1400" smtClean="0">
                <a:latin typeface="メイリオ"/>
              </a:rPr>
              <a:t>  Port </a:t>
            </a:r>
            <a:endParaRPr kumimoji="1" lang="ja-JP" altLang="en-US" sz="1400" dirty="0">
              <a:latin typeface="メイリオ"/>
            </a:endParaRPr>
          </a:p>
        </p:txBody>
      </p:sp>
      <p:sp>
        <p:nvSpPr>
          <p:cNvPr id="18" name="正方形/長方形 17"/>
          <p:cNvSpPr/>
          <p:nvPr/>
        </p:nvSpPr>
        <p:spPr>
          <a:xfrm>
            <a:off x="7012563" y="2311263"/>
            <a:ext cx="1775837" cy="39039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6913144" y="1987044"/>
            <a:ext cx="2133600" cy="318924"/>
          </a:xfrm>
          <a:prstGeom prst="rect">
            <a:avLst/>
          </a:prstGeom>
          <a:noFill/>
        </p:spPr>
        <p:txBody>
          <a:bodyPr wrap="square" lIns="0" tIns="36000" rIns="0" bIns="36000" rtlCol="0">
            <a:spAutoFit/>
          </a:bodyPr>
          <a:lstStyle/>
          <a:p>
            <a:pPr algn="ctr"/>
            <a:r>
              <a:rPr kumimoji="1" lang="en-US" altLang="ja-JP" sz="1600" b="1" dirty="0" smtClean="0">
                <a:latin typeface="メイリオ"/>
              </a:rPr>
              <a:t>Expansion barrier </a:t>
            </a:r>
            <a:endParaRPr kumimoji="1" lang="ja-JP" altLang="en-US" sz="1600" b="1" dirty="0">
              <a:latin typeface="メイリオ"/>
            </a:endParaRPr>
          </a:p>
        </p:txBody>
      </p:sp>
      <p:sp>
        <p:nvSpPr>
          <p:cNvPr id="20" name="テキスト ボックス 19"/>
          <p:cNvSpPr txBox="1"/>
          <p:nvPr/>
        </p:nvSpPr>
        <p:spPr>
          <a:xfrm>
            <a:off x="1242751" y="1431034"/>
            <a:ext cx="2620925" cy="318924"/>
          </a:xfrm>
          <a:prstGeom prst="rect">
            <a:avLst/>
          </a:prstGeom>
          <a:noFill/>
        </p:spPr>
        <p:txBody>
          <a:bodyPr wrap="square" lIns="0" tIns="36000" rIns="0" bIns="36000" rtlCol="0">
            <a:spAutoFit/>
          </a:bodyPr>
          <a:lstStyle/>
          <a:p>
            <a:pPr algn="ctr"/>
            <a:r>
              <a:rPr kumimoji="1" lang="en-US" altLang="ja-JP" sz="1600" b="1" dirty="0" smtClean="0">
                <a:latin typeface="メイリオ"/>
              </a:rPr>
              <a:t>Stationary type barrier </a:t>
            </a:r>
            <a:endParaRPr kumimoji="1" lang="ja-JP" altLang="en-US" sz="1600" b="1" dirty="0">
              <a:latin typeface="メイリオ"/>
            </a:endParaRPr>
          </a:p>
        </p:txBody>
      </p:sp>
      <p:sp>
        <p:nvSpPr>
          <p:cNvPr id="21" name="テキスト ボックス 20"/>
          <p:cNvSpPr txBox="1"/>
          <p:nvPr/>
        </p:nvSpPr>
        <p:spPr>
          <a:xfrm>
            <a:off x="4734684" y="1836240"/>
            <a:ext cx="1109159" cy="503590"/>
          </a:xfrm>
          <a:prstGeom prst="rect">
            <a:avLst/>
          </a:prstGeom>
          <a:solidFill>
            <a:schemeClr val="bg1">
              <a:lumMod val="85000"/>
            </a:schemeClr>
          </a:solidFill>
        </p:spPr>
        <p:txBody>
          <a:bodyPr wrap="square" lIns="0" tIns="36000" rIns="0" bIns="36000" rtlCol="0">
            <a:spAutoFit/>
          </a:bodyPr>
          <a:lstStyle/>
          <a:p>
            <a:pPr algn="ctr"/>
            <a:r>
              <a:rPr kumimoji="1" lang="en-US" altLang="ja-JP" sz="1400" b="1" smtClean="0">
                <a:latin typeface="メイリオ"/>
              </a:rPr>
              <a:t>Structure barrier </a:t>
            </a:r>
            <a:endParaRPr kumimoji="1" lang="ja-JP" altLang="en-US" sz="1400" b="1" dirty="0">
              <a:latin typeface="メイリオ"/>
            </a:endParaRPr>
          </a:p>
        </p:txBody>
      </p:sp>
    </p:spTree>
    <p:extLst>
      <p:ext uri="{BB962C8B-B14F-4D97-AF65-F5344CB8AC3E}">
        <p14:creationId xmlns:p14="http://schemas.microsoft.com/office/powerpoint/2010/main" val="27107132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57F1E4F-1CFF-5643-939E-217C01CDF565}" type="slidenum">
              <a:rPr lang="en-US" smtClean="0"/>
              <a:pPr/>
              <a:t>31</a:t>
            </a:fld>
            <a:endParaRPr lang="en-US" dirty="0"/>
          </a:p>
        </p:txBody>
      </p:sp>
      <p:sp>
        <p:nvSpPr>
          <p:cNvPr id="4" name="テキスト ボックス 3"/>
          <p:cNvSpPr txBox="1"/>
          <p:nvPr/>
        </p:nvSpPr>
        <p:spPr>
          <a:xfrm>
            <a:off x="386263" y="156212"/>
            <a:ext cx="4370295" cy="400110"/>
          </a:xfrm>
          <a:prstGeom prst="rect">
            <a:avLst/>
          </a:prstGeom>
          <a:noFill/>
        </p:spPr>
        <p:txBody>
          <a:bodyPr wrap="square" rtlCol="0">
            <a:spAutoFit/>
          </a:bodyPr>
          <a:lstStyle/>
          <a:p>
            <a:r>
              <a:rPr kumimoji="1" lang="en-US" altLang="ja-JP" sz="2000" dirty="0" smtClean="0">
                <a:latin typeface="Arial Unicode MS" panose="020B0604020202020204" pitchFamily="50" charset="-128"/>
                <a:ea typeface="Arial Unicode MS" panose="020B0604020202020204" pitchFamily="50" charset="-128"/>
                <a:cs typeface="Arial Unicode MS" panose="020B0604020202020204" pitchFamily="50" charset="-128"/>
              </a:rPr>
              <a:t>Response : Force</a:t>
            </a:r>
            <a:r>
              <a:rPr kumimoji="1" lang="ja-JP" altLang="en-US" sz="2000" dirty="0" smtClean="0">
                <a:latin typeface="Arial Unicode MS" panose="020B0604020202020204" pitchFamily="50" charset="-128"/>
                <a:ea typeface="Arial Unicode MS" panose="020B0604020202020204" pitchFamily="50" charset="-128"/>
                <a:cs typeface="Arial Unicode MS" panose="020B0604020202020204" pitchFamily="50" charset="-128"/>
              </a:rPr>
              <a:t> </a:t>
            </a:r>
            <a:r>
              <a:rPr kumimoji="1" lang="en-US" altLang="ja-JP" sz="2000" dirty="0" smtClean="0">
                <a:latin typeface="Arial Unicode MS" panose="020B0604020202020204" pitchFamily="50" charset="-128"/>
                <a:ea typeface="Arial Unicode MS" panose="020B0604020202020204" pitchFamily="50" charset="-128"/>
                <a:cs typeface="Arial Unicode MS" panose="020B0604020202020204" pitchFamily="50" charset="-128"/>
              </a:rPr>
              <a:t>on Force</a:t>
            </a:r>
            <a:endParaRPr kumimoji="1" lang="ja-JP" altLang="en-US" sz="20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6" name="図 5"/>
          <p:cNvPicPr>
            <a:picLocks noChangeAspect="1"/>
          </p:cNvPicPr>
          <p:nvPr/>
        </p:nvPicPr>
        <p:blipFill>
          <a:blip r:embed="rId2"/>
          <a:stretch>
            <a:fillRect/>
          </a:stretch>
        </p:blipFill>
        <p:spPr>
          <a:xfrm>
            <a:off x="1226674" y="2549022"/>
            <a:ext cx="3371451" cy="2235418"/>
          </a:xfrm>
          <a:prstGeom prst="rect">
            <a:avLst/>
          </a:prstGeom>
        </p:spPr>
      </p:pic>
      <p:sp>
        <p:nvSpPr>
          <p:cNvPr id="7" name="正方形/長方形 6"/>
          <p:cNvSpPr/>
          <p:nvPr/>
        </p:nvSpPr>
        <p:spPr>
          <a:xfrm>
            <a:off x="829842" y="1615831"/>
            <a:ext cx="7853432" cy="369332"/>
          </a:xfrm>
          <a:prstGeom prst="rect">
            <a:avLst/>
          </a:prstGeom>
        </p:spPr>
        <p:txBody>
          <a:bodyPr wrap="none">
            <a:spAutoFit/>
          </a:bodyPr>
          <a:lstStyle/>
          <a:p>
            <a:r>
              <a:rPr lang="en-US" altLang="ja-JP" dirty="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Force can neutralize the </a:t>
            </a:r>
            <a:r>
              <a:rPr lang="en-US" altLang="ja-JP" dirty="0" smtClean="0">
                <a:solidFill>
                  <a:prstClr val="black"/>
                </a:solidFill>
                <a:latin typeface="Arial Unicode MS" panose="020B0604020202020204" pitchFamily="50" charset="-128"/>
                <a:ea typeface="Arial Unicode MS" panose="020B0604020202020204" pitchFamily="50" charset="-128"/>
                <a:cs typeface="Arial Unicode MS" panose="020B0604020202020204" pitchFamily="50" charset="-128"/>
              </a:rPr>
              <a:t>adversary before they complete the malicious task</a:t>
            </a:r>
            <a:endParaRPr lang="ja-JP" altLang="en-US" dirty="0"/>
          </a:p>
        </p:txBody>
      </p:sp>
      <p:pic>
        <p:nvPicPr>
          <p:cNvPr id="11" name="図 10"/>
          <p:cNvPicPr>
            <a:picLocks noChangeAspect="1"/>
          </p:cNvPicPr>
          <p:nvPr/>
        </p:nvPicPr>
        <p:blipFill>
          <a:blip r:embed="rId3"/>
          <a:stretch>
            <a:fillRect/>
          </a:stretch>
        </p:blipFill>
        <p:spPr>
          <a:xfrm>
            <a:off x="5033553" y="2549022"/>
            <a:ext cx="3371452" cy="2235419"/>
          </a:xfrm>
          <a:prstGeom prst="rect">
            <a:avLst/>
          </a:prstGeom>
        </p:spPr>
      </p:pic>
      <p:sp>
        <p:nvSpPr>
          <p:cNvPr id="12" name="テキスト ボックス 11"/>
          <p:cNvSpPr txBox="1"/>
          <p:nvPr/>
        </p:nvSpPr>
        <p:spPr>
          <a:xfrm>
            <a:off x="2603863" y="4784440"/>
            <a:ext cx="764953" cy="369332"/>
          </a:xfrm>
          <a:prstGeom prst="rect">
            <a:avLst/>
          </a:prstGeom>
          <a:noFill/>
        </p:spPr>
        <p:txBody>
          <a:bodyPr wrap="none" rtlCol="0">
            <a:spAutoFit/>
          </a:bodyPr>
          <a:lstStyle/>
          <a:p>
            <a:r>
              <a:rPr kumimoji="1" lang="en-US" altLang="ja-JP" dirty="0" smtClean="0"/>
              <a:t>Army</a:t>
            </a:r>
            <a:endParaRPr kumimoji="1" lang="ja-JP" altLang="en-US" dirty="0"/>
          </a:p>
        </p:txBody>
      </p:sp>
      <p:sp>
        <p:nvSpPr>
          <p:cNvPr id="13" name="テキスト ボックス 12"/>
          <p:cNvSpPr txBox="1"/>
          <p:nvPr/>
        </p:nvSpPr>
        <p:spPr>
          <a:xfrm>
            <a:off x="6130834" y="4784440"/>
            <a:ext cx="864339" cy="369332"/>
          </a:xfrm>
          <a:prstGeom prst="rect">
            <a:avLst/>
          </a:prstGeom>
          <a:noFill/>
        </p:spPr>
        <p:txBody>
          <a:bodyPr wrap="none" rtlCol="0">
            <a:spAutoFit/>
          </a:bodyPr>
          <a:lstStyle/>
          <a:p>
            <a:r>
              <a:rPr kumimoji="1" lang="en-US" altLang="ja-JP" dirty="0" smtClean="0"/>
              <a:t>Police</a:t>
            </a:r>
            <a:endParaRPr kumimoji="1" lang="ja-JP" altLang="en-US" dirty="0"/>
          </a:p>
        </p:txBody>
      </p:sp>
    </p:spTree>
    <p:extLst>
      <p:ext uri="{BB962C8B-B14F-4D97-AF65-F5344CB8AC3E}">
        <p14:creationId xmlns:p14="http://schemas.microsoft.com/office/powerpoint/2010/main" val="19100933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線コネクタ 66"/>
          <p:cNvCxnSpPr/>
          <p:nvPr/>
        </p:nvCxnSpPr>
        <p:spPr>
          <a:xfrm>
            <a:off x="5506008" y="2668885"/>
            <a:ext cx="0" cy="1800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0CFEC368-1D7A-4F81-ABF6-AE0E36BAF64C}" type="slidenum">
              <a:rPr lang="en-US" smtClean="0"/>
              <a:pPr/>
              <a:t>32</a:t>
            </a:fld>
            <a:endParaRPr lang="en-US"/>
          </a:p>
        </p:txBody>
      </p:sp>
      <p:sp>
        <p:nvSpPr>
          <p:cNvPr id="63" name="右矢印 62"/>
          <p:cNvSpPr/>
          <p:nvPr/>
        </p:nvSpPr>
        <p:spPr>
          <a:xfrm>
            <a:off x="4086595" y="3161147"/>
            <a:ext cx="1419413" cy="5454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64" name="乗算記号 63"/>
          <p:cNvSpPr/>
          <p:nvPr/>
        </p:nvSpPr>
        <p:spPr>
          <a:xfrm>
            <a:off x="4217696" y="2779145"/>
            <a:ext cx="914400" cy="1154900"/>
          </a:xfrm>
          <a:prstGeom prst="mathMultiply">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76" name="テキスト ボックス 75"/>
          <p:cNvSpPr txBox="1"/>
          <p:nvPr/>
        </p:nvSpPr>
        <p:spPr>
          <a:xfrm>
            <a:off x="4815176" y="2421939"/>
            <a:ext cx="1415772" cy="461665"/>
          </a:xfrm>
          <a:prstGeom prst="rect">
            <a:avLst/>
          </a:prstGeom>
          <a:noFill/>
        </p:spPr>
        <p:txBody>
          <a:bodyPr wrap="none" rtlCol="0">
            <a:spAutoFit/>
          </a:bodyPr>
          <a:lstStyle/>
          <a:p>
            <a:r>
              <a:rPr kumimoji="1" lang="ja-JP" altLang="en-US" sz="2400" dirty="0" smtClean="0">
                <a:solidFill>
                  <a:schemeClr val="tx2"/>
                </a:solidFill>
                <a:latin typeface="ＭＳ Ｐゴシック" panose="020B0600070205080204" pitchFamily="50" charset="-128"/>
                <a:ea typeface="ＭＳ Ｐゴシック" panose="020B0600070205080204" pitchFamily="50" charset="-128"/>
              </a:rPr>
              <a:t>侵入防御</a:t>
            </a:r>
            <a:endParaRPr kumimoji="1" lang="ja-JP" altLang="en-US" sz="2400" dirty="0">
              <a:solidFill>
                <a:schemeClr val="tx2"/>
              </a:solidFill>
              <a:latin typeface="ＭＳ Ｐゴシック" panose="020B0600070205080204" pitchFamily="50" charset="-128"/>
              <a:ea typeface="ＭＳ Ｐゴシック" panose="020B0600070205080204" pitchFamily="50" charset="-128"/>
            </a:endParaRPr>
          </a:p>
        </p:txBody>
      </p:sp>
      <p:sp>
        <p:nvSpPr>
          <p:cNvPr id="85" name="右矢印 84"/>
          <p:cNvSpPr/>
          <p:nvPr/>
        </p:nvSpPr>
        <p:spPr>
          <a:xfrm>
            <a:off x="5523062" y="3783772"/>
            <a:ext cx="1749223" cy="54543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88" name="テキスト ボックス 87"/>
          <p:cNvSpPr txBox="1"/>
          <p:nvPr/>
        </p:nvSpPr>
        <p:spPr>
          <a:xfrm>
            <a:off x="1275597" y="3040259"/>
            <a:ext cx="3493576" cy="646331"/>
          </a:xfrm>
          <a:prstGeom prst="rect">
            <a:avLst/>
          </a:prstGeom>
          <a:noFill/>
        </p:spPr>
        <p:txBody>
          <a:bodyPr wrap="square" rtlCol="0">
            <a:spAutoFit/>
          </a:bodyPr>
          <a:lstStyle/>
          <a:p>
            <a:r>
              <a:rPr lang="ja-JP" altLang="en-US" b="1" dirty="0" smtClean="0">
                <a:latin typeface="ＭＳ Ｐゴシック" panose="020B0600070205080204" pitchFamily="50" charset="-128"/>
                <a:ea typeface="ＭＳ Ｐゴシック" panose="020B0600070205080204" pitchFamily="50" charset="-128"/>
              </a:rPr>
              <a:t>外部脅威者の場合：</a:t>
            </a:r>
            <a:endParaRPr lang="en-US" altLang="ja-JP" b="1" dirty="0" smtClean="0">
              <a:latin typeface="ＭＳ Ｐゴシック" panose="020B0600070205080204" pitchFamily="50" charset="-128"/>
              <a:ea typeface="ＭＳ Ｐゴシック" panose="020B0600070205080204" pitchFamily="50" charset="-128"/>
            </a:endParaRPr>
          </a:p>
          <a:p>
            <a:r>
              <a:rPr lang="ja-JP" altLang="en-US" b="1" dirty="0" smtClean="0">
                <a:latin typeface="ＭＳ Ｐゴシック" panose="020B0600070205080204" pitchFamily="50" charset="-128"/>
                <a:ea typeface="ＭＳ Ｐゴシック" panose="020B0600070205080204" pitchFamily="50" charset="-128"/>
              </a:rPr>
              <a:t>侵入防御の効果が大きい</a:t>
            </a:r>
            <a:endParaRPr kumimoji="1" lang="ja-JP" altLang="en-US" b="1" dirty="0">
              <a:latin typeface="ＭＳ Ｐゴシック" panose="020B0600070205080204" pitchFamily="50" charset="-128"/>
              <a:ea typeface="ＭＳ Ｐゴシック" panose="020B0600070205080204" pitchFamily="50" charset="-128"/>
            </a:endParaRPr>
          </a:p>
        </p:txBody>
      </p:sp>
      <p:sp>
        <p:nvSpPr>
          <p:cNvPr id="89" name="テキスト ボックス 88"/>
          <p:cNvSpPr txBox="1"/>
          <p:nvPr/>
        </p:nvSpPr>
        <p:spPr>
          <a:xfrm>
            <a:off x="1257661" y="4089961"/>
            <a:ext cx="3804056" cy="369332"/>
          </a:xfrm>
          <a:prstGeom prst="rect">
            <a:avLst/>
          </a:prstGeom>
          <a:noFill/>
        </p:spPr>
        <p:txBody>
          <a:bodyPr wrap="square" rtlCol="0">
            <a:spAutoFit/>
          </a:bodyPr>
          <a:lstStyle/>
          <a:p>
            <a:r>
              <a:rPr lang="ja-JP" altLang="en-US" b="1" dirty="0" smtClean="0">
                <a:latin typeface="ＭＳ Ｐゴシック" panose="020B0600070205080204" pitchFamily="50" charset="-128"/>
                <a:ea typeface="ＭＳ Ｐゴシック" panose="020B0600070205080204" pitchFamily="50" charset="-128"/>
              </a:rPr>
              <a:t>内部脅威者の場合：</a:t>
            </a:r>
            <a:endParaRPr lang="en-US" altLang="ja-JP" b="1" dirty="0" smtClean="0">
              <a:latin typeface="ＭＳ Ｐゴシック" panose="020B0600070205080204" pitchFamily="50" charset="-128"/>
              <a:ea typeface="ＭＳ Ｐゴシック" panose="020B0600070205080204" pitchFamily="50" charset="-128"/>
            </a:endParaRPr>
          </a:p>
        </p:txBody>
      </p:sp>
      <p:sp>
        <p:nvSpPr>
          <p:cNvPr id="92" name="テキスト ボックス 91"/>
          <p:cNvSpPr txBox="1"/>
          <p:nvPr/>
        </p:nvSpPr>
        <p:spPr>
          <a:xfrm>
            <a:off x="7129368" y="3851920"/>
            <a:ext cx="1748895" cy="400110"/>
          </a:xfrm>
          <a:prstGeom prst="rect">
            <a:avLst/>
          </a:prstGeom>
          <a:noFill/>
        </p:spPr>
        <p:txBody>
          <a:bodyPr wrap="square" rtlCol="0">
            <a:spAutoFit/>
          </a:bodyPr>
          <a:lstStyle/>
          <a:p>
            <a:pPr algn="ctr"/>
            <a:r>
              <a:rPr kumimoji="1" lang="ja-JP" altLang="en-US" sz="2000" b="1" dirty="0" smtClean="0">
                <a:latin typeface="ＭＳ Ｐゴシック" panose="020B0600070205080204" pitchFamily="50" charset="-128"/>
                <a:ea typeface="ＭＳ Ｐゴシック" panose="020B0600070205080204" pitchFamily="50" charset="-128"/>
              </a:rPr>
              <a:t>アクセス</a:t>
            </a:r>
            <a:r>
              <a:rPr kumimoji="1" lang="ja-JP" altLang="en-US" sz="2000" b="1" dirty="0">
                <a:latin typeface="ＭＳ Ｐゴシック" panose="020B0600070205080204" pitchFamily="50" charset="-128"/>
                <a:ea typeface="ＭＳ Ｐゴシック" panose="020B0600070205080204" pitchFamily="50" charset="-128"/>
              </a:rPr>
              <a:t>権</a:t>
            </a:r>
          </a:p>
        </p:txBody>
      </p:sp>
      <p:sp>
        <p:nvSpPr>
          <p:cNvPr id="19" name="テキスト ボックス 18"/>
          <p:cNvSpPr txBox="1"/>
          <p:nvPr/>
        </p:nvSpPr>
        <p:spPr>
          <a:xfrm>
            <a:off x="1446270" y="4423092"/>
            <a:ext cx="7230894" cy="923330"/>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square" rtlCol="0">
            <a:spAutoFit/>
          </a:bodyPr>
          <a:lstStyle/>
          <a:p>
            <a:pPr marL="176213" indent="-166688">
              <a:buFont typeface="+mj-ea"/>
              <a:buAutoNum type="circleNumDbPlain"/>
            </a:pPr>
            <a:r>
              <a:rPr lang="ja-JP" altLang="en-US" b="1" dirty="0" smtClean="0">
                <a:latin typeface="ＭＳ Ｐゴシック" panose="020B0600070205080204" pitchFamily="50" charset="-128"/>
                <a:ea typeface="ＭＳ Ｐゴシック" panose="020B0600070205080204" pitchFamily="50" charset="-128"/>
              </a:rPr>
              <a:t>枢要エリアにアクセス可能な場合がある。</a:t>
            </a:r>
            <a:endParaRPr lang="en-US" altLang="ja-JP" b="1" dirty="0" smtClean="0">
              <a:latin typeface="ＭＳ Ｐゴシック" panose="020B0600070205080204" pitchFamily="50" charset="-128"/>
              <a:ea typeface="ＭＳ Ｐゴシック" panose="020B0600070205080204" pitchFamily="50" charset="-128"/>
            </a:endParaRPr>
          </a:p>
          <a:p>
            <a:pPr marL="176213" indent="-166688">
              <a:buFont typeface="+mj-ea"/>
              <a:buAutoNum type="circleNumDbPlain"/>
            </a:pPr>
            <a:r>
              <a:rPr kumimoji="1" lang="ja-JP" altLang="en-US" b="1" dirty="0" smtClean="0">
                <a:latin typeface="ＭＳ Ｐゴシック" panose="020B0600070205080204" pitchFamily="50" charset="-128"/>
                <a:ea typeface="ＭＳ Ｐゴシック" panose="020B0600070205080204" pitchFamily="50" charset="-128"/>
              </a:rPr>
              <a:t>高い専門的知識や技術スキルを有する場合がある</a:t>
            </a:r>
            <a:r>
              <a:rPr lang="ja-JP" altLang="en-US" b="1" dirty="0" smtClean="0">
                <a:latin typeface="ＭＳ Ｐゴシック" panose="020B0600070205080204" pitchFamily="50" charset="-128"/>
                <a:ea typeface="ＭＳ Ｐゴシック" panose="020B0600070205080204" pitchFamily="50" charset="-128"/>
              </a:rPr>
              <a:t>。</a:t>
            </a:r>
            <a:endParaRPr lang="en-US" altLang="ja-JP" b="1" dirty="0" smtClean="0">
              <a:latin typeface="ＭＳ Ｐゴシック" panose="020B0600070205080204" pitchFamily="50" charset="-128"/>
              <a:ea typeface="ＭＳ Ｐゴシック" panose="020B0600070205080204" pitchFamily="50" charset="-128"/>
            </a:endParaRPr>
          </a:p>
          <a:p>
            <a:pPr marL="176213" indent="-166688">
              <a:buFont typeface="+mj-ea"/>
              <a:buAutoNum type="circleNumDbPlain"/>
            </a:pPr>
            <a:r>
              <a:rPr lang="ja-JP" altLang="en-US" b="1" dirty="0" smtClean="0">
                <a:latin typeface="ＭＳ Ｐゴシック" panose="020B0600070205080204" pitchFamily="50" charset="-128"/>
                <a:ea typeface="ＭＳ Ｐゴシック" panose="020B0600070205080204" pitchFamily="50" charset="-128"/>
              </a:rPr>
              <a:t>通常作業に隠れて妨害破壊行為の実施も可能。</a:t>
            </a:r>
            <a:endParaRPr kumimoji="1" lang="ja-JP" altLang="en-US" b="1" dirty="0">
              <a:latin typeface="ＭＳ Ｐゴシック" panose="020B0600070205080204" pitchFamily="50" charset="-128"/>
              <a:ea typeface="ＭＳ Ｐゴシック" panose="020B0600070205080204" pitchFamily="50" charset="-128"/>
            </a:endParaRPr>
          </a:p>
        </p:txBody>
      </p:sp>
      <p:sp>
        <p:nvSpPr>
          <p:cNvPr id="18" name="右矢印 17"/>
          <p:cNvSpPr/>
          <p:nvPr/>
        </p:nvSpPr>
        <p:spPr>
          <a:xfrm>
            <a:off x="5488958" y="3161146"/>
            <a:ext cx="1783328" cy="545437"/>
          </a:xfrm>
          <a:prstGeom prst="rightArrow">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20" name="正方形/長方形 19"/>
          <p:cNvSpPr/>
          <p:nvPr/>
        </p:nvSpPr>
        <p:spPr>
          <a:xfrm>
            <a:off x="507838" y="134429"/>
            <a:ext cx="8788400" cy="461665"/>
          </a:xfrm>
          <a:prstGeom prst="rect">
            <a:avLst/>
          </a:prstGeom>
        </p:spPr>
        <p:txBody>
          <a:bodyPr wrap="square">
            <a:spAutoFit/>
          </a:bodyPr>
          <a:lstStyle/>
          <a:p>
            <a:r>
              <a:rPr lang="ja-JP" altLang="en-US" sz="2400" b="1" dirty="0" smtClean="0">
                <a:latin typeface="ＭＳ Ｐゴシック" panose="020B0600070205080204" pitchFamily="50" charset="-128"/>
                <a:ea typeface="ＭＳ Ｐゴシック" panose="020B0600070205080204" pitchFamily="50" charset="-128"/>
              </a:rPr>
              <a:t>妨害</a:t>
            </a:r>
            <a:r>
              <a:rPr lang="ja-JP" altLang="en-US" sz="2400" b="1" dirty="0">
                <a:latin typeface="ＭＳ Ｐゴシック" panose="020B0600070205080204" pitchFamily="50" charset="-128"/>
                <a:ea typeface="ＭＳ Ｐゴシック" panose="020B0600070205080204" pitchFamily="50" charset="-128"/>
              </a:rPr>
              <a:t>破壊行為における内部</a:t>
            </a:r>
            <a:r>
              <a:rPr lang="ja-JP" altLang="en-US" sz="2400" b="1" dirty="0" smtClean="0">
                <a:latin typeface="ＭＳ Ｐゴシック" panose="020B0600070205080204" pitchFamily="50" charset="-128"/>
                <a:ea typeface="ＭＳ Ｐゴシック" panose="020B0600070205080204" pitchFamily="50" charset="-128"/>
              </a:rPr>
              <a:t>脅威者対策の必要性</a:t>
            </a:r>
            <a:endParaRPr lang="ja-JP" altLang="en-US" sz="2400" b="1" dirty="0">
              <a:latin typeface="ＭＳ Ｐゴシック" panose="020B0600070205080204" pitchFamily="50" charset="-128"/>
              <a:ea typeface="ＭＳ Ｐゴシック" panose="020B0600070205080204" pitchFamily="50" charset="-128"/>
            </a:endParaRPr>
          </a:p>
        </p:txBody>
      </p:sp>
      <p:graphicFrame>
        <p:nvGraphicFramePr>
          <p:cNvPr id="21" name="図表 20"/>
          <p:cNvGraphicFramePr/>
          <p:nvPr>
            <p:extLst/>
          </p:nvPr>
        </p:nvGraphicFramePr>
        <p:xfrm>
          <a:off x="1765325" y="940241"/>
          <a:ext cx="6412417" cy="1471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2" name="直線コネクタ 21"/>
          <p:cNvCxnSpPr/>
          <p:nvPr/>
        </p:nvCxnSpPr>
        <p:spPr>
          <a:xfrm>
            <a:off x="8310842" y="916175"/>
            <a:ext cx="0" cy="147600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flipH="1">
            <a:off x="8322821" y="1202615"/>
            <a:ext cx="255494" cy="81138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8590293" y="893176"/>
            <a:ext cx="430887" cy="1539913"/>
          </a:xfrm>
          <a:prstGeom prst="rect">
            <a:avLst/>
          </a:prstGeom>
          <a:noFill/>
        </p:spPr>
        <p:txBody>
          <a:bodyPr vert="eaVert" wrap="square" rtlCol="0">
            <a:spAutoFit/>
          </a:bodyPr>
          <a:lstStyle/>
          <a:p>
            <a:r>
              <a:rPr kumimoji="1" lang="ja-JP" altLang="en-US" sz="1600" dirty="0" smtClean="0">
                <a:solidFill>
                  <a:srgbClr val="FF0000"/>
                </a:solidFill>
              </a:rPr>
              <a:t>タイムリミット</a:t>
            </a:r>
            <a:endParaRPr kumimoji="1" lang="ja-JP" altLang="en-US" sz="1600" dirty="0">
              <a:solidFill>
                <a:srgbClr val="FF0000"/>
              </a:solidFill>
            </a:endParaRPr>
          </a:p>
        </p:txBody>
      </p:sp>
      <p:sp>
        <p:nvSpPr>
          <p:cNvPr id="8" name="テキスト ボックス 7"/>
          <p:cNvSpPr txBox="1"/>
          <p:nvPr/>
        </p:nvSpPr>
        <p:spPr>
          <a:xfrm>
            <a:off x="1305746" y="928504"/>
            <a:ext cx="1731264" cy="369332"/>
          </a:xfrm>
          <a:prstGeom prst="rect">
            <a:avLst/>
          </a:prstGeom>
          <a:noFill/>
        </p:spPr>
        <p:txBody>
          <a:bodyPr wrap="square" rtlCol="0">
            <a:spAutoFit/>
          </a:bodyPr>
          <a:lstStyle/>
          <a:p>
            <a:r>
              <a:rPr kumimoji="1" lang="en-US" altLang="ja-JP" u="sng" dirty="0" smtClean="0"/>
              <a:t>PP</a:t>
            </a:r>
            <a:r>
              <a:rPr kumimoji="1" lang="ja-JP" altLang="en-US" u="sng" dirty="0" smtClean="0"/>
              <a:t>の流れ</a:t>
            </a:r>
            <a:endParaRPr kumimoji="1" lang="ja-JP" altLang="en-US" u="sng" dirty="0"/>
          </a:p>
        </p:txBody>
      </p:sp>
    </p:spTree>
    <p:extLst>
      <p:ext uri="{BB962C8B-B14F-4D97-AF65-F5344CB8AC3E}">
        <p14:creationId xmlns:p14="http://schemas.microsoft.com/office/powerpoint/2010/main" val="1162761391"/>
      </p:ext>
    </p:extLst>
  </p:cSld>
  <p:clrMapOvr>
    <a:masterClrMapping/>
  </p:clrMapOvr>
  <mc:AlternateContent xmlns:mc="http://schemas.openxmlformats.org/markup-compatibility/2006" xmlns:p14="http://schemas.microsoft.com/office/powerpoint/2010/main">
    <mc:Choice Requires="p14">
      <p:transition spd="slow" p14:dur="2000" advTm="13105"/>
    </mc:Choice>
    <mc:Fallback xmlns="">
      <p:transition spd="slow" advTm="13105"/>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0CFEC368-1D7A-4F81-ABF6-AE0E36BAF64C}" type="slidenum">
              <a:rPr lang="en-US" smtClean="0"/>
              <a:pPr/>
              <a:t>33</a:t>
            </a:fld>
            <a:endParaRPr lang="en-US"/>
          </a:p>
        </p:txBody>
      </p:sp>
      <p:sp>
        <p:nvSpPr>
          <p:cNvPr id="19" name="テキスト ボックス 18"/>
          <p:cNvSpPr txBox="1"/>
          <p:nvPr/>
        </p:nvSpPr>
        <p:spPr>
          <a:xfrm>
            <a:off x="3084713" y="1491843"/>
            <a:ext cx="7230894" cy="861774"/>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square" rtlCol="0">
            <a:spAutoFit/>
          </a:bodyPr>
          <a:lstStyle/>
          <a:p>
            <a:pPr marL="176213" indent="-166688">
              <a:buFont typeface="+mj-ea"/>
              <a:buAutoNum type="circleNumDbPlain"/>
            </a:pPr>
            <a:r>
              <a:rPr lang="ja-JP" altLang="en-US" sz="1600" b="1" dirty="0">
                <a:latin typeface="ＭＳ Ｐゴシック" panose="020B0600070205080204" pitchFamily="50" charset="-128"/>
                <a:ea typeface="ＭＳ Ｐゴシック" panose="020B0600070205080204" pitchFamily="50" charset="-128"/>
              </a:rPr>
              <a:t>枢要エリアにアクセス可能な場合がある。</a:t>
            </a:r>
            <a:endParaRPr lang="en-US" altLang="ja-JP" sz="1600" b="1" dirty="0">
              <a:latin typeface="ＭＳ Ｐゴシック" panose="020B0600070205080204" pitchFamily="50" charset="-128"/>
              <a:ea typeface="ＭＳ Ｐゴシック" panose="020B0600070205080204" pitchFamily="50" charset="-128"/>
            </a:endParaRPr>
          </a:p>
          <a:p>
            <a:pPr marL="176213" indent="-166688">
              <a:buFont typeface="+mj-ea"/>
              <a:buAutoNum type="circleNumDbPlain"/>
            </a:pPr>
            <a:r>
              <a:rPr kumimoji="1" lang="ja-JP" altLang="en-US" sz="1600" b="1" dirty="0">
                <a:latin typeface="ＭＳ Ｐゴシック" panose="020B0600070205080204" pitchFamily="50" charset="-128"/>
                <a:ea typeface="ＭＳ Ｐゴシック" panose="020B0600070205080204" pitchFamily="50" charset="-128"/>
              </a:rPr>
              <a:t>高い専門的知識や技術スキルを有する場合がある</a:t>
            </a:r>
            <a:r>
              <a:rPr lang="ja-JP" altLang="en-US" sz="1600" b="1" dirty="0">
                <a:latin typeface="ＭＳ Ｐゴシック" panose="020B0600070205080204" pitchFamily="50" charset="-128"/>
                <a:ea typeface="ＭＳ Ｐゴシック" panose="020B0600070205080204" pitchFamily="50" charset="-128"/>
              </a:rPr>
              <a:t>。</a:t>
            </a:r>
            <a:endParaRPr lang="en-US" altLang="ja-JP" sz="1600" b="1" dirty="0">
              <a:latin typeface="ＭＳ Ｐゴシック" panose="020B0600070205080204" pitchFamily="50" charset="-128"/>
              <a:ea typeface="ＭＳ Ｐゴシック" panose="020B0600070205080204" pitchFamily="50" charset="-128"/>
            </a:endParaRPr>
          </a:p>
          <a:p>
            <a:pPr marL="176213" indent="-166688">
              <a:buFont typeface="+mj-ea"/>
              <a:buAutoNum type="circleNumDbPlain"/>
            </a:pPr>
            <a:r>
              <a:rPr lang="ja-JP" altLang="en-US" sz="1600" b="1" dirty="0">
                <a:latin typeface="ＭＳ Ｐゴシック" panose="020B0600070205080204" pitchFamily="50" charset="-128"/>
                <a:ea typeface="ＭＳ Ｐゴシック" panose="020B0600070205080204" pitchFamily="50" charset="-128"/>
              </a:rPr>
              <a:t>通常作業に隠れて妨害破壊行為の実施も可能。</a:t>
            </a:r>
            <a:endParaRPr kumimoji="1" lang="ja-JP" altLang="en-US" sz="1600" b="1" dirty="0">
              <a:latin typeface="ＭＳ Ｐゴシック" panose="020B0600070205080204" pitchFamily="50" charset="-128"/>
              <a:ea typeface="ＭＳ Ｐゴシック" panose="020B0600070205080204" pitchFamily="50" charset="-128"/>
            </a:endParaRPr>
          </a:p>
        </p:txBody>
      </p:sp>
      <p:sp>
        <p:nvSpPr>
          <p:cNvPr id="7" name="テキスト ボックス 6"/>
          <p:cNvSpPr txBox="1"/>
          <p:nvPr/>
        </p:nvSpPr>
        <p:spPr>
          <a:xfrm>
            <a:off x="1463756" y="1733738"/>
            <a:ext cx="1620957" cy="338554"/>
          </a:xfrm>
          <a:prstGeom prst="rect">
            <a:avLst/>
          </a:prstGeom>
          <a:noFill/>
        </p:spPr>
        <p:txBody>
          <a:bodyPr wrap="none" rtlCol="0">
            <a:spAutoFit/>
          </a:bodyPr>
          <a:lstStyle/>
          <a:p>
            <a:r>
              <a:rPr kumimoji="1" lang="ja-JP" altLang="en-US" sz="1600" b="1" dirty="0" smtClean="0">
                <a:latin typeface="ＭＳ ゴシック" panose="020B0609070205080204" pitchFamily="49" charset="-128"/>
                <a:ea typeface="ＭＳ ゴシック" panose="020B0609070205080204" pitchFamily="49" charset="-128"/>
              </a:rPr>
              <a:t>内部脅威者は、</a:t>
            </a:r>
            <a:endParaRPr kumimoji="1" lang="ja-JP" altLang="en-US" sz="1600" b="1" dirty="0">
              <a:latin typeface="ＭＳ ゴシック" panose="020B0609070205080204" pitchFamily="49" charset="-128"/>
              <a:ea typeface="ＭＳ ゴシック" panose="020B0609070205080204" pitchFamily="49" charset="-128"/>
            </a:endParaRPr>
          </a:p>
        </p:txBody>
      </p:sp>
      <p:sp>
        <p:nvSpPr>
          <p:cNvPr id="25" name="正方形/長方形 24"/>
          <p:cNvSpPr/>
          <p:nvPr/>
        </p:nvSpPr>
        <p:spPr>
          <a:xfrm>
            <a:off x="511228" y="65553"/>
            <a:ext cx="8890000" cy="584775"/>
          </a:xfrm>
          <a:prstGeom prst="rect">
            <a:avLst/>
          </a:prstGeom>
        </p:spPr>
        <p:txBody>
          <a:bodyPr wrap="square">
            <a:spAutoFit/>
          </a:bodyPr>
          <a:lstStyle/>
          <a:p>
            <a:r>
              <a:rPr lang="ja-JP" altLang="en-US" sz="3200" b="1" dirty="0" smtClean="0">
                <a:latin typeface="ＭＳ Ｐゴシック" panose="020B0600070205080204" pitchFamily="50" charset="-128"/>
                <a:ea typeface="ＭＳ Ｐゴシック" panose="020B0600070205080204" pitchFamily="50" charset="-128"/>
              </a:rPr>
              <a:t>内部</a:t>
            </a:r>
            <a:r>
              <a:rPr lang="ja-JP" altLang="en-US" sz="3200" b="1" dirty="0">
                <a:latin typeface="ＭＳ Ｐゴシック" panose="020B0600070205080204" pitchFamily="50" charset="-128"/>
                <a:ea typeface="ＭＳ Ｐゴシック" panose="020B0600070205080204" pitchFamily="50" charset="-128"/>
              </a:rPr>
              <a:t>脅威者妨害破壊行為の検知手段の重要性</a:t>
            </a:r>
            <a:endParaRPr lang="en-US" altLang="ja-JP" sz="3200" b="1" dirty="0">
              <a:latin typeface="ＭＳ Ｐゴシック" panose="020B0600070205080204" pitchFamily="50" charset="-128"/>
              <a:ea typeface="ＭＳ Ｐゴシック" panose="020B0600070205080204" pitchFamily="50" charset="-128"/>
            </a:endParaRPr>
          </a:p>
        </p:txBody>
      </p:sp>
      <p:grpSp>
        <p:nvGrpSpPr>
          <p:cNvPr id="5" name="グループ化 4"/>
          <p:cNvGrpSpPr/>
          <p:nvPr/>
        </p:nvGrpSpPr>
        <p:grpSpPr>
          <a:xfrm>
            <a:off x="511228" y="2624970"/>
            <a:ext cx="8428365" cy="2653364"/>
            <a:chOff x="511228" y="1685856"/>
            <a:chExt cx="8428365" cy="2653364"/>
          </a:xfrm>
        </p:grpSpPr>
        <p:graphicFrame>
          <p:nvGraphicFramePr>
            <p:cNvPr id="21" name="図表 20"/>
            <p:cNvGraphicFramePr/>
            <p:nvPr>
              <p:extLst/>
            </p:nvPr>
          </p:nvGraphicFramePr>
          <p:xfrm>
            <a:off x="970807" y="1809261"/>
            <a:ext cx="6412417" cy="1471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2" name="直線コネクタ 21"/>
            <p:cNvCxnSpPr/>
            <p:nvPr/>
          </p:nvCxnSpPr>
          <p:spPr>
            <a:xfrm>
              <a:off x="8229255" y="1685856"/>
              <a:ext cx="0" cy="1743647"/>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flipH="1">
              <a:off x="8241234" y="2068548"/>
              <a:ext cx="255494" cy="81138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8508706" y="1759109"/>
              <a:ext cx="430887" cy="1539913"/>
            </a:xfrm>
            <a:prstGeom prst="rect">
              <a:avLst/>
            </a:prstGeom>
            <a:noFill/>
          </p:spPr>
          <p:txBody>
            <a:bodyPr vert="eaVert" wrap="square" rtlCol="0">
              <a:spAutoFit/>
            </a:bodyPr>
            <a:lstStyle/>
            <a:p>
              <a:r>
                <a:rPr kumimoji="1" lang="ja-JP" altLang="en-US" sz="1600" dirty="0" smtClean="0">
                  <a:solidFill>
                    <a:srgbClr val="FF0000"/>
                  </a:solidFill>
                </a:rPr>
                <a:t>タイムリミット</a:t>
              </a:r>
              <a:endParaRPr kumimoji="1" lang="ja-JP" altLang="en-US" sz="1600" dirty="0">
                <a:solidFill>
                  <a:srgbClr val="FF0000"/>
                </a:solidFill>
              </a:endParaRPr>
            </a:p>
          </p:txBody>
        </p:sp>
        <p:sp>
          <p:nvSpPr>
            <p:cNvPr id="8" name="テキスト ボックス 7"/>
            <p:cNvSpPr txBox="1"/>
            <p:nvPr/>
          </p:nvSpPr>
          <p:spPr>
            <a:xfrm>
              <a:off x="511228" y="1797524"/>
              <a:ext cx="1731264" cy="369332"/>
            </a:xfrm>
            <a:prstGeom prst="rect">
              <a:avLst/>
            </a:prstGeom>
            <a:noFill/>
          </p:spPr>
          <p:txBody>
            <a:bodyPr wrap="square" rtlCol="0">
              <a:spAutoFit/>
            </a:bodyPr>
            <a:lstStyle/>
            <a:p>
              <a:r>
                <a:rPr kumimoji="1" lang="en-US" altLang="ja-JP" u="sng" dirty="0" smtClean="0"/>
                <a:t>PP</a:t>
              </a:r>
              <a:r>
                <a:rPr kumimoji="1" lang="ja-JP" altLang="en-US" u="sng" dirty="0" smtClean="0"/>
                <a:t>の流れ</a:t>
              </a:r>
              <a:endParaRPr kumimoji="1" lang="ja-JP" altLang="en-US" u="sng" dirty="0"/>
            </a:p>
          </p:txBody>
        </p:sp>
        <p:sp>
          <p:nvSpPr>
            <p:cNvPr id="2" name="テキスト ボックス 1"/>
            <p:cNvSpPr txBox="1"/>
            <p:nvPr/>
          </p:nvSpPr>
          <p:spPr>
            <a:xfrm>
              <a:off x="546209" y="3169669"/>
              <a:ext cx="2171591" cy="1169551"/>
            </a:xfrm>
            <a:prstGeom prst="rect">
              <a:avLst/>
            </a:prstGeom>
            <a:noFill/>
          </p:spPr>
          <p:txBody>
            <a:bodyPr wrap="square" rtlCol="0">
              <a:spAutoFit/>
            </a:bodyPr>
            <a:lstStyle/>
            <a:p>
              <a:pPr marL="285750" indent="-196850">
                <a:buFont typeface="Wingdings" panose="05000000000000000000" pitchFamily="2" charset="2"/>
                <a:buChar char="Ø"/>
              </a:pPr>
              <a:r>
                <a:rPr kumimoji="1" lang="ja-JP" altLang="en-US" sz="1400" b="1" dirty="0" smtClean="0"/>
                <a:t>規制委が信頼性確認制度の方向性・基本的考え方</a:t>
              </a:r>
              <a:endParaRPr kumimoji="1" lang="en-US" altLang="ja-JP" sz="1400" b="1" dirty="0" smtClean="0"/>
            </a:p>
            <a:p>
              <a:pPr marL="285750" indent="-196850">
                <a:buFont typeface="Wingdings" panose="05000000000000000000" pitchFamily="2" charset="2"/>
                <a:buChar char="Ø"/>
              </a:pPr>
              <a:r>
                <a:rPr kumimoji="1" lang="ja-JP" altLang="en-US" sz="1400" b="1" dirty="0" smtClean="0"/>
                <a:t>今後、ガイドライン</a:t>
              </a:r>
              <a:endParaRPr kumimoji="1" lang="en-US" altLang="ja-JP" sz="1400" b="1" dirty="0" smtClean="0"/>
            </a:p>
            <a:p>
              <a:pPr marL="285750" indent="-196850">
                <a:buFont typeface="Wingdings" panose="05000000000000000000" pitchFamily="2" charset="2"/>
                <a:buChar char="Ø"/>
              </a:pPr>
              <a:r>
                <a:rPr kumimoji="1" lang="ja-JP" altLang="en-US" sz="1400" b="1" dirty="0" smtClean="0"/>
                <a:t>二人ルール</a:t>
              </a:r>
              <a:endParaRPr kumimoji="1" lang="ja-JP" altLang="en-US" sz="1400" b="1" dirty="0"/>
            </a:p>
          </p:txBody>
        </p:sp>
        <p:sp>
          <p:nvSpPr>
            <p:cNvPr id="3" name="下矢印 2"/>
            <p:cNvSpPr/>
            <p:nvPr/>
          </p:nvSpPr>
          <p:spPr>
            <a:xfrm flipV="1">
              <a:off x="1463756" y="2832531"/>
              <a:ext cx="336496" cy="2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4146748" y="3180710"/>
              <a:ext cx="2086710" cy="738664"/>
            </a:xfrm>
            <a:prstGeom prst="rect">
              <a:avLst/>
            </a:prstGeom>
            <a:noFill/>
          </p:spPr>
          <p:txBody>
            <a:bodyPr wrap="square" rtlCol="0">
              <a:spAutoFit/>
            </a:bodyPr>
            <a:lstStyle/>
            <a:p>
              <a:pPr marL="285750" indent="-196850">
                <a:buFont typeface="Wingdings" panose="05000000000000000000" pitchFamily="2" charset="2"/>
                <a:buChar char="Ø"/>
              </a:pPr>
              <a:r>
                <a:rPr kumimoji="1" lang="ja-JP" altLang="en-US" sz="1400" b="1" dirty="0" smtClean="0"/>
                <a:t>従来の侵入遅延手段はアクセス権を持つ者には有効ではない</a:t>
              </a:r>
              <a:endParaRPr kumimoji="1" lang="ja-JP" altLang="en-US" sz="1400" b="1" dirty="0"/>
            </a:p>
          </p:txBody>
        </p:sp>
        <p:sp>
          <p:nvSpPr>
            <p:cNvPr id="27" name="下矢印 26"/>
            <p:cNvSpPr/>
            <p:nvPr/>
          </p:nvSpPr>
          <p:spPr>
            <a:xfrm flipV="1">
              <a:off x="4864114" y="2857732"/>
              <a:ext cx="336496" cy="2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6011216" y="3168539"/>
              <a:ext cx="1998637" cy="738664"/>
            </a:xfrm>
            <a:prstGeom prst="rect">
              <a:avLst/>
            </a:prstGeom>
            <a:noFill/>
          </p:spPr>
          <p:txBody>
            <a:bodyPr wrap="square" rtlCol="0">
              <a:spAutoFit/>
            </a:bodyPr>
            <a:lstStyle/>
            <a:p>
              <a:pPr marL="285750" indent="-196850">
                <a:buFont typeface="Wingdings" panose="05000000000000000000" pitchFamily="2" charset="2"/>
                <a:buChar char="Ø"/>
              </a:pPr>
              <a:r>
                <a:rPr kumimoji="1" lang="ja-JP" altLang="en-US" sz="1400" b="1" dirty="0" smtClean="0"/>
                <a:t>内部脅威者を想定した対策案となっているか？</a:t>
              </a:r>
              <a:endParaRPr kumimoji="1" lang="ja-JP" altLang="en-US" sz="1400" b="1" dirty="0"/>
            </a:p>
          </p:txBody>
        </p:sp>
        <p:sp>
          <p:nvSpPr>
            <p:cNvPr id="29" name="下矢印 28"/>
            <p:cNvSpPr/>
            <p:nvPr/>
          </p:nvSpPr>
          <p:spPr>
            <a:xfrm flipV="1">
              <a:off x="6761713" y="2884156"/>
              <a:ext cx="336496" cy="2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p:cNvSpPr txBox="1"/>
          <p:nvPr/>
        </p:nvSpPr>
        <p:spPr>
          <a:xfrm>
            <a:off x="2433932" y="4134888"/>
            <a:ext cx="2007766" cy="954107"/>
          </a:xfrm>
          <a:prstGeom prst="rect">
            <a:avLst/>
          </a:prstGeom>
          <a:noFill/>
        </p:spPr>
        <p:txBody>
          <a:bodyPr wrap="square" rtlCol="0">
            <a:spAutoFit/>
          </a:bodyPr>
          <a:lstStyle/>
          <a:p>
            <a:pPr marL="285750" indent="-196850">
              <a:buFont typeface="Wingdings" panose="05000000000000000000" pitchFamily="2" charset="2"/>
              <a:buChar char="Ø"/>
            </a:pPr>
            <a:r>
              <a:rPr kumimoji="1" lang="ja-JP" altLang="en-US" sz="1400" b="1" dirty="0" smtClean="0"/>
              <a:t>従来の侵入検知手段はアクセス権を持つ者に</a:t>
            </a:r>
            <a:r>
              <a:rPr kumimoji="1" lang="ja-JP" altLang="en-US" sz="1400" b="1" dirty="0"/>
              <a:t>は</a:t>
            </a:r>
            <a:r>
              <a:rPr kumimoji="1" lang="ja-JP" altLang="en-US" sz="1400" b="1" dirty="0" smtClean="0"/>
              <a:t>有効ではない</a:t>
            </a:r>
            <a:endParaRPr kumimoji="1" lang="ja-JP" altLang="en-US" sz="1400" b="1" dirty="0"/>
          </a:p>
        </p:txBody>
      </p:sp>
      <p:sp>
        <p:nvSpPr>
          <p:cNvPr id="31" name="下矢印 30"/>
          <p:cNvSpPr/>
          <p:nvPr/>
        </p:nvSpPr>
        <p:spPr>
          <a:xfrm flipV="1">
            <a:off x="3252466" y="3843693"/>
            <a:ext cx="336496" cy="286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カギ線コネクタ 9"/>
          <p:cNvCxnSpPr>
            <a:stCxn id="30" idx="2"/>
            <a:endCxn id="26" idx="2"/>
          </p:cNvCxnSpPr>
          <p:nvPr/>
        </p:nvCxnSpPr>
        <p:spPr>
          <a:xfrm rot="5400000" flipH="1" flipV="1">
            <a:off x="4198705" y="4097598"/>
            <a:ext cx="230507" cy="1752288"/>
          </a:xfrm>
          <a:prstGeom prst="bentConnector3">
            <a:avLst>
              <a:gd name="adj1" fmla="val -161809"/>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40" name="カギ線コネクタ 39"/>
          <p:cNvCxnSpPr>
            <a:stCxn id="30" idx="2"/>
            <a:endCxn id="28" idx="2"/>
          </p:cNvCxnSpPr>
          <p:nvPr/>
        </p:nvCxnSpPr>
        <p:spPr>
          <a:xfrm rot="5400000" flipH="1" flipV="1">
            <a:off x="5102836" y="3181296"/>
            <a:ext cx="242678" cy="3572720"/>
          </a:xfrm>
          <a:prstGeom prst="bentConnector3">
            <a:avLst>
              <a:gd name="adj1" fmla="val -15387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p:cNvSpPr txBox="1"/>
          <p:nvPr/>
        </p:nvSpPr>
        <p:spPr>
          <a:xfrm>
            <a:off x="4289472" y="5560125"/>
            <a:ext cx="3262432" cy="338554"/>
          </a:xfrm>
          <a:prstGeom prst="rect">
            <a:avLst/>
          </a:prstGeom>
          <a:noFill/>
        </p:spPr>
        <p:txBody>
          <a:bodyPr wrap="none" rtlCol="0">
            <a:spAutoFit/>
          </a:bodyPr>
          <a:lstStyle/>
          <a:p>
            <a:r>
              <a:rPr kumimoji="1" lang="ja-JP" altLang="en-US" sz="1600" b="1" dirty="0" smtClean="0">
                <a:latin typeface="ＭＳ ゴシック" panose="020B0609070205080204" pitchFamily="49" charset="-128"/>
                <a:ea typeface="ＭＳ ゴシック" panose="020B0609070205080204" pitchFamily="49" charset="-128"/>
              </a:rPr>
              <a:t>検知が発報せねば、起動できない</a:t>
            </a:r>
            <a:endParaRPr kumimoji="1" lang="ja-JP" altLang="en-US" sz="1600" b="1"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892582728"/>
      </p:ext>
    </p:extLst>
  </p:cSld>
  <p:clrMapOvr>
    <a:masterClrMapping/>
  </p:clrMapOvr>
  <mc:AlternateContent xmlns:mc="http://schemas.openxmlformats.org/markup-compatibility/2006" xmlns:p14="http://schemas.microsoft.com/office/powerpoint/2010/main">
    <mc:Choice Requires="p14">
      <p:transition spd="slow" p14:dur="2000" advTm="13105"/>
    </mc:Choice>
    <mc:Fallback xmlns="">
      <p:transition spd="slow" advTm="13105"/>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57F1E4F-1CFF-5643-939E-217C01CDF565}" type="slidenum">
              <a:rPr lang="en-US" smtClean="0"/>
              <a:pPr/>
              <a:t>34</a:t>
            </a:fld>
            <a:endParaRPr lang="en-US" dirty="0"/>
          </a:p>
        </p:txBody>
      </p:sp>
      <p:sp>
        <p:nvSpPr>
          <p:cNvPr id="5" name="正方形/長方形 4"/>
          <p:cNvSpPr/>
          <p:nvPr/>
        </p:nvSpPr>
        <p:spPr>
          <a:xfrm>
            <a:off x="1796381" y="409589"/>
            <a:ext cx="6595389" cy="400110"/>
          </a:xfrm>
          <a:prstGeom prst="rect">
            <a:avLst/>
          </a:prstGeom>
        </p:spPr>
        <p:txBody>
          <a:bodyPr wrap="square">
            <a:spAutoFit/>
          </a:bodyPr>
          <a:lstStyle/>
          <a:p>
            <a:pPr defTabSz="914400"/>
            <a:r>
              <a:rPr kumimoji="1" lang="ja-JP" altLang="en-US" sz="2000" b="1" i="1" u="sng" dirty="0">
                <a:solidFill>
                  <a:prstClr val="black"/>
                </a:solidFill>
              </a:rPr>
              <a:t>細分化した妨害破壊行為に対する検知</a:t>
            </a:r>
            <a:r>
              <a:rPr kumimoji="1" lang="ja-JP" altLang="en-US" sz="2000" b="1" i="1" u="sng" dirty="0" smtClean="0">
                <a:solidFill>
                  <a:prstClr val="black"/>
                </a:solidFill>
              </a:rPr>
              <a:t>手法（案）</a:t>
            </a:r>
            <a:endParaRPr kumimoji="1" lang="en-US" altLang="ja-JP" sz="2000" b="1" i="1" u="sng" dirty="0">
              <a:solidFill>
                <a:prstClr val="black"/>
              </a:solidFill>
            </a:endParaRPr>
          </a:p>
        </p:txBody>
      </p:sp>
      <p:grpSp>
        <p:nvGrpSpPr>
          <p:cNvPr id="8" name="グループ化 7"/>
          <p:cNvGrpSpPr/>
          <p:nvPr/>
        </p:nvGrpSpPr>
        <p:grpSpPr>
          <a:xfrm>
            <a:off x="4789142" y="1559558"/>
            <a:ext cx="3634720" cy="4714782"/>
            <a:chOff x="4820627" y="1064510"/>
            <a:chExt cx="3634720" cy="4714782"/>
          </a:xfrm>
          <a:solidFill>
            <a:srgbClr val="0033CC">
              <a:alpha val="50196"/>
            </a:srgbClr>
          </a:solidFill>
        </p:grpSpPr>
        <p:sp>
          <p:nvSpPr>
            <p:cNvPr id="9" name="正方形/長方形 8"/>
            <p:cNvSpPr/>
            <p:nvPr/>
          </p:nvSpPr>
          <p:spPr>
            <a:xfrm>
              <a:off x="4837561" y="1315292"/>
              <a:ext cx="288000" cy="4464000"/>
            </a:xfrm>
            <a:prstGeom prst="rect">
              <a:avLst/>
            </a:prstGeom>
            <a:grp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0" name="正方形/長方形 9"/>
            <p:cNvSpPr/>
            <p:nvPr/>
          </p:nvSpPr>
          <p:spPr>
            <a:xfrm>
              <a:off x="6324023" y="1315292"/>
              <a:ext cx="252000" cy="4464000"/>
            </a:xfrm>
            <a:prstGeom prst="rect">
              <a:avLst/>
            </a:prstGeom>
            <a:grp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1" name="正方形/長方形 10"/>
            <p:cNvSpPr/>
            <p:nvPr/>
          </p:nvSpPr>
          <p:spPr>
            <a:xfrm>
              <a:off x="7797613" y="1315292"/>
              <a:ext cx="324000" cy="4464000"/>
            </a:xfrm>
            <a:prstGeom prst="rect">
              <a:avLst/>
            </a:prstGeom>
            <a:grp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2" name="正方形/長方形 11"/>
            <p:cNvSpPr/>
            <p:nvPr/>
          </p:nvSpPr>
          <p:spPr>
            <a:xfrm>
              <a:off x="8138547" y="1315292"/>
              <a:ext cx="316800" cy="4464000"/>
            </a:xfrm>
            <a:prstGeom prst="rect">
              <a:avLst/>
            </a:prstGeom>
            <a:grp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3" name="正方形/長方形 12"/>
            <p:cNvSpPr/>
            <p:nvPr/>
          </p:nvSpPr>
          <p:spPr>
            <a:xfrm>
              <a:off x="4820627" y="1067383"/>
              <a:ext cx="1476000" cy="223200"/>
            </a:xfrm>
            <a:prstGeom prst="rect">
              <a:avLst/>
            </a:prstGeom>
            <a:grp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正方形/長方形 13"/>
            <p:cNvSpPr/>
            <p:nvPr/>
          </p:nvSpPr>
          <p:spPr>
            <a:xfrm>
              <a:off x="6322028" y="1067383"/>
              <a:ext cx="1476000" cy="223200"/>
            </a:xfrm>
            <a:prstGeom prst="rect">
              <a:avLst/>
            </a:prstGeom>
            <a:grp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5" name="正方形/長方形 14"/>
            <p:cNvSpPr/>
            <p:nvPr/>
          </p:nvSpPr>
          <p:spPr>
            <a:xfrm>
              <a:off x="7814962" y="1064510"/>
              <a:ext cx="295200" cy="223200"/>
            </a:xfrm>
            <a:prstGeom prst="rect">
              <a:avLst/>
            </a:prstGeom>
            <a:grp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6" name="正方形/長方形 15"/>
            <p:cNvSpPr/>
            <p:nvPr/>
          </p:nvSpPr>
          <p:spPr>
            <a:xfrm>
              <a:off x="8138547" y="1072977"/>
              <a:ext cx="316800" cy="223200"/>
            </a:xfrm>
            <a:prstGeom prst="rect">
              <a:avLst/>
            </a:prstGeom>
            <a:grp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
        <p:nvSpPr>
          <p:cNvPr id="17" name="正方形/長方形 16"/>
          <p:cNvSpPr/>
          <p:nvPr/>
        </p:nvSpPr>
        <p:spPr>
          <a:xfrm>
            <a:off x="5144761" y="1315146"/>
            <a:ext cx="1476000" cy="223200"/>
          </a:xfrm>
          <a:prstGeom prst="rect">
            <a:avLst/>
          </a:prstGeom>
          <a:solidFill>
            <a:srgbClr val="ED7D31">
              <a:alpha val="50196"/>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pic>
        <p:nvPicPr>
          <p:cNvPr id="18" name="図 17"/>
          <p:cNvPicPr>
            <a:picLocks noChangeAspect="1"/>
          </p:cNvPicPr>
          <p:nvPr/>
        </p:nvPicPr>
        <p:blipFill>
          <a:blip r:embed="rId2"/>
          <a:stretch>
            <a:fillRect/>
          </a:stretch>
        </p:blipFill>
        <p:spPr>
          <a:xfrm>
            <a:off x="346524" y="1293627"/>
            <a:ext cx="8723808" cy="4959405"/>
          </a:xfrm>
          <a:prstGeom prst="rect">
            <a:avLst/>
          </a:prstGeom>
        </p:spPr>
      </p:pic>
      <p:grpSp>
        <p:nvGrpSpPr>
          <p:cNvPr id="19" name="グループ化 18"/>
          <p:cNvGrpSpPr/>
          <p:nvPr/>
        </p:nvGrpSpPr>
        <p:grpSpPr>
          <a:xfrm>
            <a:off x="1622883" y="1563169"/>
            <a:ext cx="7447449" cy="4714782"/>
            <a:chOff x="1495883" y="912110"/>
            <a:chExt cx="7447449" cy="4714782"/>
          </a:xfrm>
        </p:grpSpPr>
        <p:sp>
          <p:nvSpPr>
            <p:cNvPr id="20" name="正方形/長方形 19"/>
            <p:cNvSpPr/>
            <p:nvPr/>
          </p:nvSpPr>
          <p:spPr>
            <a:xfrm>
              <a:off x="1495883" y="1162892"/>
              <a:ext cx="360040" cy="44640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1" name="正方形/長方形 20"/>
            <p:cNvSpPr/>
            <p:nvPr/>
          </p:nvSpPr>
          <p:spPr>
            <a:xfrm>
              <a:off x="2595402" y="1162892"/>
              <a:ext cx="349200" cy="44640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2" name="正方形/長方形 21"/>
            <p:cNvSpPr/>
            <p:nvPr/>
          </p:nvSpPr>
          <p:spPr>
            <a:xfrm>
              <a:off x="4685161" y="1162892"/>
              <a:ext cx="288000" cy="44640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3" name="正方形/長方形 22"/>
            <p:cNvSpPr/>
            <p:nvPr/>
          </p:nvSpPr>
          <p:spPr>
            <a:xfrm>
              <a:off x="6171623" y="1162892"/>
              <a:ext cx="252000" cy="44640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4" name="正方形/長方形 23"/>
            <p:cNvSpPr/>
            <p:nvPr/>
          </p:nvSpPr>
          <p:spPr>
            <a:xfrm>
              <a:off x="7645213" y="1162892"/>
              <a:ext cx="324000" cy="44640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5" name="正方形/長方形 24"/>
            <p:cNvSpPr/>
            <p:nvPr/>
          </p:nvSpPr>
          <p:spPr>
            <a:xfrm>
              <a:off x="7986147" y="1162892"/>
              <a:ext cx="316800" cy="44640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6" name="正方形/長方形 25"/>
            <p:cNvSpPr/>
            <p:nvPr/>
          </p:nvSpPr>
          <p:spPr>
            <a:xfrm>
              <a:off x="8331980" y="1162892"/>
              <a:ext cx="252000" cy="44640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7" name="正方形/長方形 26"/>
            <p:cNvSpPr/>
            <p:nvPr/>
          </p:nvSpPr>
          <p:spPr>
            <a:xfrm>
              <a:off x="1517089" y="916852"/>
              <a:ext cx="691200" cy="2232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8" name="正方形/長方形 27"/>
            <p:cNvSpPr/>
            <p:nvPr/>
          </p:nvSpPr>
          <p:spPr>
            <a:xfrm>
              <a:off x="2603869" y="916852"/>
              <a:ext cx="349200" cy="2232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9" name="正方形/長方形 28"/>
            <p:cNvSpPr/>
            <p:nvPr/>
          </p:nvSpPr>
          <p:spPr>
            <a:xfrm>
              <a:off x="4668227" y="914983"/>
              <a:ext cx="1476000" cy="2232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0" name="正方形/長方形 29"/>
            <p:cNvSpPr/>
            <p:nvPr/>
          </p:nvSpPr>
          <p:spPr>
            <a:xfrm>
              <a:off x="6169628" y="914983"/>
              <a:ext cx="1476000" cy="2232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1" name="正方形/長方形 30"/>
            <p:cNvSpPr/>
            <p:nvPr/>
          </p:nvSpPr>
          <p:spPr>
            <a:xfrm>
              <a:off x="7662562" y="912110"/>
              <a:ext cx="295200" cy="2232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2" name="正方形/長方形 31"/>
            <p:cNvSpPr/>
            <p:nvPr/>
          </p:nvSpPr>
          <p:spPr>
            <a:xfrm>
              <a:off x="7986147" y="920577"/>
              <a:ext cx="316800" cy="2232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3" name="正方形/長方形 32"/>
            <p:cNvSpPr/>
            <p:nvPr/>
          </p:nvSpPr>
          <p:spPr>
            <a:xfrm>
              <a:off x="8331332" y="920577"/>
              <a:ext cx="612000" cy="223200"/>
            </a:xfrm>
            <a:prstGeom prst="rect">
              <a:avLst/>
            </a:prstGeom>
            <a:solidFill>
              <a:srgbClr val="00FF00">
                <a:alpha val="14902"/>
              </a:srgb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grpSp>
      <p:sp>
        <p:nvSpPr>
          <p:cNvPr id="34" name="テキスト ボックス 33"/>
          <p:cNvSpPr txBox="1"/>
          <p:nvPr/>
        </p:nvSpPr>
        <p:spPr>
          <a:xfrm>
            <a:off x="2231205" y="6295385"/>
            <a:ext cx="5955476" cy="646331"/>
          </a:xfrm>
          <a:prstGeom prst="rect">
            <a:avLst/>
          </a:prstGeom>
          <a:noFill/>
        </p:spPr>
        <p:txBody>
          <a:bodyPr wrap="none" rtlCol="0">
            <a:spAutoFit/>
          </a:bodyPr>
          <a:lstStyle/>
          <a:p>
            <a:r>
              <a:rPr kumimoji="1" lang="ja-JP" altLang="en-US" b="1" dirty="0" smtClean="0"/>
              <a:t>画像解析は</a:t>
            </a:r>
            <a:r>
              <a:rPr lang="ja-JP" altLang="en-US" b="1" dirty="0" smtClean="0"/>
              <a:t>、組み合わせる検知手法の中でも優位に</a:t>
            </a:r>
            <a:r>
              <a:rPr lang="ja-JP" altLang="en-US" b="1" dirty="0"/>
              <a:t>立</a:t>
            </a:r>
            <a:r>
              <a:rPr lang="ja-JP" altLang="en-US" b="1" dirty="0" smtClean="0"/>
              <a:t>つ</a:t>
            </a:r>
            <a:endParaRPr kumimoji="1" lang="en-US" altLang="ja-JP" b="1" dirty="0" smtClean="0"/>
          </a:p>
          <a:p>
            <a:r>
              <a:rPr lang="ja-JP" altLang="en-US" b="1" dirty="0"/>
              <a:t>特</a:t>
            </a:r>
            <a:r>
              <a:rPr lang="ja-JP" altLang="en-US" b="1" dirty="0" smtClean="0"/>
              <a:t>に</a:t>
            </a:r>
            <a:r>
              <a:rPr lang="ja-JP" altLang="en-US" b="1" dirty="0" smtClean="0">
                <a:solidFill>
                  <a:srgbClr val="FF0000"/>
                </a:solidFill>
              </a:rPr>
              <a:t>危険</a:t>
            </a:r>
            <a:r>
              <a:rPr lang="ja-JP" altLang="en-US" b="1" dirty="0">
                <a:solidFill>
                  <a:srgbClr val="FF0000"/>
                </a:solidFill>
              </a:rPr>
              <a:t>行動</a:t>
            </a:r>
            <a:r>
              <a:rPr lang="ja-JP" altLang="en-US" b="1" dirty="0" smtClean="0"/>
              <a:t>の検知には、</a:t>
            </a:r>
            <a:r>
              <a:rPr lang="ja-JP" altLang="en-US" b="1" dirty="0">
                <a:solidFill>
                  <a:srgbClr val="FF0000"/>
                </a:solidFill>
              </a:rPr>
              <a:t>画像解析は</a:t>
            </a:r>
            <a:r>
              <a:rPr lang="ja-JP" altLang="en-US" b="1" dirty="0" smtClean="0">
                <a:solidFill>
                  <a:srgbClr val="FF0000"/>
                </a:solidFill>
              </a:rPr>
              <a:t>不可欠</a:t>
            </a:r>
            <a:r>
              <a:rPr lang="ja-JP" altLang="en-US" b="1" dirty="0" smtClean="0"/>
              <a:t>の技術</a:t>
            </a:r>
            <a:endParaRPr kumimoji="1" lang="ja-JP" altLang="en-US" b="1" dirty="0"/>
          </a:p>
        </p:txBody>
      </p:sp>
      <p:sp>
        <p:nvSpPr>
          <p:cNvPr id="35" name="右矢印 34"/>
          <p:cNvSpPr/>
          <p:nvPr/>
        </p:nvSpPr>
        <p:spPr>
          <a:xfrm>
            <a:off x="1495761" y="6368430"/>
            <a:ext cx="648072" cy="47474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253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4" grpId="0"/>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60613" y="184038"/>
            <a:ext cx="8229600" cy="677839"/>
          </a:xfrm>
        </p:spPr>
        <p:txBody>
          <a:bodyPr>
            <a:normAutofit fontScale="90000"/>
          </a:bodyPr>
          <a:lstStyle/>
          <a:p>
            <a:r>
              <a:rPr lang="ja-JP" altLang="en-US" sz="2800" dirty="0" smtClean="0"/>
              <a:t>爆弾設置挙動を検知する際の画像解析アプローチの例</a:t>
            </a:r>
            <a:endParaRPr kumimoji="1" lang="ja-JP" altLang="en-US" sz="2800" dirty="0"/>
          </a:p>
        </p:txBody>
      </p:sp>
      <p:sp>
        <p:nvSpPr>
          <p:cNvPr id="4" name="スライド番号プレースホルダー 3"/>
          <p:cNvSpPr>
            <a:spLocks noGrp="1"/>
          </p:cNvSpPr>
          <p:nvPr>
            <p:ph type="sldNum" sz="quarter" idx="12"/>
          </p:nvPr>
        </p:nvSpPr>
        <p:spPr/>
        <p:txBody>
          <a:bodyPr/>
          <a:lstStyle/>
          <a:p>
            <a:fld id="{0CFEC368-1D7A-4F81-ABF6-AE0E36BAF64C}" type="slidenum">
              <a:rPr lang="en-US" smtClean="0"/>
              <a:pPr/>
              <a:t>35</a:t>
            </a:fld>
            <a:endParaRPr lang="en-US"/>
          </a:p>
        </p:txBody>
      </p:sp>
      <p:pic>
        <p:nvPicPr>
          <p:cNvPr id="8" name="図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7417" y="2279940"/>
            <a:ext cx="514747" cy="639559"/>
          </a:xfrm>
          <a:prstGeom prst="rect">
            <a:avLst/>
          </a:prstGeom>
        </p:spPr>
      </p:pic>
      <p:sp>
        <p:nvSpPr>
          <p:cNvPr id="9" name="角丸四角形 8"/>
          <p:cNvSpPr/>
          <p:nvPr/>
        </p:nvSpPr>
        <p:spPr>
          <a:xfrm>
            <a:off x="1472164" y="2370950"/>
            <a:ext cx="342900" cy="2373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4" descr="http://www.kawamoto.co.jp/product/01_spiral/images/gec.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16709" y="2216342"/>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760613" y="1691798"/>
            <a:ext cx="2563522" cy="400110"/>
          </a:xfrm>
          <a:prstGeom prst="rect">
            <a:avLst/>
          </a:prstGeom>
          <a:noFill/>
        </p:spPr>
        <p:txBody>
          <a:bodyPr wrap="none" rtlCol="0">
            <a:spAutoFit/>
          </a:bodyPr>
          <a:lstStyle/>
          <a:p>
            <a:r>
              <a:rPr kumimoji="1" lang="ja-JP" altLang="en-US" sz="2000" dirty="0" smtClean="0"/>
              <a:t>① 機器付近への接近</a:t>
            </a:r>
            <a:endParaRPr kumimoji="1" lang="ja-JP" altLang="en-US" sz="2000" dirty="0"/>
          </a:p>
        </p:txBody>
      </p:sp>
      <p:pic>
        <p:nvPicPr>
          <p:cNvPr id="12" name="図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292503" y="2269600"/>
            <a:ext cx="621539" cy="772245"/>
          </a:xfrm>
          <a:prstGeom prst="rect">
            <a:avLst/>
          </a:prstGeom>
        </p:spPr>
      </p:pic>
      <p:pic>
        <p:nvPicPr>
          <p:cNvPr id="13" name="Picture 4" descr="http://www.kawamoto.co.jp/product/01_spiral/images/gec.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14042" y="2241056"/>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3498650" y="1686311"/>
            <a:ext cx="2398413" cy="400110"/>
          </a:xfrm>
          <a:prstGeom prst="rect">
            <a:avLst/>
          </a:prstGeom>
          <a:noFill/>
        </p:spPr>
        <p:txBody>
          <a:bodyPr wrap="none" rtlCol="0">
            <a:spAutoFit/>
          </a:bodyPr>
          <a:lstStyle/>
          <a:p>
            <a:r>
              <a:rPr kumimoji="1" lang="ja-JP" altLang="en-US" sz="2000" dirty="0" smtClean="0"/>
              <a:t>② 爆弾設置の動作</a:t>
            </a:r>
            <a:endParaRPr kumimoji="1" lang="ja-JP" altLang="en-US" sz="2000" dirty="0"/>
          </a:p>
        </p:txBody>
      </p:sp>
      <p:pic>
        <p:nvPicPr>
          <p:cNvPr id="16" name="Picture 4" descr="http://www.kawamoto.co.jp/product/01_spiral/images/gec.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015897" y="2255068"/>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p:cNvSpPr txBox="1"/>
          <p:nvPr/>
        </p:nvSpPr>
        <p:spPr>
          <a:xfrm>
            <a:off x="6095750" y="1683779"/>
            <a:ext cx="2956259" cy="400110"/>
          </a:xfrm>
          <a:prstGeom prst="rect">
            <a:avLst/>
          </a:prstGeom>
          <a:noFill/>
        </p:spPr>
        <p:txBody>
          <a:bodyPr wrap="none" rtlCol="0">
            <a:spAutoFit/>
          </a:bodyPr>
          <a:lstStyle/>
          <a:p>
            <a:r>
              <a:rPr kumimoji="1" lang="ja-JP" altLang="en-US" sz="2000" dirty="0" smtClean="0"/>
              <a:t>③</a:t>
            </a:r>
            <a:r>
              <a:rPr lang="ja-JP" altLang="en-US" sz="2000" dirty="0" smtClean="0"/>
              <a:t>爆弾が機器付近に残る</a:t>
            </a:r>
            <a:endParaRPr kumimoji="1" lang="ja-JP" altLang="en-US" sz="2000" dirty="0"/>
          </a:p>
        </p:txBody>
      </p:sp>
      <p:pic>
        <p:nvPicPr>
          <p:cNvPr id="19" name="図 18"/>
          <p:cNvPicPr>
            <a:picLocks noChangeAspect="1"/>
          </p:cNvPicPr>
          <p:nvPr/>
        </p:nvPicPr>
        <p:blipFill>
          <a:blip r:embed="rId4"/>
          <a:stretch>
            <a:fillRect/>
          </a:stretch>
        </p:blipFill>
        <p:spPr>
          <a:xfrm>
            <a:off x="6467376" y="2319068"/>
            <a:ext cx="523761" cy="652686"/>
          </a:xfrm>
          <a:prstGeom prst="rect">
            <a:avLst/>
          </a:prstGeom>
        </p:spPr>
      </p:pic>
      <p:sp>
        <p:nvSpPr>
          <p:cNvPr id="20" name="角丸四角形 19"/>
          <p:cNvSpPr/>
          <p:nvPr/>
        </p:nvSpPr>
        <p:spPr>
          <a:xfrm>
            <a:off x="7706990" y="2675302"/>
            <a:ext cx="342900" cy="2373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294030" y="2075119"/>
            <a:ext cx="654346" cy="1015663"/>
          </a:xfrm>
          <a:prstGeom prst="rect">
            <a:avLst/>
          </a:prstGeom>
          <a:solidFill>
            <a:schemeClr val="bg1">
              <a:alpha val="77000"/>
            </a:schemeClr>
          </a:solidFill>
        </p:spPr>
        <p:txBody>
          <a:bodyPr wrap="none" rtlCol="0">
            <a:spAutoFit/>
          </a:bodyPr>
          <a:lstStyle/>
          <a:p>
            <a:r>
              <a:rPr kumimoji="1" lang="en-US" altLang="ja-JP" sz="6000" b="1" dirty="0" smtClean="0">
                <a:solidFill>
                  <a:schemeClr val="tx2"/>
                </a:solidFill>
              </a:rPr>
              <a:t>?</a:t>
            </a:r>
            <a:endParaRPr kumimoji="1" lang="ja-JP" altLang="en-US" sz="6000" b="1" dirty="0">
              <a:solidFill>
                <a:schemeClr val="tx2"/>
              </a:solidFill>
            </a:endParaRPr>
          </a:p>
        </p:txBody>
      </p:sp>
      <p:sp>
        <p:nvSpPr>
          <p:cNvPr id="6" name="テキスト ボックス 5"/>
          <p:cNvSpPr txBox="1"/>
          <p:nvPr/>
        </p:nvSpPr>
        <p:spPr>
          <a:xfrm>
            <a:off x="911377" y="1229057"/>
            <a:ext cx="7151317" cy="461665"/>
          </a:xfrm>
          <a:prstGeom prst="rect">
            <a:avLst/>
          </a:prstGeom>
          <a:noFill/>
        </p:spPr>
        <p:txBody>
          <a:bodyPr wrap="none" rtlCol="0">
            <a:spAutoFit/>
          </a:bodyPr>
          <a:lstStyle/>
          <a:p>
            <a:r>
              <a:rPr kumimoji="1" lang="ja-JP" altLang="en-US" sz="2400" dirty="0" smtClean="0"/>
              <a:t>爆弾設置は下図のような流れで行われると推測される</a:t>
            </a:r>
            <a:endParaRPr kumimoji="1" lang="ja-JP" altLang="en-US" sz="2400" dirty="0"/>
          </a:p>
        </p:txBody>
      </p:sp>
      <p:sp>
        <p:nvSpPr>
          <p:cNvPr id="23" name="テキスト ボックス 22"/>
          <p:cNvSpPr txBox="1"/>
          <p:nvPr/>
        </p:nvSpPr>
        <p:spPr>
          <a:xfrm>
            <a:off x="839598" y="3144454"/>
            <a:ext cx="8186857" cy="461665"/>
          </a:xfrm>
          <a:prstGeom prst="rect">
            <a:avLst/>
          </a:prstGeom>
          <a:noFill/>
        </p:spPr>
        <p:txBody>
          <a:bodyPr wrap="none" rtlCol="0">
            <a:spAutoFit/>
          </a:bodyPr>
          <a:lstStyle/>
          <a:p>
            <a:r>
              <a:rPr kumimoji="1" lang="ja-JP" altLang="en-US" sz="2400" dirty="0" smtClean="0"/>
              <a:t>よって爆弾設置を検知する場合、以下のアプローチがある</a:t>
            </a:r>
            <a:endParaRPr kumimoji="1" lang="ja-JP" altLang="en-US" sz="2400" dirty="0"/>
          </a:p>
        </p:txBody>
      </p:sp>
      <p:sp>
        <p:nvSpPr>
          <p:cNvPr id="24" name="テキスト ボックス 23"/>
          <p:cNvSpPr txBox="1"/>
          <p:nvPr/>
        </p:nvSpPr>
        <p:spPr>
          <a:xfrm>
            <a:off x="839598" y="3602289"/>
            <a:ext cx="4395755" cy="461665"/>
          </a:xfrm>
          <a:prstGeom prst="rect">
            <a:avLst/>
          </a:prstGeom>
          <a:noFill/>
        </p:spPr>
        <p:txBody>
          <a:bodyPr wrap="none" rtlCol="0">
            <a:spAutoFit/>
          </a:bodyPr>
          <a:lstStyle/>
          <a:p>
            <a:r>
              <a:rPr kumimoji="1" lang="ja-JP" altLang="en-US" sz="2400" dirty="0" smtClean="0"/>
              <a:t>■機器付近への接近を検知する</a:t>
            </a:r>
            <a:endParaRPr kumimoji="1" lang="ja-JP" altLang="en-US" sz="2400" dirty="0"/>
          </a:p>
        </p:txBody>
      </p:sp>
      <p:sp>
        <p:nvSpPr>
          <p:cNvPr id="25" name="テキスト ボックス 24"/>
          <p:cNvSpPr txBox="1"/>
          <p:nvPr/>
        </p:nvSpPr>
        <p:spPr>
          <a:xfrm>
            <a:off x="839597" y="4055038"/>
            <a:ext cx="4198585" cy="461665"/>
          </a:xfrm>
          <a:prstGeom prst="rect">
            <a:avLst/>
          </a:prstGeom>
          <a:noFill/>
        </p:spPr>
        <p:txBody>
          <a:bodyPr wrap="none" rtlCol="0">
            <a:spAutoFit/>
          </a:bodyPr>
          <a:lstStyle/>
          <a:p>
            <a:r>
              <a:rPr kumimoji="1" lang="ja-JP" altLang="en-US" sz="2400" dirty="0" smtClean="0"/>
              <a:t>■爆弾設置の動作を検知する</a:t>
            </a:r>
            <a:endParaRPr kumimoji="1" lang="ja-JP" altLang="en-US" sz="2400" dirty="0"/>
          </a:p>
        </p:txBody>
      </p:sp>
      <p:sp>
        <p:nvSpPr>
          <p:cNvPr id="26" name="テキスト ボックス 25"/>
          <p:cNvSpPr txBox="1"/>
          <p:nvPr/>
        </p:nvSpPr>
        <p:spPr>
          <a:xfrm>
            <a:off x="839598" y="4523753"/>
            <a:ext cx="6276077" cy="461665"/>
          </a:xfrm>
          <a:prstGeom prst="rect">
            <a:avLst/>
          </a:prstGeom>
          <a:noFill/>
        </p:spPr>
        <p:txBody>
          <a:bodyPr wrap="none" rtlCol="0">
            <a:spAutoFit/>
          </a:bodyPr>
          <a:lstStyle/>
          <a:p>
            <a:r>
              <a:rPr kumimoji="1" lang="ja-JP" altLang="en-US" sz="2400" dirty="0" smtClean="0"/>
              <a:t>■機器付近に爆弾が存在することを検知する</a:t>
            </a:r>
            <a:endParaRPr kumimoji="1" lang="ja-JP" altLang="en-US" sz="2400" dirty="0"/>
          </a:p>
        </p:txBody>
      </p:sp>
      <p:sp>
        <p:nvSpPr>
          <p:cNvPr id="27" name="テキスト ボックス 26"/>
          <p:cNvSpPr txBox="1"/>
          <p:nvPr/>
        </p:nvSpPr>
        <p:spPr>
          <a:xfrm>
            <a:off x="911377" y="5130129"/>
            <a:ext cx="7749237" cy="830997"/>
          </a:xfrm>
          <a:prstGeom prst="rect">
            <a:avLst/>
          </a:prstGeom>
          <a:noFill/>
        </p:spPr>
        <p:txBody>
          <a:bodyPr wrap="none" rtlCol="0">
            <a:spAutoFit/>
          </a:bodyPr>
          <a:lstStyle/>
          <a:p>
            <a:r>
              <a:rPr kumimoji="1" lang="ja-JP" altLang="en-US" sz="2400" dirty="0" smtClean="0"/>
              <a:t>以上</a:t>
            </a:r>
            <a:r>
              <a:rPr kumimoji="1" lang="en-US" altLang="ja-JP" sz="2400" dirty="0" smtClean="0"/>
              <a:t>3</a:t>
            </a:r>
            <a:r>
              <a:rPr kumimoji="1" lang="ja-JP" altLang="en-US" sz="2400" dirty="0" smtClean="0"/>
              <a:t>点について、既存技術で検知の実現が可能であるか</a:t>
            </a:r>
            <a:endParaRPr kumimoji="1" lang="en-US" altLang="ja-JP" sz="2400" dirty="0" smtClean="0"/>
          </a:p>
          <a:p>
            <a:r>
              <a:rPr kumimoji="1" lang="ja-JP" altLang="en-US" sz="2400" dirty="0" smtClean="0"/>
              <a:t>を述べる</a:t>
            </a:r>
            <a:endParaRPr kumimoji="1" lang="ja-JP" altLang="en-US" sz="2400" dirty="0"/>
          </a:p>
        </p:txBody>
      </p:sp>
    </p:spTree>
    <p:extLst>
      <p:ext uri="{BB962C8B-B14F-4D97-AF65-F5344CB8AC3E}">
        <p14:creationId xmlns:p14="http://schemas.microsoft.com/office/powerpoint/2010/main" val="1330036335"/>
      </p:ext>
    </p:extLst>
  </p:cSld>
  <p:clrMapOvr>
    <a:masterClrMapping/>
  </p:clrMapOvr>
  <mc:AlternateContent xmlns:mc="http://schemas.openxmlformats.org/markup-compatibility/2006" xmlns:p14="http://schemas.microsoft.com/office/powerpoint/2010/main">
    <mc:Choice Requires="p14">
      <p:transition spd="slow" p14:dur="2000" advTm="13105"/>
    </mc:Choice>
    <mc:Fallback xmlns="">
      <p:transition spd="slow" advTm="13105"/>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6773" y="241195"/>
            <a:ext cx="6890841" cy="677839"/>
          </a:xfrm>
        </p:spPr>
        <p:txBody>
          <a:bodyPr>
            <a:normAutofit fontScale="90000"/>
          </a:bodyPr>
          <a:lstStyle/>
          <a:p>
            <a:r>
              <a:rPr lang="ja-JP" altLang="en-US" sz="3200" dirty="0" smtClean="0"/>
              <a:t>接近</a:t>
            </a:r>
            <a:r>
              <a:rPr lang="ja-JP" altLang="en-US" sz="3200" dirty="0"/>
              <a:t>を</a:t>
            </a:r>
            <a:r>
              <a:rPr lang="ja-JP" altLang="en-US" sz="3200" dirty="0" smtClean="0"/>
              <a:t>検知する画像解析アプローチの例</a:t>
            </a:r>
            <a:endParaRPr kumimoji="1" lang="ja-JP" altLang="en-US" sz="3200" dirty="0"/>
          </a:p>
        </p:txBody>
      </p:sp>
      <p:sp>
        <p:nvSpPr>
          <p:cNvPr id="4" name="スライド番号プレースホルダー 3"/>
          <p:cNvSpPr>
            <a:spLocks noGrp="1"/>
          </p:cNvSpPr>
          <p:nvPr>
            <p:ph type="sldNum" sz="quarter" idx="12"/>
          </p:nvPr>
        </p:nvSpPr>
        <p:spPr/>
        <p:txBody>
          <a:bodyPr/>
          <a:lstStyle/>
          <a:p>
            <a:fld id="{0CFEC368-1D7A-4F81-ABF6-AE0E36BAF64C}" type="slidenum">
              <a:rPr lang="en-US" smtClean="0"/>
              <a:pPr/>
              <a:t>36</a:t>
            </a:fld>
            <a:endParaRPr lang="en-US"/>
          </a:p>
        </p:txBody>
      </p:sp>
      <p:sp>
        <p:nvSpPr>
          <p:cNvPr id="9" name="テキスト ボックス 8"/>
          <p:cNvSpPr txBox="1"/>
          <p:nvPr/>
        </p:nvSpPr>
        <p:spPr>
          <a:xfrm>
            <a:off x="824130" y="3538559"/>
            <a:ext cx="3988592" cy="461665"/>
          </a:xfrm>
          <a:prstGeom prst="rect">
            <a:avLst/>
          </a:prstGeom>
          <a:noFill/>
        </p:spPr>
        <p:txBody>
          <a:bodyPr wrap="none" rtlCol="0">
            <a:spAutoFit/>
          </a:bodyPr>
          <a:lstStyle/>
          <a:p>
            <a:r>
              <a:rPr kumimoji="1" lang="en-US" altLang="ja-JP" sz="2400" dirty="0" smtClean="0"/>
              <a:t>SECOM</a:t>
            </a:r>
            <a:r>
              <a:rPr kumimoji="1" lang="ja-JP" altLang="en-US" sz="2400" dirty="0" smtClean="0"/>
              <a:t>の侵入検知センサー</a:t>
            </a:r>
            <a:endParaRPr kumimoji="1" lang="ja-JP" altLang="en-US" sz="2400" dirty="0"/>
          </a:p>
        </p:txBody>
      </p:sp>
      <p:sp>
        <p:nvSpPr>
          <p:cNvPr id="10" name="テキスト ボックス 9"/>
          <p:cNvSpPr txBox="1"/>
          <p:nvPr/>
        </p:nvSpPr>
        <p:spPr>
          <a:xfrm>
            <a:off x="571683" y="3171595"/>
            <a:ext cx="2031325" cy="461665"/>
          </a:xfrm>
          <a:prstGeom prst="rect">
            <a:avLst/>
          </a:prstGeom>
          <a:noFill/>
        </p:spPr>
        <p:txBody>
          <a:bodyPr wrap="none" rtlCol="0">
            <a:spAutoFit/>
          </a:bodyPr>
          <a:lstStyle/>
          <a:p>
            <a:r>
              <a:rPr kumimoji="1" lang="ja-JP" altLang="en-US" sz="2400" dirty="0" smtClean="0">
                <a:solidFill>
                  <a:srgbClr val="FF0000"/>
                </a:solidFill>
              </a:rPr>
              <a:t>既存技術例：</a:t>
            </a:r>
            <a:endParaRPr kumimoji="1" lang="ja-JP" altLang="en-US" sz="2400" dirty="0">
              <a:solidFill>
                <a:srgbClr val="FF0000"/>
              </a:solidFill>
            </a:endParaRPr>
          </a:p>
        </p:txBody>
      </p:sp>
      <p:sp>
        <p:nvSpPr>
          <p:cNvPr id="11" name="テキスト ボックス 10"/>
          <p:cNvSpPr txBox="1"/>
          <p:nvPr/>
        </p:nvSpPr>
        <p:spPr>
          <a:xfrm>
            <a:off x="824130" y="3974205"/>
            <a:ext cx="1529586" cy="461665"/>
          </a:xfrm>
          <a:prstGeom prst="rect">
            <a:avLst/>
          </a:prstGeom>
          <a:noFill/>
        </p:spPr>
        <p:txBody>
          <a:bodyPr wrap="none" rtlCol="0">
            <a:spAutoFit/>
          </a:bodyPr>
          <a:lstStyle/>
          <a:p>
            <a:r>
              <a:rPr kumimoji="1" lang="ja-JP" altLang="en-US" sz="2400" dirty="0" smtClean="0"/>
              <a:t>アイサイト</a:t>
            </a:r>
            <a:endParaRPr kumimoji="1" lang="ja-JP" altLang="en-US" sz="2400" dirty="0"/>
          </a:p>
        </p:txBody>
      </p:sp>
      <p:pic>
        <p:nvPicPr>
          <p:cNvPr id="13" name="図 12"/>
          <p:cNvPicPr/>
          <p:nvPr/>
        </p:nvPicPr>
        <p:blipFill>
          <a:blip r:embed="rId2" cstate="email">
            <a:extLst>
              <a:ext uri="{28A0092B-C50C-407E-A947-70E740481C1C}">
                <a14:useLocalDpi xmlns:a14="http://schemas.microsoft.com/office/drawing/2010/main" val="0"/>
              </a:ext>
            </a:extLst>
          </a:blip>
          <a:stretch>
            <a:fillRect/>
          </a:stretch>
        </p:blipFill>
        <p:spPr>
          <a:xfrm>
            <a:off x="4883625" y="3338498"/>
            <a:ext cx="3623562" cy="1095775"/>
          </a:xfrm>
          <a:prstGeom prst="rect">
            <a:avLst/>
          </a:prstGeom>
        </p:spPr>
      </p:pic>
      <p:sp>
        <p:nvSpPr>
          <p:cNvPr id="31" name="テキスト ボックス 30"/>
          <p:cNvSpPr txBox="1"/>
          <p:nvPr/>
        </p:nvSpPr>
        <p:spPr>
          <a:xfrm>
            <a:off x="824130" y="4682114"/>
            <a:ext cx="4225837" cy="461665"/>
          </a:xfrm>
          <a:prstGeom prst="rect">
            <a:avLst/>
          </a:prstGeom>
          <a:noFill/>
        </p:spPr>
        <p:txBody>
          <a:bodyPr wrap="none" rtlCol="0">
            <a:spAutoFit/>
          </a:bodyPr>
          <a:lstStyle/>
          <a:p>
            <a:r>
              <a:rPr kumimoji="1" lang="ja-JP" altLang="en-US" sz="2400" dirty="0" smtClean="0">
                <a:solidFill>
                  <a:schemeClr val="tx2"/>
                </a:solidFill>
              </a:rPr>
              <a:t>爆弾設置挙動に適用した場合：</a:t>
            </a:r>
            <a:endParaRPr kumimoji="1" lang="ja-JP" altLang="en-US" sz="2400" dirty="0">
              <a:solidFill>
                <a:schemeClr val="tx2"/>
              </a:solidFill>
            </a:endParaRPr>
          </a:p>
        </p:txBody>
      </p:sp>
      <p:sp>
        <p:nvSpPr>
          <p:cNvPr id="32" name="テキスト ボックス 31"/>
          <p:cNvSpPr txBox="1"/>
          <p:nvPr/>
        </p:nvSpPr>
        <p:spPr>
          <a:xfrm>
            <a:off x="824130" y="5191079"/>
            <a:ext cx="7234020" cy="830997"/>
          </a:xfrm>
          <a:prstGeom prst="rect">
            <a:avLst/>
          </a:prstGeom>
          <a:noFill/>
        </p:spPr>
        <p:txBody>
          <a:bodyPr wrap="square" rtlCol="0">
            <a:spAutoFit/>
          </a:bodyPr>
          <a:lstStyle/>
          <a:p>
            <a:r>
              <a:rPr kumimoji="1" lang="ja-JP" altLang="en-US" sz="2400" dirty="0" smtClean="0"/>
              <a:t>・「対象機器への接近」は問題なく検知可能だが、それ単体で異常と見なすには弱い</a:t>
            </a:r>
            <a:endParaRPr kumimoji="1" lang="ja-JP" altLang="en-US" sz="2400" dirty="0"/>
          </a:p>
        </p:txBody>
      </p:sp>
      <p:pic>
        <p:nvPicPr>
          <p:cNvPr id="59" name="図 5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3240" y="1965020"/>
            <a:ext cx="514747" cy="639559"/>
          </a:xfrm>
          <a:prstGeom prst="rect">
            <a:avLst/>
          </a:prstGeom>
        </p:spPr>
      </p:pic>
      <p:sp>
        <p:nvSpPr>
          <p:cNvPr id="60" name="角丸四角形 59"/>
          <p:cNvSpPr/>
          <p:nvPr/>
        </p:nvSpPr>
        <p:spPr>
          <a:xfrm>
            <a:off x="1017987" y="2056030"/>
            <a:ext cx="342900" cy="2373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Picture 4" descr="http://www.kawamoto.co.jp/product/01_spiral/images/gec.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62532" y="1901422"/>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62" name="テキスト ボックス 61"/>
          <p:cNvSpPr txBox="1"/>
          <p:nvPr/>
        </p:nvSpPr>
        <p:spPr>
          <a:xfrm>
            <a:off x="306436" y="1376878"/>
            <a:ext cx="2563522" cy="400110"/>
          </a:xfrm>
          <a:prstGeom prst="rect">
            <a:avLst/>
          </a:prstGeom>
          <a:noFill/>
        </p:spPr>
        <p:txBody>
          <a:bodyPr wrap="none" rtlCol="0">
            <a:spAutoFit/>
          </a:bodyPr>
          <a:lstStyle/>
          <a:p>
            <a:r>
              <a:rPr kumimoji="1" lang="ja-JP" altLang="en-US" sz="2000" dirty="0" smtClean="0">
                <a:solidFill>
                  <a:schemeClr val="tx2"/>
                </a:solidFill>
              </a:rPr>
              <a:t>① 機器付近への接近</a:t>
            </a:r>
            <a:endParaRPr kumimoji="1" lang="ja-JP" altLang="en-US" sz="2000" dirty="0">
              <a:solidFill>
                <a:schemeClr val="tx2"/>
              </a:solidFill>
            </a:endParaRPr>
          </a:p>
        </p:txBody>
      </p:sp>
      <p:pic>
        <p:nvPicPr>
          <p:cNvPr id="63" name="図 6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38326" y="1954680"/>
            <a:ext cx="621539" cy="772245"/>
          </a:xfrm>
          <a:prstGeom prst="rect">
            <a:avLst/>
          </a:prstGeom>
        </p:spPr>
      </p:pic>
      <p:pic>
        <p:nvPicPr>
          <p:cNvPr id="64" name="Picture 4" descr="http://www.kawamoto.co.jp/product/01_spiral/images/gec.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59865" y="1926136"/>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3044473" y="1371391"/>
            <a:ext cx="2398413" cy="400110"/>
          </a:xfrm>
          <a:prstGeom prst="rect">
            <a:avLst/>
          </a:prstGeom>
          <a:noFill/>
        </p:spPr>
        <p:txBody>
          <a:bodyPr wrap="none" rtlCol="0">
            <a:spAutoFit/>
          </a:bodyPr>
          <a:lstStyle/>
          <a:p>
            <a:r>
              <a:rPr kumimoji="1" lang="ja-JP" altLang="en-US" sz="2000" dirty="0" smtClean="0"/>
              <a:t>② 爆弾設置の動作</a:t>
            </a:r>
            <a:endParaRPr kumimoji="1" lang="ja-JP" altLang="en-US" sz="2000" dirty="0"/>
          </a:p>
        </p:txBody>
      </p:sp>
      <p:pic>
        <p:nvPicPr>
          <p:cNvPr id="66" name="Picture 4" descr="http://www.kawamoto.co.jp/product/01_spiral/images/gec.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561720" y="1940148"/>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67" name="テキスト ボックス 66"/>
          <p:cNvSpPr txBox="1"/>
          <p:nvPr/>
        </p:nvSpPr>
        <p:spPr>
          <a:xfrm>
            <a:off x="5641573" y="1368859"/>
            <a:ext cx="2956259" cy="400110"/>
          </a:xfrm>
          <a:prstGeom prst="rect">
            <a:avLst/>
          </a:prstGeom>
          <a:noFill/>
        </p:spPr>
        <p:txBody>
          <a:bodyPr wrap="none" rtlCol="0">
            <a:spAutoFit/>
          </a:bodyPr>
          <a:lstStyle/>
          <a:p>
            <a:r>
              <a:rPr kumimoji="1" lang="ja-JP" altLang="en-US" sz="2000" dirty="0" smtClean="0"/>
              <a:t>③</a:t>
            </a:r>
            <a:r>
              <a:rPr lang="ja-JP" altLang="en-US" sz="2000" dirty="0" smtClean="0"/>
              <a:t>爆弾が機器付近に残る</a:t>
            </a:r>
            <a:endParaRPr kumimoji="1" lang="ja-JP" altLang="en-US" sz="2000" dirty="0"/>
          </a:p>
        </p:txBody>
      </p:sp>
      <p:pic>
        <p:nvPicPr>
          <p:cNvPr id="68" name="図 67"/>
          <p:cNvPicPr>
            <a:picLocks noChangeAspect="1"/>
          </p:cNvPicPr>
          <p:nvPr/>
        </p:nvPicPr>
        <p:blipFill>
          <a:blip r:embed="rId5"/>
          <a:stretch>
            <a:fillRect/>
          </a:stretch>
        </p:blipFill>
        <p:spPr>
          <a:xfrm>
            <a:off x="6013199" y="2004148"/>
            <a:ext cx="523761" cy="652686"/>
          </a:xfrm>
          <a:prstGeom prst="rect">
            <a:avLst/>
          </a:prstGeom>
        </p:spPr>
      </p:pic>
      <p:sp>
        <p:nvSpPr>
          <p:cNvPr id="69" name="角丸四角形 68"/>
          <p:cNvSpPr/>
          <p:nvPr/>
        </p:nvSpPr>
        <p:spPr>
          <a:xfrm>
            <a:off x="7252813" y="2360382"/>
            <a:ext cx="342900" cy="2373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3839853" y="1760199"/>
            <a:ext cx="654346" cy="1015663"/>
          </a:xfrm>
          <a:prstGeom prst="rect">
            <a:avLst/>
          </a:prstGeom>
          <a:solidFill>
            <a:schemeClr val="bg1">
              <a:alpha val="77000"/>
            </a:schemeClr>
          </a:solidFill>
        </p:spPr>
        <p:txBody>
          <a:bodyPr wrap="none" rtlCol="0">
            <a:spAutoFit/>
          </a:bodyPr>
          <a:lstStyle/>
          <a:p>
            <a:r>
              <a:rPr kumimoji="1" lang="en-US" altLang="ja-JP" sz="6000" b="1" dirty="0" smtClean="0">
                <a:solidFill>
                  <a:schemeClr val="tx2"/>
                </a:solidFill>
              </a:rPr>
              <a:t>?</a:t>
            </a:r>
            <a:endParaRPr kumimoji="1" lang="ja-JP" altLang="en-US" sz="6000" b="1" dirty="0">
              <a:solidFill>
                <a:schemeClr val="tx2"/>
              </a:solidFill>
            </a:endParaRPr>
          </a:p>
        </p:txBody>
      </p:sp>
      <p:sp>
        <p:nvSpPr>
          <p:cNvPr id="71" name="角丸四角形 70"/>
          <p:cNvSpPr/>
          <p:nvPr/>
        </p:nvSpPr>
        <p:spPr>
          <a:xfrm>
            <a:off x="217835" y="1297595"/>
            <a:ext cx="2826637" cy="1512865"/>
          </a:xfrm>
          <a:prstGeom prst="roundRect">
            <a:avLst/>
          </a:prstGeom>
          <a:noFill/>
          <a:ln w="381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50278181"/>
      </p:ext>
    </p:extLst>
  </p:cSld>
  <p:clrMapOvr>
    <a:masterClrMapping/>
  </p:clrMapOvr>
  <mc:AlternateContent xmlns:mc="http://schemas.openxmlformats.org/markup-compatibility/2006" xmlns:p14="http://schemas.microsoft.com/office/powerpoint/2010/main">
    <mc:Choice Requires="p14">
      <p:transition spd="slow" p14:dur="2000" advTm="13105"/>
    </mc:Choice>
    <mc:Fallback xmlns="">
      <p:transition spd="slow" advTm="13105"/>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4208" y="203341"/>
            <a:ext cx="8229600" cy="677839"/>
          </a:xfrm>
        </p:spPr>
        <p:txBody>
          <a:bodyPr>
            <a:normAutofit/>
          </a:bodyPr>
          <a:lstStyle/>
          <a:p>
            <a:r>
              <a:rPr lang="ja-JP" altLang="en-US" sz="2800" dirty="0" smtClean="0"/>
              <a:t>爆弾設置の動作を検知する画像解析アプローチ</a:t>
            </a:r>
            <a:endParaRPr kumimoji="1" lang="ja-JP" altLang="en-US" sz="2800" dirty="0"/>
          </a:p>
        </p:txBody>
      </p:sp>
      <p:sp>
        <p:nvSpPr>
          <p:cNvPr id="4" name="スライド番号プレースホルダー 3"/>
          <p:cNvSpPr>
            <a:spLocks noGrp="1"/>
          </p:cNvSpPr>
          <p:nvPr>
            <p:ph type="sldNum" sz="quarter" idx="12"/>
          </p:nvPr>
        </p:nvSpPr>
        <p:spPr/>
        <p:txBody>
          <a:bodyPr/>
          <a:lstStyle/>
          <a:p>
            <a:fld id="{0CFEC368-1D7A-4F81-ABF6-AE0E36BAF64C}" type="slidenum">
              <a:rPr lang="en-US" smtClean="0"/>
              <a:pPr/>
              <a:t>37</a:t>
            </a:fld>
            <a:endParaRPr lang="en-US"/>
          </a:p>
        </p:txBody>
      </p:sp>
      <p:sp>
        <p:nvSpPr>
          <p:cNvPr id="9" name="テキスト ボックス 8"/>
          <p:cNvSpPr txBox="1"/>
          <p:nvPr/>
        </p:nvSpPr>
        <p:spPr>
          <a:xfrm>
            <a:off x="1932221" y="3781983"/>
            <a:ext cx="3373039" cy="830997"/>
          </a:xfrm>
          <a:prstGeom prst="rect">
            <a:avLst/>
          </a:prstGeom>
          <a:noFill/>
        </p:spPr>
        <p:txBody>
          <a:bodyPr wrap="none" rtlCol="0">
            <a:spAutoFit/>
          </a:bodyPr>
          <a:lstStyle/>
          <a:p>
            <a:r>
              <a:rPr kumimoji="1" lang="ja-JP" altLang="en-US" sz="2400" dirty="0"/>
              <a:t>通行人の</a:t>
            </a:r>
            <a:r>
              <a:rPr kumimoji="1" lang="ja-JP" altLang="en-US" sz="2400" dirty="0" smtClean="0"/>
              <a:t>異常動作検知</a:t>
            </a:r>
            <a:endParaRPr kumimoji="1" lang="ja-JP" altLang="en-US" sz="2400" dirty="0"/>
          </a:p>
          <a:p>
            <a:endParaRPr kumimoji="1" lang="ja-JP" altLang="en-US" sz="2400" dirty="0"/>
          </a:p>
        </p:txBody>
      </p:sp>
      <p:sp>
        <p:nvSpPr>
          <p:cNvPr id="10" name="テキスト ボックス 9"/>
          <p:cNvSpPr txBox="1"/>
          <p:nvPr/>
        </p:nvSpPr>
        <p:spPr>
          <a:xfrm>
            <a:off x="1741303" y="3362234"/>
            <a:ext cx="2031325" cy="461665"/>
          </a:xfrm>
          <a:prstGeom prst="rect">
            <a:avLst/>
          </a:prstGeom>
          <a:noFill/>
        </p:spPr>
        <p:txBody>
          <a:bodyPr wrap="none" rtlCol="0">
            <a:spAutoFit/>
          </a:bodyPr>
          <a:lstStyle/>
          <a:p>
            <a:r>
              <a:rPr kumimoji="1" lang="ja-JP" altLang="en-US" sz="2400" dirty="0" smtClean="0">
                <a:solidFill>
                  <a:srgbClr val="FF0000"/>
                </a:solidFill>
              </a:rPr>
              <a:t>既存技術例：</a:t>
            </a:r>
            <a:endParaRPr kumimoji="1" lang="ja-JP" altLang="en-US" sz="2400" dirty="0">
              <a:solidFill>
                <a:srgbClr val="FF0000"/>
              </a:solidFill>
            </a:endParaRPr>
          </a:p>
        </p:txBody>
      </p:sp>
      <p:sp>
        <p:nvSpPr>
          <p:cNvPr id="31" name="テキスト ボックス 30"/>
          <p:cNvSpPr txBox="1"/>
          <p:nvPr/>
        </p:nvSpPr>
        <p:spPr>
          <a:xfrm>
            <a:off x="1344002" y="4592664"/>
            <a:ext cx="4225837" cy="461665"/>
          </a:xfrm>
          <a:prstGeom prst="rect">
            <a:avLst/>
          </a:prstGeom>
          <a:noFill/>
        </p:spPr>
        <p:txBody>
          <a:bodyPr wrap="none" rtlCol="0">
            <a:spAutoFit/>
          </a:bodyPr>
          <a:lstStyle/>
          <a:p>
            <a:r>
              <a:rPr kumimoji="1" lang="ja-JP" altLang="en-US" sz="2400" dirty="0" smtClean="0">
                <a:solidFill>
                  <a:schemeClr val="tx2"/>
                </a:solidFill>
              </a:rPr>
              <a:t>爆弾設置挙動に適用した場合：</a:t>
            </a:r>
            <a:endParaRPr kumimoji="1" lang="ja-JP" altLang="en-US" sz="2400" dirty="0">
              <a:solidFill>
                <a:schemeClr val="tx2"/>
              </a:solidFill>
            </a:endParaRPr>
          </a:p>
        </p:txBody>
      </p:sp>
      <p:sp>
        <p:nvSpPr>
          <p:cNvPr id="32" name="テキスト ボックス 31"/>
          <p:cNvSpPr txBox="1"/>
          <p:nvPr/>
        </p:nvSpPr>
        <p:spPr>
          <a:xfrm>
            <a:off x="1588197" y="5065370"/>
            <a:ext cx="6603303" cy="1200329"/>
          </a:xfrm>
          <a:prstGeom prst="rect">
            <a:avLst/>
          </a:prstGeom>
          <a:noFill/>
        </p:spPr>
        <p:txBody>
          <a:bodyPr wrap="square" rtlCol="0">
            <a:spAutoFit/>
          </a:bodyPr>
          <a:lstStyle/>
          <a:p>
            <a:r>
              <a:rPr kumimoji="1" lang="ja-JP" altLang="en-US" sz="2400" dirty="0" smtClean="0"/>
              <a:t>・「物を置く」に近い動作は検知できるが、本当に物を置いたのか、また置いたものが何なのかは分からず異常と見なすには弱い</a:t>
            </a:r>
            <a:endParaRPr kumimoji="1" lang="ja-JP" altLang="en-US" sz="2400" dirty="0"/>
          </a:p>
        </p:txBody>
      </p:sp>
      <p:pic>
        <p:nvPicPr>
          <p:cNvPr id="59" name="図 5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03240" y="1965020"/>
            <a:ext cx="514747" cy="639559"/>
          </a:xfrm>
          <a:prstGeom prst="rect">
            <a:avLst/>
          </a:prstGeom>
        </p:spPr>
      </p:pic>
      <p:sp>
        <p:nvSpPr>
          <p:cNvPr id="60" name="角丸四角形 59"/>
          <p:cNvSpPr/>
          <p:nvPr/>
        </p:nvSpPr>
        <p:spPr>
          <a:xfrm>
            <a:off x="1017987" y="2056030"/>
            <a:ext cx="342900" cy="2373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Picture 4" descr="http://www.kawamoto.co.jp/product/01_spiral/images/gec.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62532" y="1901422"/>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62" name="テキスト ボックス 61"/>
          <p:cNvSpPr txBox="1"/>
          <p:nvPr/>
        </p:nvSpPr>
        <p:spPr>
          <a:xfrm>
            <a:off x="306436" y="1376878"/>
            <a:ext cx="2563522" cy="400110"/>
          </a:xfrm>
          <a:prstGeom prst="rect">
            <a:avLst/>
          </a:prstGeom>
          <a:noFill/>
        </p:spPr>
        <p:txBody>
          <a:bodyPr wrap="none" rtlCol="0">
            <a:spAutoFit/>
          </a:bodyPr>
          <a:lstStyle/>
          <a:p>
            <a:r>
              <a:rPr kumimoji="1" lang="ja-JP" altLang="en-US" sz="2000" dirty="0" smtClean="0"/>
              <a:t>① 機器付近への接近</a:t>
            </a:r>
            <a:endParaRPr kumimoji="1" lang="ja-JP" altLang="en-US" sz="2000" dirty="0"/>
          </a:p>
        </p:txBody>
      </p:sp>
      <p:pic>
        <p:nvPicPr>
          <p:cNvPr id="63" name="図 6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38326" y="1954680"/>
            <a:ext cx="621539" cy="772245"/>
          </a:xfrm>
          <a:prstGeom prst="rect">
            <a:avLst/>
          </a:prstGeom>
        </p:spPr>
      </p:pic>
      <p:pic>
        <p:nvPicPr>
          <p:cNvPr id="64" name="Picture 4" descr="http://www.kawamoto.co.jp/product/01_spiral/images/gec.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59865" y="1926136"/>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3044473" y="1371391"/>
            <a:ext cx="2398413" cy="400110"/>
          </a:xfrm>
          <a:prstGeom prst="rect">
            <a:avLst/>
          </a:prstGeom>
          <a:noFill/>
        </p:spPr>
        <p:txBody>
          <a:bodyPr wrap="none" rtlCol="0">
            <a:spAutoFit/>
          </a:bodyPr>
          <a:lstStyle/>
          <a:p>
            <a:r>
              <a:rPr kumimoji="1" lang="ja-JP" altLang="en-US" sz="2000" dirty="0" smtClean="0">
                <a:solidFill>
                  <a:schemeClr val="tx2"/>
                </a:solidFill>
              </a:rPr>
              <a:t>② 爆弾設置の動作</a:t>
            </a:r>
            <a:endParaRPr kumimoji="1" lang="ja-JP" altLang="en-US" sz="2000" dirty="0">
              <a:solidFill>
                <a:schemeClr val="tx2"/>
              </a:solidFill>
            </a:endParaRPr>
          </a:p>
        </p:txBody>
      </p:sp>
      <p:pic>
        <p:nvPicPr>
          <p:cNvPr id="66" name="Picture 4" descr="http://www.kawamoto.co.jp/product/01_spiral/images/gec.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61720" y="1940148"/>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67" name="テキスト ボックス 66"/>
          <p:cNvSpPr txBox="1"/>
          <p:nvPr/>
        </p:nvSpPr>
        <p:spPr>
          <a:xfrm>
            <a:off x="5641573" y="1368859"/>
            <a:ext cx="2956259" cy="400110"/>
          </a:xfrm>
          <a:prstGeom prst="rect">
            <a:avLst/>
          </a:prstGeom>
          <a:noFill/>
        </p:spPr>
        <p:txBody>
          <a:bodyPr wrap="none" rtlCol="0">
            <a:spAutoFit/>
          </a:bodyPr>
          <a:lstStyle/>
          <a:p>
            <a:r>
              <a:rPr kumimoji="1" lang="ja-JP" altLang="en-US" sz="2000" dirty="0" smtClean="0"/>
              <a:t>③</a:t>
            </a:r>
            <a:r>
              <a:rPr lang="ja-JP" altLang="en-US" sz="2000" dirty="0" smtClean="0"/>
              <a:t>爆弾が機器付近に残る</a:t>
            </a:r>
            <a:endParaRPr kumimoji="1" lang="ja-JP" altLang="en-US" sz="2000" dirty="0"/>
          </a:p>
        </p:txBody>
      </p:sp>
      <p:pic>
        <p:nvPicPr>
          <p:cNvPr id="68" name="図 67"/>
          <p:cNvPicPr>
            <a:picLocks noChangeAspect="1"/>
          </p:cNvPicPr>
          <p:nvPr/>
        </p:nvPicPr>
        <p:blipFill>
          <a:blip r:embed="rId4"/>
          <a:stretch>
            <a:fillRect/>
          </a:stretch>
        </p:blipFill>
        <p:spPr>
          <a:xfrm>
            <a:off x="6013199" y="2004148"/>
            <a:ext cx="523761" cy="652686"/>
          </a:xfrm>
          <a:prstGeom prst="rect">
            <a:avLst/>
          </a:prstGeom>
        </p:spPr>
      </p:pic>
      <p:sp>
        <p:nvSpPr>
          <p:cNvPr id="69" name="角丸四角形 68"/>
          <p:cNvSpPr/>
          <p:nvPr/>
        </p:nvSpPr>
        <p:spPr>
          <a:xfrm>
            <a:off x="7252813" y="2360382"/>
            <a:ext cx="342900" cy="2373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3839853" y="1760199"/>
            <a:ext cx="654346" cy="1015663"/>
          </a:xfrm>
          <a:prstGeom prst="rect">
            <a:avLst/>
          </a:prstGeom>
          <a:solidFill>
            <a:schemeClr val="bg1">
              <a:alpha val="77000"/>
            </a:schemeClr>
          </a:solidFill>
        </p:spPr>
        <p:txBody>
          <a:bodyPr wrap="none" rtlCol="0">
            <a:spAutoFit/>
          </a:bodyPr>
          <a:lstStyle/>
          <a:p>
            <a:r>
              <a:rPr kumimoji="1" lang="en-US" altLang="ja-JP" sz="6000" b="1" dirty="0" smtClean="0">
                <a:solidFill>
                  <a:schemeClr val="tx2"/>
                </a:solidFill>
              </a:rPr>
              <a:t>?</a:t>
            </a:r>
            <a:endParaRPr kumimoji="1" lang="ja-JP" altLang="en-US" sz="6000" b="1" dirty="0">
              <a:solidFill>
                <a:schemeClr val="tx2"/>
              </a:solidFill>
            </a:endParaRPr>
          </a:p>
        </p:txBody>
      </p:sp>
      <p:sp>
        <p:nvSpPr>
          <p:cNvPr id="71" name="角丸四角形 70"/>
          <p:cNvSpPr/>
          <p:nvPr/>
        </p:nvSpPr>
        <p:spPr>
          <a:xfrm>
            <a:off x="3015089" y="1308537"/>
            <a:ext cx="2427797" cy="1512865"/>
          </a:xfrm>
          <a:prstGeom prst="roundRect">
            <a:avLst/>
          </a:prstGeom>
          <a:noFill/>
          <a:ln w="381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psf\Home\Desktop\スクリーンショット 2015-01-15 14.43.23.png"/>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221294" y="3081637"/>
            <a:ext cx="2202969" cy="1452013"/>
          </a:xfrm>
          <a:prstGeom prst="rect">
            <a:avLst/>
          </a:prstGeom>
          <a:noFill/>
          <a:ln>
            <a:noFill/>
          </a:ln>
        </p:spPr>
      </p:pic>
    </p:spTree>
    <p:extLst>
      <p:ext uri="{BB962C8B-B14F-4D97-AF65-F5344CB8AC3E}">
        <p14:creationId xmlns:p14="http://schemas.microsoft.com/office/powerpoint/2010/main" val="1139688490"/>
      </p:ext>
    </p:extLst>
  </p:cSld>
  <p:clrMapOvr>
    <a:masterClrMapping/>
  </p:clrMapOvr>
  <mc:AlternateContent xmlns:mc="http://schemas.openxmlformats.org/markup-compatibility/2006" xmlns:p14="http://schemas.microsoft.com/office/powerpoint/2010/main">
    <mc:Choice Requires="p14">
      <p:transition spd="slow" p14:dur="2000" advTm="13105"/>
    </mc:Choice>
    <mc:Fallback xmlns="">
      <p:transition spd="slow" advTm="13105"/>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28086" y="220599"/>
            <a:ext cx="8229600" cy="677839"/>
          </a:xfrm>
        </p:spPr>
        <p:txBody>
          <a:bodyPr>
            <a:normAutofit/>
          </a:bodyPr>
          <a:lstStyle/>
          <a:p>
            <a:r>
              <a:rPr lang="ja-JP" altLang="en-US" sz="2800" dirty="0" smtClean="0"/>
              <a:t>爆弾の存在を検知する画像解析アプローチ</a:t>
            </a:r>
            <a:endParaRPr kumimoji="1" lang="ja-JP" altLang="en-US" sz="2800" dirty="0"/>
          </a:p>
        </p:txBody>
      </p:sp>
      <p:sp>
        <p:nvSpPr>
          <p:cNvPr id="4" name="スライド番号プレースホルダー 3"/>
          <p:cNvSpPr>
            <a:spLocks noGrp="1"/>
          </p:cNvSpPr>
          <p:nvPr>
            <p:ph type="sldNum" sz="quarter" idx="12"/>
          </p:nvPr>
        </p:nvSpPr>
        <p:spPr/>
        <p:txBody>
          <a:bodyPr/>
          <a:lstStyle/>
          <a:p>
            <a:fld id="{0CFEC368-1D7A-4F81-ABF6-AE0E36BAF64C}" type="slidenum">
              <a:rPr lang="en-US" smtClean="0"/>
              <a:pPr/>
              <a:t>38</a:t>
            </a:fld>
            <a:endParaRPr lang="en-US"/>
          </a:p>
        </p:txBody>
      </p:sp>
      <p:sp>
        <p:nvSpPr>
          <p:cNvPr id="9" name="テキスト ボックス 8"/>
          <p:cNvSpPr txBox="1"/>
          <p:nvPr/>
        </p:nvSpPr>
        <p:spPr>
          <a:xfrm>
            <a:off x="2330344" y="3478049"/>
            <a:ext cx="2552302" cy="830997"/>
          </a:xfrm>
          <a:prstGeom prst="rect">
            <a:avLst/>
          </a:prstGeom>
          <a:noFill/>
        </p:spPr>
        <p:txBody>
          <a:bodyPr wrap="none" rtlCol="0">
            <a:spAutoFit/>
          </a:bodyPr>
          <a:lstStyle/>
          <a:p>
            <a:r>
              <a:rPr kumimoji="1" lang="ja-JP" altLang="en-US" sz="2400" dirty="0" smtClean="0"/>
              <a:t>物体検知センサー</a:t>
            </a:r>
            <a:endParaRPr kumimoji="1" lang="ja-JP" altLang="en-US" sz="2400" dirty="0"/>
          </a:p>
          <a:p>
            <a:endParaRPr kumimoji="1" lang="ja-JP" altLang="en-US" sz="2400" dirty="0"/>
          </a:p>
        </p:txBody>
      </p:sp>
      <p:sp>
        <p:nvSpPr>
          <p:cNvPr id="10" name="テキスト ボックス 9"/>
          <p:cNvSpPr txBox="1"/>
          <p:nvPr/>
        </p:nvSpPr>
        <p:spPr>
          <a:xfrm>
            <a:off x="2109826" y="3059812"/>
            <a:ext cx="2031325" cy="461665"/>
          </a:xfrm>
          <a:prstGeom prst="rect">
            <a:avLst/>
          </a:prstGeom>
          <a:noFill/>
        </p:spPr>
        <p:txBody>
          <a:bodyPr wrap="none" rtlCol="0">
            <a:spAutoFit/>
          </a:bodyPr>
          <a:lstStyle/>
          <a:p>
            <a:r>
              <a:rPr kumimoji="1" lang="ja-JP" altLang="en-US" sz="2400" dirty="0" smtClean="0">
                <a:solidFill>
                  <a:srgbClr val="FF0000"/>
                </a:solidFill>
              </a:rPr>
              <a:t>既存技術例：</a:t>
            </a:r>
            <a:endParaRPr kumimoji="1" lang="ja-JP" altLang="en-US" sz="2400" dirty="0">
              <a:solidFill>
                <a:srgbClr val="FF0000"/>
              </a:solidFill>
            </a:endParaRPr>
          </a:p>
        </p:txBody>
      </p:sp>
      <p:sp>
        <p:nvSpPr>
          <p:cNvPr id="14" name="スライド番号プレースホルダー 3"/>
          <p:cNvSpPr txBox="1">
            <a:spLocks/>
          </p:cNvSpPr>
          <p:nvPr/>
        </p:nvSpPr>
        <p:spPr>
          <a:xfrm>
            <a:off x="8290944" y="6464234"/>
            <a:ext cx="4572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solidFill>
                  <a:schemeClr val="tx1"/>
                </a:solidFill>
              </a:rPr>
              <a:t>13</a:t>
            </a:r>
            <a:endParaRPr lang="en-US" sz="1600" dirty="0">
              <a:solidFill>
                <a:schemeClr val="tx1"/>
              </a:solidFill>
            </a:endParaRPr>
          </a:p>
        </p:txBody>
      </p:sp>
      <p:sp>
        <p:nvSpPr>
          <p:cNvPr id="31" name="テキスト ボックス 30"/>
          <p:cNvSpPr txBox="1"/>
          <p:nvPr/>
        </p:nvSpPr>
        <p:spPr>
          <a:xfrm>
            <a:off x="1189437" y="4338316"/>
            <a:ext cx="4225837" cy="461665"/>
          </a:xfrm>
          <a:prstGeom prst="rect">
            <a:avLst/>
          </a:prstGeom>
          <a:noFill/>
        </p:spPr>
        <p:txBody>
          <a:bodyPr wrap="none" rtlCol="0">
            <a:spAutoFit/>
          </a:bodyPr>
          <a:lstStyle/>
          <a:p>
            <a:r>
              <a:rPr kumimoji="1" lang="ja-JP" altLang="en-US" sz="2400" dirty="0" smtClean="0">
                <a:solidFill>
                  <a:schemeClr val="tx2"/>
                </a:solidFill>
              </a:rPr>
              <a:t>爆弾設置挙動に適用した場合：</a:t>
            </a:r>
            <a:endParaRPr kumimoji="1" lang="ja-JP" altLang="en-US" sz="2400" dirty="0">
              <a:solidFill>
                <a:schemeClr val="tx2"/>
              </a:solidFill>
            </a:endParaRPr>
          </a:p>
        </p:txBody>
      </p:sp>
      <p:sp>
        <p:nvSpPr>
          <p:cNvPr id="32" name="テキスト ボックス 31"/>
          <p:cNvSpPr txBox="1"/>
          <p:nvPr/>
        </p:nvSpPr>
        <p:spPr>
          <a:xfrm>
            <a:off x="1884360" y="4777914"/>
            <a:ext cx="7136121" cy="1200329"/>
          </a:xfrm>
          <a:prstGeom prst="rect">
            <a:avLst/>
          </a:prstGeom>
          <a:noFill/>
        </p:spPr>
        <p:txBody>
          <a:bodyPr wrap="square" rtlCol="0">
            <a:spAutoFit/>
          </a:bodyPr>
          <a:lstStyle/>
          <a:p>
            <a:r>
              <a:rPr kumimoji="1" lang="ja-JP" altLang="en-US" sz="2400" dirty="0" smtClean="0"/>
              <a:t>・機器付近に何らかの物体が存在することは検知できるが、それが爆弾であるかまでは判別が難しく、異常と見なすには弱い</a:t>
            </a:r>
            <a:endParaRPr kumimoji="1" lang="ja-JP" altLang="en-US" sz="2400" dirty="0"/>
          </a:p>
        </p:txBody>
      </p:sp>
      <p:pic>
        <p:nvPicPr>
          <p:cNvPr id="59" name="図 5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3240" y="1965020"/>
            <a:ext cx="514747" cy="639559"/>
          </a:xfrm>
          <a:prstGeom prst="rect">
            <a:avLst/>
          </a:prstGeom>
        </p:spPr>
      </p:pic>
      <p:sp>
        <p:nvSpPr>
          <p:cNvPr id="60" name="角丸四角形 59"/>
          <p:cNvSpPr/>
          <p:nvPr/>
        </p:nvSpPr>
        <p:spPr>
          <a:xfrm>
            <a:off x="1017987" y="2056030"/>
            <a:ext cx="342900" cy="2373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Picture 4" descr="http://www.kawamoto.co.jp/product/01_spiral/images/gec.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62532" y="1901422"/>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62" name="テキスト ボックス 61"/>
          <p:cNvSpPr txBox="1"/>
          <p:nvPr/>
        </p:nvSpPr>
        <p:spPr>
          <a:xfrm>
            <a:off x="306436" y="1376878"/>
            <a:ext cx="2563522" cy="400110"/>
          </a:xfrm>
          <a:prstGeom prst="rect">
            <a:avLst/>
          </a:prstGeom>
          <a:noFill/>
        </p:spPr>
        <p:txBody>
          <a:bodyPr wrap="none" rtlCol="0">
            <a:spAutoFit/>
          </a:bodyPr>
          <a:lstStyle/>
          <a:p>
            <a:r>
              <a:rPr kumimoji="1" lang="ja-JP" altLang="en-US" sz="2000" dirty="0" smtClean="0"/>
              <a:t>① 機器付近への接近</a:t>
            </a:r>
            <a:endParaRPr kumimoji="1" lang="ja-JP" altLang="en-US" sz="2000" dirty="0"/>
          </a:p>
        </p:txBody>
      </p:sp>
      <p:pic>
        <p:nvPicPr>
          <p:cNvPr id="63" name="図 6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38326" y="1954680"/>
            <a:ext cx="621539" cy="772245"/>
          </a:xfrm>
          <a:prstGeom prst="rect">
            <a:avLst/>
          </a:prstGeom>
        </p:spPr>
      </p:pic>
      <p:pic>
        <p:nvPicPr>
          <p:cNvPr id="64" name="Picture 4" descr="http://www.kawamoto.co.jp/product/01_spiral/images/gec.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59865" y="1926136"/>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p:cNvSpPr txBox="1"/>
          <p:nvPr/>
        </p:nvSpPr>
        <p:spPr>
          <a:xfrm>
            <a:off x="3044473" y="1371391"/>
            <a:ext cx="2398413" cy="400110"/>
          </a:xfrm>
          <a:prstGeom prst="rect">
            <a:avLst/>
          </a:prstGeom>
          <a:noFill/>
        </p:spPr>
        <p:txBody>
          <a:bodyPr wrap="none" rtlCol="0">
            <a:spAutoFit/>
          </a:bodyPr>
          <a:lstStyle/>
          <a:p>
            <a:r>
              <a:rPr kumimoji="1" lang="ja-JP" altLang="en-US" sz="2000" dirty="0" smtClean="0"/>
              <a:t>② 爆弾設置の動作</a:t>
            </a:r>
            <a:endParaRPr kumimoji="1" lang="ja-JP" altLang="en-US" sz="2000" dirty="0"/>
          </a:p>
        </p:txBody>
      </p:sp>
      <p:pic>
        <p:nvPicPr>
          <p:cNvPr id="66" name="Picture 4" descr="http://www.kawamoto.co.jp/product/01_spiral/images/gec.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561720" y="1940148"/>
            <a:ext cx="855894" cy="783999"/>
          </a:xfrm>
          <a:prstGeom prst="rect">
            <a:avLst/>
          </a:prstGeom>
          <a:noFill/>
          <a:extLst>
            <a:ext uri="{909E8E84-426E-40DD-AFC4-6F175D3DCCD1}">
              <a14:hiddenFill xmlns:a14="http://schemas.microsoft.com/office/drawing/2010/main">
                <a:solidFill>
                  <a:srgbClr val="FFFFFF"/>
                </a:solidFill>
              </a14:hiddenFill>
            </a:ext>
          </a:extLst>
        </p:spPr>
      </p:pic>
      <p:sp>
        <p:nvSpPr>
          <p:cNvPr id="67" name="テキスト ボックス 66"/>
          <p:cNvSpPr txBox="1"/>
          <p:nvPr/>
        </p:nvSpPr>
        <p:spPr>
          <a:xfrm>
            <a:off x="5641573" y="1368859"/>
            <a:ext cx="2956259" cy="400110"/>
          </a:xfrm>
          <a:prstGeom prst="rect">
            <a:avLst/>
          </a:prstGeom>
          <a:noFill/>
        </p:spPr>
        <p:txBody>
          <a:bodyPr wrap="none" rtlCol="0">
            <a:spAutoFit/>
          </a:bodyPr>
          <a:lstStyle/>
          <a:p>
            <a:r>
              <a:rPr kumimoji="1" lang="ja-JP" altLang="en-US" sz="2000" dirty="0" smtClean="0">
                <a:solidFill>
                  <a:schemeClr val="tx2"/>
                </a:solidFill>
              </a:rPr>
              <a:t>③</a:t>
            </a:r>
            <a:r>
              <a:rPr lang="ja-JP" altLang="en-US" sz="2000" dirty="0" smtClean="0">
                <a:solidFill>
                  <a:schemeClr val="tx2"/>
                </a:solidFill>
              </a:rPr>
              <a:t>爆弾が機器付近に残る</a:t>
            </a:r>
            <a:endParaRPr kumimoji="1" lang="ja-JP" altLang="en-US" sz="2000" dirty="0">
              <a:solidFill>
                <a:schemeClr val="tx2"/>
              </a:solidFill>
            </a:endParaRPr>
          </a:p>
        </p:txBody>
      </p:sp>
      <p:pic>
        <p:nvPicPr>
          <p:cNvPr id="68" name="図 67"/>
          <p:cNvPicPr>
            <a:picLocks noChangeAspect="1"/>
          </p:cNvPicPr>
          <p:nvPr/>
        </p:nvPicPr>
        <p:blipFill>
          <a:blip r:embed="rId5"/>
          <a:stretch>
            <a:fillRect/>
          </a:stretch>
        </p:blipFill>
        <p:spPr>
          <a:xfrm>
            <a:off x="6013199" y="2004148"/>
            <a:ext cx="523761" cy="652686"/>
          </a:xfrm>
          <a:prstGeom prst="rect">
            <a:avLst/>
          </a:prstGeom>
        </p:spPr>
      </p:pic>
      <p:sp>
        <p:nvSpPr>
          <p:cNvPr id="69" name="角丸四角形 68"/>
          <p:cNvSpPr/>
          <p:nvPr/>
        </p:nvSpPr>
        <p:spPr>
          <a:xfrm>
            <a:off x="7252813" y="2360382"/>
            <a:ext cx="342900" cy="2373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p:cNvSpPr txBox="1"/>
          <p:nvPr/>
        </p:nvSpPr>
        <p:spPr>
          <a:xfrm>
            <a:off x="3839853" y="1760199"/>
            <a:ext cx="654346" cy="1015663"/>
          </a:xfrm>
          <a:prstGeom prst="rect">
            <a:avLst/>
          </a:prstGeom>
          <a:solidFill>
            <a:schemeClr val="bg1">
              <a:alpha val="77000"/>
            </a:schemeClr>
          </a:solidFill>
        </p:spPr>
        <p:txBody>
          <a:bodyPr wrap="none" rtlCol="0">
            <a:spAutoFit/>
          </a:bodyPr>
          <a:lstStyle/>
          <a:p>
            <a:r>
              <a:rPr kumimoji="1" lang="en-US" altLang="ja-JP" sz="6000" b="1" dirty="0" smtClean="0">
                <a:solidFill>
                  <a:schemeClr val="tx2"/>
                </a:solidFill>
              </a:rPr>
              <a:t>?</a:t>
            </a:r>
            <a:endParaRPr kumimoji="1" lang="ja-JP" altLang="en-US" sz="6000" b="1" dirty="0">
              <a:solidFill>
                <a:schemeClr val="tx2"/>
              </a:solidFill>
            </a:endParaRPr>
          </a:p>
        </p:txBody>
      </p:sp>
      <p:sp>
        <p:nvSpPr>
          <p:cNvPr id="71" name="角丸四角形 70"/>
          <p:cNvSpPr/>
          <p:nvPr/>
        </p:nvSpPr>
        <p:spPr>
          <a:xfrm>
            <a:off x="5590041" y="1308537"/>
            <a:ext cx="3007791" cy="1512865"/>
          </a:xfrm>
          <a:prstGeom prst="roundRect">
            <a:avLst/>
          </a:prstGeom>
          <a:noFill/>
          <a:ln w="381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Picture 2" descr="図：レーザーセンサー"/>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061540" y="2948564"/>
            <a:ext cx="2950839" cy="1454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273728"/>
      </p:ext>
    </p:extLst>
  </p:cSld>
  <p:clrMapOvr>
    <a:masterClrMapping/>
  </p:clrMapOvr>
  <mc:AlternateContent xmlns:mc="http://schemas.openxmlformats.org/markup-compatibility/2006" xmlns:p14="http://schemas.microsoft.com/office/powerpoint/2010/main">
    <mc:Choice Requires="p14">
      <p:transition spd="slow" p14:dur="2000" advTm="13105"/>
    </mc:Choice>
    <mc:Fallback xmlns="">
      <p:transition spd="slow" advTm="13105"/>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3369968" y="677479"/>
            <a:ext cx="3225544" cy="830997"/>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bodyPr>
          <a:lstStyle/>
          <a:p>
            <a:pPr marL="342900" indent="-342900">
              <a:buFont typeface="Arial" panose="020B0604020202020204" pitchFamily="34" charset="0"/>
              <a:buChar char="•"/>
            </a:pPr>
            <a:r>
              <a:rPr kumimoji="1" lang="ja-JP" altLang="en-US" sz="1600" b="1" dirty="0" smtClean="0"/>
              <a:t>全身・手元の動きの細分判別</a:t>
            </a:r>
            <a:endParaRPr kumimoji="1" lang="en-US" altLang="ja-JP" sz="1600" b="1" dirty="0" smtClean="0"/>
          </a:p>
          <a:p>
            <a:pPr marL="342900" indent="-342900">
              <a:buFont typeface="Arial" panose="020B0604020202020204" pitchFamily="34" charset="0"/>
              <a:buChar char="•"/>
            </a:pPr>
            <a:r>
              <a:rPr kumimoji="1" lang="ja-JP" altLang="en-US" sz="1600" b="1" dirty="0" smtClean="0"/>
              <a:t>予兆の段階で</a:t>
            </a:r>
            <a:r>
              <a:rPr kumimoji="1" lang="ja-JP" altLang="en-US" sz="1600" b="1" dirty="0"/>
              <a:t>早期</a:t>
            </a:r>
            <a:r>
              <a:rPr kumimoji="1" lang="ja-JP" altLang="en-US" sz="1600" b="1" dirty="0" smtClean="0"/>
              <a:t>検知、予測</a:t>
            </a:r>
            <a:endParaRPr kumimoji="1" lang="en-US" altLang="ja-JP" sz="1600" b="1" dirty="0" smtClean="0"/>
          </a:p>
          <a:p>
            <a:pPr marL="342900" indent="-342900">
              <a:buFont typeface="Arial" panose="020B0604020202020204" pitchFamily="34" charset="0"/>
              <a:buChar char="•"/>
            </a:pPr>
            <a:r>
              <a:rPr kumimoji="1" lang="ja-JP" altLang="en-US" sz="1600" b="1" dirty="0"/>
              <a:t>出町研にて</a:t>
            </a:r>
            <a:r>
              <a:rPr kumimoji="1" lang="ja-JP" altLang="en-US" sz="1600" b="1" dirty="0" smtClean="0"/>
              <a:t>開発中</a:t>
            </a:r>
            <a:endParaRPr kumimoji="1" lang="ja-JP" altLang="en-US" sz="1600" b="1" dirty="0"/>
          </a:p>
        </p:txBody>
      </p:sp>
      <p:sp>
        <p:nvSpPr>
          <p:cNvPr id="170" name="タイトル 1"/>
          <p:cNvSpPr txBox="1">
            <a:spLocks/>
          </p:cNvSpPr>
          <p:nvPr/>
        </p:nvSpPr>
        <p:spPr>
          <a:xfrm>
            <a:off x="378256" y="180209"/>
            <a:ext cx="5419233" cy="551488"/>
          </a:xfrm>
          <a:prstGeom prst="rect">
            <a:avLst/>
          </a:prstGeom>
        </p:spPr>
        <p:txBody>
          <a:bodyPr vert="horz" lIns="91440" tIns="45720" rIns="91440" bIns="45720" rtlCol="0" anchor="t">
            <a:noAutofit/>
          </a:bodyPr>
          <a:lstStyle>
            <a:lvl1pPr algn="l" defTabSz="457200" rtl="0" eaLnBrk="1" latinLnBrk="0" hangingPunct="1">
              <a:spcBef>
                <a:spcPct val="0"/>
              </a:spcBef>
              <a:buNone/>
              <a:defRPr kumimoji="1" sz="3600" kern="1200">
                <a:solidFill>
                  <a:schemeClr val="accent2">
                    <a:lumMod val="7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800" b="1" u="sng" dirty="0" smtClean="0"/>
              <a:t>細分化妨害破壊行為の検知</a:t>
            </a:r>
            <a:r>
              <a:rPr lang="en-US" altLang="ja-JP" sz="2800" b="1" u="sng" dirty="0" smtClean="0"/>
              <a:t>(</a:t>
            </a:r>
            <a:r>
              <a:rPr lang="ja-JP" altLang="en-US" sz="2800" b="1" u="sng" dirty="0" smtClean="0"/>
              <a:t>案</a:t>
            </a:r>
            <a:r>
              <a:rPr lang="en-US" altLang="ja-JP" sz="2800" b="1" u="sng" dirty="0" smtClean="0"/>
              <a:t>)</a:t>
            </a:r>
            <a:endParaRPr lang="ja-JP" altLang="en-US" sz="2800" b="1" u="sng" dirty="0"/>
          </a:p>
        </p:txBody>
      </p:sp>
      <p:sp>
        <p:nvSpPr>
          <p:cNvPr id="40" name="スライド番号プレースホルダー 39"/>
          <p:cNvSpPr>
            <a:spLocks noGrp="1"/>
          </p:cNvSpPr>
          <p:nvPr>
            <p:ph type="sldNum" sz="quarter" idx="12"/>
          </p:nvPr>
        </p:nvSpPr>
        <p:spPr>
          <a:xfrm>
            <a:off x="424866" y="4514223"/>
            <a:ext cx="584978" cy="365125"/>
          </a:xfrm>
        </p:spPr>
        <p:txBody>
          <a:bodyPr/>
          <a:lstStyle/>
          <a:p>
            <a:fld id="{D57F1E4F-1CFF-5643-939E-217C01CDF565}" type="slidenum">
              <a:rPr lang="en-US" smtClean="0"/>
              <a:pPr/>
              <a:t>39</a:t>
            </a:fld>
            <a:endParaRPr lang="en-US" dirty="0"/>
          </a:p>
        </p:txBody>
      </p:sp>
      <p:sp>
        <p:nvSpPr>
          <p:cNvPr id="46" name="下矢印 45"/>
          <p:cNvSpPr/>
          <p:nvPr/>
        </p:nvSpPr>
        <p:spPr>
          <a:xfrm rot="16200000">
            <a:off x="4603982" y="4152610"/>
            <a:ext cx="609594" cy="3395245"/>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1600"/>
          </a:p>
        </p:txBody>
      </p:sp>
      <p:sp>
        <p:nvSpPr>
          <p:cNvPr id="22" name="下矢印 21"/>
          <p:cNvSpPr/>
          <p:nvPr/>
        </p:nvSpPr>
        <p:spPr>
          <a:xfrm>
            <a:off x="1786805" y="3198573"/>
            <a:ext cx="600387" cy="2177229"/>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1600"/>
          </a:p>
        </p:txBody>
      </p:sp>
      <p:sp>
        <p:nvSpPr>
          <p:cNvPr id="12" name="角丸四角形 11"/>
          <p:cNvSpPr/>
          <p:nvPr/>
        </p:nvSpPr>
        <p:spPr>
          <a:xfrm>
            <a:off x="1119224" y="3456561"/>
            <a:ext cx="2066430" cy="842178"/>
          </a:xfrm>
          <a:prstGeom prst="roundRect">
            <a:avLst/>
          </a:prstGeom>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7861" y="5234040"/>
            <a:ext cx="1938533" cy="1432163"/>
          </a:xfrm>
          <a:prstGeom prst="rect">
            <a:avLst/>
          </a:prstGeom>
        </p:spPr>
      </p:pic>
      <p:pic>
        <p:nvPicPr>
          <p:cNvPr id="5" name="図 4"/>
          <p:cNvPicPr>
            <a:picLocks noChangeAspect="1"/>
          </p:cNvPicPr>
          <p:nvPr/>
        </p:nvPicPr>
        <p:blipFill>
          <a:blip r:embed="rId4"/>
          <a:stretch>
            <a:fillRect/>
          </a:stretch>
        </p:blipFill>
        <p:spPr>
          <a:xfrm>
            <a:off x="1084862" y="1608639"/>
            <a:ext cx="1871461" cy="1462230"/>
          </a:xfrm>
          <a:prstGeom prst="rect">
            <a:avLst/>
          </a:prstGeom>
        </p:spPr>
      </p:pic>
      <p:pic>
        <p:nvPicPr>
          <p:cNvPr id="8" name="図 7"/>
          <p:cNvPicPr>
            <a:picLocks noChangeAspect="1"/>
          </p:cNvPicPr>
          <p:nvPr/>
        </p:nvPicPr>
        <p:blipFill>
          <a:blip r:embed="rId5"/>
          <a:stretch>
            <a:fillRect/>
          </a:stretch>
        </p:blipFill>
        <p:spPr>
          <a:xfrm>
            <a:off x="1175971" y="3664513"/>
            <a:ext cx="1044579" cy="599469"/>
          </a:xfrm>
          <a:prstGeom prst="rect">
            <a:avLst/>
          </a:prstGeom>
        </p:spPr>
      </p:pic>
      <p:sp>
        <p:nvSpPr>
          <p:cNvPr id="9" name="テキスト ボックス 8"/>
          <p:cNvSpPr txBox="1"/>
          <p:nvPr/>
        </p:nvSpPr>
        <p:spPr>
          <a:xfrm>
            <a:off x="337847" y="755883"/>
            <a:ext cx="3086237" cy="923330"/>
          </a:xfrm>
          <a:prstGeom prst="rect">
            <a:avLst/>
          </a:prstGeom>
          <a:noFill/>
        </p:spPr>
        <p:txBody>
          <a:bodyPr wrap="square" rtlCol="0">
            <a:spAutoFit/>
          </a:bodyPr>
          <a:lstStyle/>
          <a:p>
            <a:r>
              <a:rPr lang="en-US" altLang="ja-JP" b="1" dirty="0" smtClean="0"/>
              <a:t>STEP 1 : </a:t>
            </a:r>
          </a:p>
          <a:p>
            <a:r>
              <a:rPr lang="ja-JP" altLang="en-US" b="1" dirty="0" smtClean="0"/>
              <a:t>妨害破壊行為を細分化し、全身</a:t>
            </a:r>
            <a:r>
              <a:rPr lang="ja-JP" altLang="en-US" b="1" dirty="0"/>
              <a:t>と</a:t>
            </a:r>
            <a:r>
              <a:rPr lang="ja-JP" altLang="en-US" b="1" dirty="0" smtClean="0"/>
              <a:t>手の動きの動画撮影</a:t>
            </a:r>
            <a:endParaRPr kumimoji="1" lang="ja-JP" altLang="en-US" b="1" dirty="0"/>
          </a:p>
        </p:txBody>
      </p:sp>
      <p:grpSp>
        <p:nvGrpSpPr>
          <p:cNvPr id="6" name="グループ化 5"/>
          <p:cNvGrpSpPr/>
          <p:nvPr/>
        </p:nvGrpSpPr>
        <p:grpSpPr>
          <a:xfrm>
            <a:off x="1836335" y="5130174"/>
            <a:ext cx="1400180" cy="1187175"/>
            <a:chOff x="1686340" y="3465115"/>
            <a:chExt cx="1729293" cy="1307570"/>
          </a:xfrm>
        </p:grpSpPr>
        <p:grpSp>
          <p:nvGrpSpPr>
            <p:cNvPr id="87" name="グループ化 86"/>
            <p:cNvGrpSpPr/>
            <p:nvPr/>
          </p:nvGrpSpPr>
          <p:grpSpPr>
            <a:xfrm>
              <a:off x="1686340" y="3516258"/>
              <a:ext cx="1729293" cy="1256427"/>
              <a:chOff x="307914" y="4537039"/>
              <a:chExt cx="2235896" cy="1860931"/>
            </a:xfrm>
          </p:grpSpPr>
          <p:pic>
            <p:nvPicPr>
              <p:cNvPr id="11" name="図 10"/>
              <p:cNvPicPr>
                <a:picLocks noChangeAspect="1"/>
              </p:cNvPicPr>
              <p:nvPr/>
            </p:nvPicPr>
            <p:blipFill>
              <a:blip r:embed="rId6"/>
              <a:stretch>
                <a:fillRect/>
              </a:stretch>
            </p:blipFill>
            <p:spPr>
              <a:xfrm>
                <a:off x="307914" y="4694194"/>
                <a:ext cx="2235896" cy="1509324"/>
              </a:xfrm>
              <a:prstGeom prst="rect">
                <a:avLst/>
              </a:prstGeom>
            </p:spPr>
          </p:pic>
          <p:sp>
            <p:nvSpPr>
              <p:cNvPr id="13" name="円/楕円 12"/>
              <p:cNvSpPr/>
              <p:nvPr/>
            </p:nvSpPr>
            <p:spPr>
              <a:xfrm>
                <a:off x="1041274" y="4686224"/>
                <a:ext cx="66944" cy="65769"/>
              </a:xfrm>
              <a:prstGeom prst="ellipse">
                <a:avLst/>
              </a:prstGeom>
              <a:solidFill>
                <a:srgbClr val="66FF33"/>
              </a:solidFill>
              <a:ln>
                <a:solidFill>
                  <a:srgbClr val="66FF3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14" name="円/楕円 13"/>
              <p:cNvSpPr/>
              <p:nvPr/>
            </p:nvSpPr>
            <p:spPr>
              <a:xfrm>
                <a:off x="1360094" y="4694925"/>
                <a:ext cx="66944" cy="65769"/>
              </a:xfrm>
              <a:prstGeom prst="ellipse">
                <a:avLst/>
              </a:prstGeom>
              <a:solidFill>
                <a:srgbClr val="66FF33"/>
              </a:solidFill>
              <a:ln>
                <a:solidFill>
                  <a:srgbClr val="66FF3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15" name="円/楕円 14"/>
              <p:cNvSpPr/>
              <p:nvPr/>
            </p:nvSpPr>
            <p:spPr>
              <a:xfrm>
                <a:off x="1377807" y="5208269"/>
                <a:ext cx="66944" cy="65769"/>
              </a:xfrm>
              <a:prstGeom prst="ellipse">
                <a:avLst/>
              </a:prstGeom>
              <a:solidFill>
                <a:srgbClr val="66FF33"/>
              </a:solidFill>
              <a:ln>
                <a:solidFill>
                  <a:srgbClr val="66FF3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16" name="円/楕円 15"/>
              <p:cNvSpPr/>
              <p:nvPr/>
            </p:nvSpPr>
            <p:spPr>
              <a:xfrm>
                <a:off x="1200684" y="5303978"/>
                <a:ext cx="66944" cy="65769"/>
              </a:xfrm>
              <a:prstGeom prst="ellipse">
                <a:avLst/>
              </a:prstGeom>
              <a:solidFill>
                <a:srgbClr val="66FF33"/>
              </a:solidFill>
              <a:ln>
                <a:solidFill>
                  <a:srgbClr val="66FF3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17" name="円/楕円 16"/>
              <p:cNvSpPr/>
              <p:nvPr/>
            </p:nvSpPr>
            <p:spPr>
              <a:xfrm>
                <a:off x="908432" y="4860239"/>
                <a:ext cx="66944" cy="65769"/>
              </a:xfrm>
              <a:prstGeom prst="ellipse">
                <a:avLst/>
              </a:prstGeom>
              <a:solidFill>
                <a:srgbClr val="66FF33"/>
              </a:solidFill>
              <a:ln>
                <a:solidFill>
                  <a:srgbClr val="66FF3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18" name="円/楕円 17"/>
              <p:cNvSpPr/>
              <p:nvPr/>
            </p:nvSpPr>
            <p:spPr>
              <a:xfrm>
                <a:off x="740165" y="5234372"/>
                <a:ext cx="66944" cy="65769"/>
              </a:xfrm>
              <a:prstGeom prst="ellipse">
                <a:avLst/>
              </a:prstGeom>
              <a:solidFill>
                <a:srgbClr val="66FF33"/>
              </a:solidFill>
              <a:ln>
                <a:solidFill>
                  <a:srgbClr val="66FF33"/>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19" name="円/楕円 18"/>
              <p:cNvSpPr/>
              <p:nvPr/>
            </p:nvSpPr>
            <p:spPr>
              <a:xfrm>
                <a:off x="1041274" y="5469292"/>
                <a:ext cx="66944" cy="65769"/>
              </a:xfrm>
              <a:prstGeom prst="ellipse">
                <a:avLst/>
              </a:prstGeom>
              <a:solidFill>
                <a:srgbClr val="66FF33"/>
              </a:solidFill>
              <a:ln>
                <a:solidFill>
                  <a:srgbClr val="66FF33"/>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20" name="円/楕円 19"/>
              <p:cNvSpPr/>
              <p:nvPr/>
            </p:nvSpPr>
            <p:spPr>
              <a:xfrm>
                <a:off x="1696627" y="5373584"/>
                <a:ext cx="66944" cy="65769"/>
              </a:xfrm>
              <a:prstGeom prst="ellipse">
                <a:avLst/>
              </a:prstGeom>
              <a:solidFill>
                <a:srgbClr val="66FF33"/>
              </a:solidFill>
              <a:ln>
                <a:solidFill>
                  <a:srgbClr val="66FF3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21" name="円/楕円 20"/>
              <p:cNvSpPr/>
              <p:nvPr/>
            </p:nvSpPr>
            <p:spPr>
              <a:xfrm>
                <a:off x="1953455" y="5069057"/>
                <a:ext cx="66944" cy="65769"/>
              </a:xfrm>
              <a:prstGeom prst="ellipse">
                <a:avLst/>
              </a:prstGeom>
              <a:solidFill>
                <a:srgbClr val="66FF33"/>
              </a:solidFill>
              <a:ln>
                <a:solidFill>
                  <a:srgbClr val="66FF3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23" name="円/楕円 22"/>
              <p:cNvSpPr/>
              <p:nvPr/>
            </p:nvSpPr>
            <p:spPr>
              <a:xfrm>
                <a:off x="1439799" y="5739015"/>
                <a:ext cx="66944" cy="65769"/>
              </a:xfrm>
              <a:prstGeom prst="ellipse">
                <a:avLst/>
              </a:prstGeom>
              <a:solidFill>
                <a:srgbClr val="66FF33"/>
              </a:solidFill>
              <a:ln>
                <a:solidFill>
                  <a:srgbClr val="66FF3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24" name="円/楕円 23"/>
              <p:cNvSpPr/>
              <p:nvPr/>
            </p:nvSpPr>
            <p:spPr>
              <a:xfrm>
                <a:off x="1616922" y="5991337"/>
                <a:ext cx="66944" cy="65769"/>
              </a:xfrm>
              <a:prstGeom prst="ellipse">
                <a:avLst/>
              </a:prstGeom>
              <a:solidFill>
                <a:srgbClr val="66FF33"/>
              </a:solidFill>
              <a:ln>
                <a:solidFill>
                  <a:srgbClr val="66FF3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25" name="テキスト ボックス 24"/>
              <p:cNvSpPr txBox="1"/>
              <p:nvPr/>
            </p:nvSpPr>
            <p:spPr>
              <a:xfrm>
                <a:off x="1383377" y="5971197"/>
                <a:ext cx="527827" cy="426773"/>
              </a:xfrm>
              <a:prstGeom prst="rect">
                <a:avLst/>
              </a:prstGeom>
              <a:noFill/>
            </p:spPr>
            <p:txBody>
              <a:bodyPr wrap="none" rtlCol="0">
                <a:spAutoFit/>
              </a:bodyPr>
              <a:lstStyle/>
              <a:p>
                <a:r>
                  <a:rPr kumimoji="1" lang="en-US" altLang="ja-JP" sz="1100" dirty="0" smtClean="0">
                    <a:solidFill>
                      <a:srgbClr val="0070C0"/>
                    </a:solidFill>
                  </a:rPr>
                  <a:t>X1</a:t>
                </a:r>
                <a:endParaRPr kumimoji="1" lang="ja-JP" altLang="en-US" sz="1100" dirty="0">
                  <a:solidFill>
                    <a:srgbClr val="0070C0"/>
                  </a:solidFill>
                </a:endParaRPr>
              </a:p>
            </p:txBody>
          </p:sp>
          <p:sp>
            <p:nvSpPr>
              <p:cNvPr id="26" name="テキスト ボックス 25"/>
              <p:cNvSpPr txBox="1"/>
              <p:nvPr/>
            </p:nvSpPr>
            <p:spPr>
              <a:xfrm>
                <a:off x="1200684" y="5755540"/>
                <a:ext cx="527827" cy="426774"/>
              </a:xfrm>
              <a:prstGeom prst="rect">
                <a:avLst/>
              </a:prstGeom>
              <a:noFill/>
            </p:spPr>
            <p:txBody>
              <a:bodyPr wrap="none" rtlCol="0">
                <a:spAutoFit/>
              </a:bodyPr>
              <a:lstStyle/>
              <a:p>
                <a:r>
                  <a:rPr kumimoji="1" lang="en-US" altLang="ja-JP" sz="1100" dirty="0" smtClean="0">
                    <a:solidFill>
                      <a:srgbClr val="0070C0"/>
                    </a:solidFill>
                  </a:rPr>
                  <a:t>X2</a:t>
                </a:r>
                <a:endParaRPr kumimoji="1" lang="ja-JP" altLang="en-US" sz="1100" dirty="0">
                  <a:solidFill>
                    <a:srgbClr val="0070C0"/>
                  </a:solidFill>
                </a:endParaRPr>
              </a:p>
            </p:txBody>
          </p:sp>
          <p:sp>
            <p:nvSpPr>
              <p:cNvPr id="27" name="テキスト ボックス 26"/>
              <p:cNvSpPr txBox="1"/>
              <p:nvPr/>
            </p:nvSpPr>
            <p:spPr>
              <a:xfrm>
                <a:off x="1815378" y="5360744"/>
                <a:ext cx="527827" cy="426774"/>
              </a:xfrm>
              <a:prstGeom prst="rect">
                <a:avLst/>
              </a:prstGeom>
              <a:noFill/>
            </p:spPr>
            <p:txBody>
              <a:bodyPr wrap="none" rtlCol="0">
                <a:spAutoFit/>
              </a:bodyPr>
              <a:lstStyle/>
              <a:p>
                <a:r>
                  <a:rPr kumimoji="1" lang="en-US" altLang="ja-JP" sz="1100" dirty="0" smtClean="0">
                    <a:solidFill>
                      <a:srgbClr val="0070C0"/>
                    </a:solidFill>
                  </a:rPr>
                  <a:t>X3</a:t>
                </a:r>
                <a:endParaRPr kumimoji="1" lang="ja-JP" altLang="en-US" sz="1100" dirty="0">
                  <a:solidFill>
                    <a:srgbClr val="0070C0"/>
                  </a:solidFill>
                </a:endParaRPr>
              </a:p>
            </p:txBody>
          </p:sp>
          <p:sp>
            <p:nvSpPr>
              <p:cNvPr id="28" name="テキスト ボックス 27"/>
              <p:cNvSpPr txBox="1"/>
              <p:nvPr/>
            </p:nvSpPr>
            <p:spPr>
              <a:xfrm>
                <a:off x="1999232" y="4826071"/>
                <a:ext cx="527827" cy="426774"/>
              </a:xfrm>
              <a:prstGeom prst="rect">
                <a:avLst/>
              </a:prstGeom>
              <a:noFill/>
            </p:spPr>
            <p:txBody>
              <a:bodyPr wrap="none" rtlCol="0">
                <a:spAutoFit/>
              </a:bodyPr>
              <a:lstStyle/>
              <a:p>
                <a:r>
                  <a:rPr kumimoji="1" lang="en-US" altLang="ja-JP" sz="1100" dirty="0" smtClean="0">
                    <a:solidFill>
                      <a:srgbClr val="0070C0"/>
                    </a:solidFill>
                  </a:rPr>
                  <a:t>X4</a:t>
                </a:r>
                <a:endParaRPr kumimoji="1" lang="ja-JP" altLang="en-US" sz="1100" dirty="0">
                  <a:solidFill>
                    <a:srgbClr val="0070C0"/>
                  </a:solidFill>
                </a:endParaRPr>
              </a:p>
            </p:txBody>
          </p:sp>
          <p:sp>
            <p:nvSpPr>
              <p:cNvPr id="29" name="テキスト ボックス 28"/>
              <p:cNvSpPr txBox="1"/>
              <p:nvPr/>
            </p:nvSpPr>
            <p:spPr>
              <a:xfrm>
                <a:off x="1514181" y="5023528"/>
                <a:ext cx="527827" cy="426774"/>
              </a:xfrm>
              <a:prstGeom prst="rect">
                <a:avLst/>
              </a:prstGeom>
              <a:noFill/>
            </p:spPr>
            <p:txBody>
              <a:bodyPr wrap="none" rtlCol="0">
                <a:spAutoFit/>
              </a:bodyPr>
              <a:lstStyle/>
              <a:p>
                <a:r>
                  <a:rPr kumimoji="1" lang="en-US" altLang="ja-JP" sz="1100" dirty="0" smtClean="0">
                    <a:solidFill>
                      <a:srgbClr val="0070C0"/>
                    </a:solidFill>
                  </a:rPr>
                  <a:t>X5</a:t>
                </a:r>
                <a:endParaRPr kumimoji="1" lang="ja-JP" altLang="en-US" sz="1100" dirty="0">
                  <a:solidFill>
                    <a:srgbClr val="0070C0"/>
                  </a:solidFill>
                </a:endParaRPr>
              </a:p>
            </p:txBody>
          </p:sp>
          <p:sp>
            <p:nvSpPr>
              <p:cNvPr id="30" name="テキスト ボックス 29"/>
              <p:cNvSpPr txBox="1"/>
              <p:nvPr/>
            </p:nvSpPr>
            <p:spPr>
              <a:xfrm>
                <a:off x="1415184" y="4537039"/>
                <a:ext cx="527827" cy="426774"/>
              </a:xfrm>
              <a:prstGeom prst="rect">
                <a:avLst/>
              </a:prstGeom>
              <a:noFill/>
            </p:spPr>
            <p:txBody>
              <a:bodyPr wrap="none" rtlCol="0">
                <a:spAutoFit/>
              </a:bodyPr>
              <a:lstStyle/>
              <a:p>
                <a:r>
                  <a:rPr kumimoji="1" lang="en-US" altLang="ja-JP" sz="1100" dirty="0" smtClean="0">
                    <a:solidFill>
                      <a:srgbClr val="0070C0"/>
                    </a:solidFill>
                  </a:rPr>
                  <a:t>X6</a:t>
                </a:r>
                <a:endParaRPr kumimoji="1" lang="ja-JP" altLang="en-US" sz="1100" dirty="0">
                  <a:solidFill>
                    <a:srgbClr val="0070C0"/>
                  </a:solidFill>
                </a:endParaRPr>
              </a:p>
            </p:txBody>
          </p:sp>
          <p:sp>
            <p:nvSpPr>
              <p:cNvPr id="31" name="テキスト ボックス 30"/>
              <p:cNvSpPr txBox="1"/>
              <p:nvPr/>
            </p:nvSpPr>
            <p:spPr>
              <a:xfrm>
                <a:off x="1297010" y="5268275"/>
                <a:ext cx="527827" cy="426774"/>
              </a:xfrm>
              <a:prstGeom prst="rect">
                <a:avLst/>
              </a:prstGeom>
              <a:noFill/>
            </p:spPr>
            <p:txBody>
              <a:bodyPr wrap="none" rtlCol="0">
                <a:spAutoFit/>
              </a:bodyPr>
              <a:lstStyle/>
              <a:p>
                <a:r>
                  <a:rPr kumimoji="1" lang="en-US" altLang="ja-JP" sz="1100" dirty="0" smtClean="0">
                    <a:solidFill>
                      <a:srgbClr val="0070C0"/>
                    </a:solidFill>
                  </a:rPr>
                  <a:t>X7</a:t>
                </a:r>
              </a:p>
            </p:txBody>
          </p:sp>
          <p:sp>
            <p:nvSpPr>
              <p:cNvPr id="33" name="テキスト ボックス 32"/>
              <p:cNvSpPr txBox="1"/>
              <p:nvPr/>
            </p:nvSpPr>
            <p:spPr>
              <a:xfrm>
                <a:off x="1106266" y="5371772"/>
                <a:ext cx="527827" cy="426774"/>
              </a:xfrm>
              <a:prstGeom prst="rect">
                <a:avLst/>
              </a:prstGeom>
              <a:noFill/>
            </p:spPr>
            <p:txBody>
              <a:bodyPr wrap="none" rtlCol="0">
                <a:spAutoFit/>
              </a:bodyPr>
              <a:lstStyle/>
              <a:p>
                <a:r>
                  <a:rPr kumimoji="1" lang="en-US" altLang="ja-JP" sz="1100" dirty="0" smtClean="0">
                    <a:solidFill>
                      <a:srgbClr val="0070C0"/>
                    </a:solidFill>
                  </a:rPr>
                  <a:t>X9</a:t>
                </a:r>
                <a:endParaRPr kumimoji="1" lang="ja-JP" altLang="en-US" sz="1100" dirty="0">
                  <a:solidFill>
                    <a:srgbClr val="0070C0"/>
                  </a:solidFill>
                </a:endParaRPr>
              </a:p>
            </p:txBody>
          </p:sp>
          <p:sp>
            <p:nvSpPr>
              <p:cNvPr id="34" name="テキスト ボックス 33"/>
              <p:cNvSpPr txBox="1"/>
              <p:nvPr/>
            </p:nvSpPr>
            <p:spPr>
              <a:xfrm>
                <a:off x="595927" y="4663353"/>
                <a:ext cx="643015" cy="426774"/>
              </a:xfrm>
              <a:prstGeom prst="rect">
                <a:avLst/>
              </a:prstGeom>
              <a:noFill/>
            </p:spPr>
            <p:txBody>
              <a:bodyPr wrap="none" rtlCol="0">
                <a:spAutoFit/>
              </a:bodyPr>
              <a:lstStyle/>
              <a:p>
                <a:r>
                  <a:rPr kumimoji="1" lang="en-US" altLang="ja-JP" sz="1100" dirty="0" smtClean="0">
                    <a:solidFill>
                      <a:srgbClr val="0070C0"/>
                    </a:solidFill>
                  </a:rPr>
                  <a:t>X10</a:t>
                </a:r>
                <a:endParaRPr kumimoji="1" lang="ja-JP" altLang="en-US" sz="1100" dirty="0">
                  <a:solidFill>
                    <a:srgbClr val="0070C0"/>
                  </a:solidFill>
                </a:endParaRPr>
              </a:p>
            </p:txBody>
          </p:sp>
          <p:sp>
            <p:nvSpPr>
              <p:cNvPr id="35" name="円/楕円 34"/>
              <p:cNvSpPr/>
              <p:nvPr/>
            </p:nvSpPr>
            <p:spPr>
              <a:xfrm>
                <a:off x="1554929" y="5225671"/>
                <a:ext cx="66944" cy="65769"/>
              </a:xfrm>
              <a:prstGeom prst="ellipse">
                <a:avLst/>
              </a:prstGeom>
              <a:solidFill>
                <a:srgbClr val="66FF33"/>
              </a:solidFill>
              <a:ln>
                <a:solidFill>
                  <a:srgbClr val="66FF33"/>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1100">
                  <a:solidFill>
                    <a:srgbClr val="0070C0"/>
                  </a:solidFill>
                </a:endParaRPr>
              </a:p>
            </p:txBody>
          </p:sp>
          <p:sp>
            <p:nvSpPr>
              <p:cNvPr id="36" name="テキスト ボックス 35"/>
              <p:cNvSpPr txBox="1"/>
              <p:nvPr/>
            </p:nvSpPr>
            <p:spPr>
              <a:xfrm>
                <a:off x="1019031" y="5501316"/>
                <a:ext cx="643015" cy="426774"/>
              </a:xfrm>
              <a:prstGeom prst="rect">
                <a:avLst/>
              </a:prstGeom>
              <a:noFill/>
            </p:spPr>
            <p:txBody>
              <a:bodyPr wrap="none" rtlCol="0">
                <a:spAutoFit/>
              </a:bodyPr>
              <a:lstStyle/>
              <a:p>
                <a:r>
                  <a:rPr lang="en-US" altLang="ja-JP" sz="1100" dirty="0" smtClean="0">
                    <a:solidFill>
                      <a:srgbClr val="0070C0"/>
                    </a:solidFill>
                  </a:rPr>
                  <a:t>X11</a:t>
                </a:r>
                <a:endParaRPr kumimoji="1" lang="ja-JP" altLang="en-US" sz="1100" dirty="0">
                  <a:solidFill>
                    <a:srgbClr val="0070C0"/>
                  </a:solidFill>
                </a:endParaRPr>
              </a:p>
            </p:txBody>
          </p:sp>
          <p:sp>
            <p:nvSpPr>
              <p:cNvPr id="37" name="テキスト ボックス 36"/>
              <p:cNvSpPr txBox="1"/>
              <p:nvPr/>
            </p:nvSpPr>
            <p:spPr>
              <a:xfrm>
                <a:off x="468832" y="4977413"/>
                <a:ext cx="643015" cy="426774"/>
              </a:xfrm>
              <a:prstGeom prst="rect">
                <a:avLst/>
              </a:prstGeom>
              <a:noFill/>
            </p:spPr>
            <p:txBody>
              <a:bodyPr wrap="none" rtlCol="0">
                <a:spAutoFit/>
              </a:bodyPr>
              <a:lstStyle/>
              <a:p>
                <a:r>
                  <a:rPr kumimoji="1" lang="en-US" altLang="ja-JP" sz="1100" dirty="0" smtClean="0">
                    <a:solidFill>
                      <a:srgbClr val="0070C0"/>
                    </a:solidFill>
                  </a:rPr>
                  <a:t>X12</a:t>
                </a:r>
                <a:endParaRPr kumimoji="1" lang="ja-JP" altLang="en-US" sz="1100" dirty="0">
                  <a:solidFill>
                    <a:srgbClr val="0070C0"/>
                  </a:solidFill>
                </a:endParaRPr>
              </a:p>
            </p:txBody>
          </p:sp>
          <p:sp>
            <p:nvSpPr>
              <p:cNvPr id="38" name="テキスト ボックス 37"/>
              <p:cNvSpPr txBox="1"/>
              <p:nvPr/>
            </p:nvSpPr>
            <p:spPr>
              <a:xfrm>
                <a:off x="709065" y="5623130"/>
                <a:ext cx="643015" cy="426774"/>
              </a:xfrm>
              <a:prstGeom prst="rect">
                <a:avLst/>
              </a:prstGeom>
              <a:noFill/>
            </p:spPr>
            <p:txBody>
              <a:bodyPr wrap="none" rtlCol="0">
                <a:spAutoFit/>
              </a:bodyPr>
              <a:lstStyle/>
              <a:p>
                <a:r>
                  <a:rPr lang="en-US" altLang="ja-JP" sz="1100" dirty="0" smtClean="0">
                    <a:solidFill>
                      <a:srgbClr val="0070C0"/>
                    </a:solidFill>
                  </a:rPr>
                  <a:t>X13</a:t>
                </a:r>
                <a:endParaRPr kumimoji="1" lang="ja-JP" altLang="en-US" sz="1100" dirty="0">
                  <a:solidFill>
                    <a:srgbClr val="0070C0"/>
                  </a:solidFill>
                </a:endParaRPr>
              </a:p>
            </p:txBody>
          </p:sp>
          <p:sp>
            <p:nvSpPr>
              <p:cNvPr id="39" name="円/楕円 38"/>
              <p:cNvSpPr/>
              <p:nvPr/>
            </p:nvSpPr>
            <p:spPr>
              <a:xfrm>
                <a:off x="970425" y="5608504"/>
                <a:ext cx="66944" cy="65769"/>
              </a:xfrm>
              <a:prstGeom prst="ellipse">
                <a:avLst/>
              </a:prstGeom>
              <a:solidFill>
                <a:srgbClr val="66FF33"/>
              </a:solidFill>
              <a:ln>
                <a:solidFill>
                  <a:srgbClr val="66FF33"/>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sz="1100">
                  <a:solidFill>
                    <a:srgbClr val="0070C0"/>
                  </a:solidFill>
                </a:endParaRPr>
              </a:p>
            </p:txBody>
          </p:sp>
        </p:grpSp>
        <p:sp>
          <p:nvSpPr>
            <p:cNvPr id="32" name="テキスト ボックス 31"/>
            <p:cNvSpPr txBox="1"/>
            <p:nvPr/>
          </p:nvSpPr>
          <p:spPr>
            <a:xfrm>
              <a:off x="2212215" y="3465115"/>
              <a:ext cx="408234" cy="288141"/>
            </a:xfrm>
            <a:prstGeom prst="rect">
              <a:avLst/>
            </a:prstGeom>
            <a:noFill/>
          </p:spPr>
          <p:txBody>
            <a:bodyPr wrap="none" rtlCol="0">
              <a:spAutoFit/>
            </a:bodyPr>
            <a:lstStyle/>
            <a:p>
              <a:r>
                <a:rPr kumimoji="1" lang="en-US" altLang="ja-JP" sz="1100" dirty="0" smtClean="0">
                  <a:solidFill>
                    <a:srgbClr val="0070C0"/>
                  </a:solidFill>
                </a:rPr>
                <a:t>X8</a:t>
              </a:r>
              <a:endParaRPr kumimoji="1" lang="ja-JP" altLang="en-US" sz="1100" dirty="0">
                <a:solidFill>
                  <a:srgbClr val="0070C0"/>
                </a:solidFill>
              </a:endParaRPr>
            </a:p>
          </p:txBody>
        </p:sp>
      </p:grpSp>
      <p:sp>
        <p:nvSpPr>
          <p:cNvPr id="42" name="テキスト ボックス 41"/>
          <p:cNvSpPr txBox="1"/>
          <p:nvPr/>
        </p:nvSpPr>
        <p:spPr>
          <a:xfrm>
            <a:off x="1251878" y="6279318"/>
            <a:ext cx="2034762" cy="646331"/>
          </a:xfrm>
          <a:prstGeom prst="rect">
            <a:avLst/>
          </a:prstGeom>
          <a:noFill/>
        </p:spPr>
        <p:txBody>
          <a:bodyPr wrap="square" rtlCol="0">
            <a:spAutoFit/>
          </a:bodyPr>
          <a:lstStyle/>
          <a:p>
            <a:r>
              <a:rPr kumimoji="1" lang="ja-JP" altLang="en-US" dirty="0" smtClean="0"/>
              <a:t>全身と手の</a:t>
            </a:r>
            <a:r>
              <a:rPr kumimoji="1" lang="en-US" altLang="ja-JP" dirty="0" smtClean="0"/>
              <a:t>3</a:t>
            </a:r>
            <a:r>
              <a:rPr kumimoji="1" lang="ja-JP" altLang="en-US" dirty="0" smtClean="0"/>
              <a:t>次元関節データ</a:t>
            </a:r>
            <a:endParaRPr kumimoji="1" lang="ja-JP" altLang="en-US" dirty="0"/>
          </a:p>
        </p:txBody>
      </p:sp>
      <p:sp>
        <p:nvSpPr>
          <p:cNvPr id="50" name="下矢印 49"/>
          <p:cNvSpPr/>
          <p:nvPr/>
        </p:nvSpPr>
        <p:spPr>
          <a:xfrm>
            <a:off x="4217586" y="4223761"/>
            <a:ext cx="600387" cy="78305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1600"/>
          </a:p>
        </p:txBody>
      </p:sp>
      <p:sp>
        <p:nvSpPr>
          <p:cNvPr id="51" name="テキスト ボックス 50"/>
          <p:cNvSpPr txBox="1"/>
          <p:nvPr/>
        </p:nvSpPr>
        <p:spPr>
          <a:xfrm>
            <a:off x="3026038" y="2170833"/>
            <a:ext cx="3518530" cy="369332"/>
          </a:xfrm>
          <a:prstGeom prst="rect">
            <a:avLst/>
          </a:prstGeom>
          <a:noFill/>
        </p:spPr>
        <p:txBody>
          <a:bodyPr wrap="square" rtlCol="0">
            <a:spAutoFit/>
          </a:bodyPr>
          <a:lstStyle/>
          <a:p>
            <a:r>
              <a:rPr lang="en-US" altLang="ja-JP" b="1" dirty="0" smtClean="0"/>
              <a:t>STEP 2 : 3D</a:t>
            </a:r>
            <a:r>
              <a:rPr lang="ja-JP" altLang="en-US" b="1" dirty="0" smtClean="0"/>
              <a:t>手モデルと特徴抽出</a:t>
            </a:r>
            <a:endParaRPr kumimoji="1" lang="ja-JP" altLang="en-US" b="1" dirty="0"/>
          </a:p>
        </p:txBody>
      </p:sp>
      <p:sp>
        <p:nvSpPr>
          <p:cNvPr id="88" name="テキスト ボックス 87"/>
          <p:cNvSpPr txBox="1"/>
          <p:nvPr/>
        </p:nvSpPr>
        <p:spPr>
          <a:xfrm>
            <a:off x="6559228" y="2864555"/>
            <a:ext cx="2388488" cy="646331"/>
          </a:xfrm>
          <a:prstGeom prst="rect">
            <a:avLst/>
          </a:prstGeom>
          <a:noFill/>
        </p:spPr>
        <p:txBody>
          <a:bodyPr wrap="square" rtlCol="0">
            <a:spAutoFit/>
          </a:bodyPr>
          <a:lstStyle/>
          <a:p>
            <a:pPr algn="r"/>
            <a:r>
              <a:rPr lang="en-US" altLang="ja-JP" b="1" dirty="0" smtClean="0"/>
              <a:t>STEP 3 : </a:t>
            </a:r>
            <a:r>
              <a:rPr lang="ja-JP" altLang="en-US" b="1" dirty="0" smtClean="0"/>
              <a:t>特徴の時系列データ取得</a:t>
            </a:r>
            <a:endParaRPr kumimoji="1" lang="ja-JP" altLang="en-US" b="1" dirty="0"/>
          </a:p>
        </p:txBody>
      </p:sp>
      <p:grpSp>
        <p:nvGrpSpPr>
          <p:cNvPr id="68" name="グループ化 67"/>
          <p:cNvGrpSpPr/>
          <p:nvPr/>
        </p:nvGrpSpPr>
        <p:grpSpPr>
          <a:xfrm>
            <a:off x="3389254" y="2513621"/>
            <a:ext cx="2703597" cy="4029268"/>
            <a:chOff x="3663153" y="2677268"/>
            <a:chExt cx="2419006" cy="2236381"/>
          </a:xfrm>
        </p:grpSpPr>
        <p:sp>
          <p:nvSpPr>
            <p:cNvPr id="71" name="角丸四角形 70"/>
            <p:cNvSpPr/>
            <p:nvPr/>
          </p:nvSpPr>
          <p:spPr>
            <a:xfrm>
              <a:off x="3663153" y="2677268"/>
              <a:ext cx="2419006" cy="2236381"/>
            </a:xfrm>
            <a:prstGeom prst="roundRect">
              <a:avLst/>
            </a:prstGeom>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sz="1600" dirty="0"/>
            </a:p>
          </p:txBody>
        </p:sp>
        <p:grpSp>
          <p:nvGrpSpPr>
            <p:cNvPr id="73" name="グループ化 72"/>
            <p:cNvGrpSpPr/>
            <p:nvPr/>
          </p:nvGrpSpPr>
          <p:grpSpPr>
            <a:xfrm>
              <a:off x="3902596" y="4096837"/>
              <a:ext cx="1865982" cy="723220"/>
              <a:chOff x="3154416" y="3174071"/>
              <a:chExt cx="2343655" cy="998726"/>
            </a:xfrm>
          </p:grpSpPr>
          <p:pic>
            <p:nvPicPr>
              <p:cNvPr id="52" name="図 51"/>
              <p:cNvPicPr>
                <a:picLocks noChangeAspect="1"/>
              </p:cNvPicPr>
              <p:nvPr/>
            </p:nvPicPr>
            <p:blipFill>
              <a:blip r:embed="rId7"/>
              <a:stretch>
                <a:fillRect/>
              </a:stretch>
            </p:blipFill>
            <p:spPr>
              <a:xfrm flipH="1">
                <a:off x="3613157" y="3275632"/>
                <a:ext cx="1426391" cy="897165"/>
              </a:xfrm>
              <a:prstGeom prst="rect">
                <a:avLst/>
              </a:prstGeom>
            </p:spPr>
          </p:pic>
          <p:sp>
            <p:nvSpPr>
              <p:cNvPr id="69" name="テキスト ボックス 68"/>
              <p:cNvSpPr txBox="1"/>
              <p:nvPr/>
            </p:nvSpPr>
            <p:spPr>
              <a:xfrm rot="16200000">
                <a:off x="2897201" y="3431286"/>
                <a:ext cx="860304" cy="345874"/>
              </a:xfrm>
              <a:prstGeom prst="rect">
                <a:avLst/>
              </a:prstGeom>
              <a:noFill/>
              <a:ln>
                <a:solidFill>
                  <a:schemeClr val="tx1"/>
                </a:solidFill>
              </a:ln>
            </p:spPr>
            <p:txBody>
              <a:bodyPr wrap="none" rtlCol="0">
                <a:spAutoFit/>
              </a:bodyPr>
              <a:lstStyle/>
              <a:p>
                <a:r>
                  <a:rPr kumimoji="1" lang="en-US" altLang="ja-JP" sz="1400" dirty="0" smtClean="0">
                    <a:solidFill>
                      <a:srgbClr val="00B050"/>
                    </a:solidFill>
                    <a:latin typeface="Arial Unicode MS" panose="020B0604020202020204" pitchFamily="50" charset="-128"/>
                    <a:ea typeface="Arial Unicode MS" panose="020B0604020202020204" pitchFamily="50" charset="-128"/>
                    <a:cs typeface="Arial Unicode MS" panose="020B0604020202020204" pitchFamily="50" charset="-128"/>
                  </a:rPr>
                  <a:t>X: </a:t>
                </a:r>
                <a:r>
                  <a:rPr kumimoji="1" lang="ja-JP" altLang="en-US" sz="1400" dirty="0" smtClean="0">
                    <a:solidFill>
                      <a:srgbClr val="00B050"/>
                    </a:solidFill>
                    <a:latin typeface="Arial Unicode MS" panose="020B0604020202020204" pitchFamily="50" charset="-128"/>
                    <a:ea typeface="Arial Unicode MS" panose="020B0604020202020204" pitchFamily="50" charset="-128"/>
                    <a:cs typeface="Arial Unicode MS" panose="020B0604020202020204" pitchFamily="50" charset="-128"/>
                  </a:rPr>
                  <a:t>関節</a:t>
                </a:r>
                <a:r>
                  <a:rPr kumimoji="1" lang="ja-JP" altLang="en-US" sz="1400" dirty="0">
                    <a:solidFill>
                      <a:srgbClr val="00B050"/>
                    </a:solidFill>
                    <a:latin typeface="Arial Unicode MS" panose="020B0604020202020204" pitchFamily="50" charset="-128"/>
                    <a:ea typeface="Arial Unicode MS" panose="020B0604020202020204" pitchFamily="50" charset="-128"/>
                    <a:cs typeface="Arial Unicode MS" panose="020B0604020202020204" pitchFamily="50" charset="-128"/>
                  </a:rPr>
                  <a:t>座標</a:t>
                </a:r>
                <a:endParaRPr kumimoji="1" lang="en-US" altLang="ja-JP" sz="1400" dirty="0" smtClean="0">
                  <a:solidFill>
                    <a:srgbClr val="00B050"/>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70" name="正方形/長方形 69"/>
              <p:cNvSpPr/>
              <p:nvPr/>
            </p:nvSpPr>
            <p:spPr>
              <a:xfrm rot="16200000">
                <a:off x="4904719" y="3484069"/>
                <a:ext cx="806244" cy="380460"/>
              </a:xfrm>
              <a:prstGeom prst="rect">
                <a:avLst/>
              </a:prstGeom>
              <a:ln>
                <a:solidFill>
                  <a:schemeClr val="tx1"/>
                </a:solidFill>
              </a:ln>
            </p:spPr>
            <p:txBody>
              <a:bodyPr wrap="none">
                <a:spAutoFit/>
              </a:bodyPr>
              <a:lstStyle/>
              <a:p>
                <a:r>
                  <a:rPr lang="en-US" altLang="ja-JP" sz="1600" dirty="0">
                    <a:solidFill>
                      <a:srgbClr val="FF0000"/>
                    </a:solidFill>
                    <a:latin typeface="Arial Unicode MS" panose="020B0604020202020204" pitchFamily="50" charset="-128"/>
                    <a:ea typeface="Arial Unicode MS" panose="020B0604020202020204" pitchFamily="50" charset="-128"/>
                    <a:cs typeface="Arial Unicode MS" panose="020B0604020202020204" pitchFamily="50" charset="-128"/>
                  </a:rPr>
                  <a:t>Y</a:t>
                </a:r>
                <a:r>
                  <a:rPr lang="en-US" altLang="ja-JP" sz="1600" dirty="0" smtClean="0">
                    <a:solidFill>
                      <a:srgbClr val="FF0000"/>
                    </a:solidFill>
                    <a:latin typeface="Arial Unicode MS" panose="020B0604020202020204" pitchFamily="50" charset="-128"/>
                    <a:ea typeface="Arial Unicode MS" panose="020B0604020202020204" pitchFamily="50" charset="-128"/>
                    <a:cs typeface="Arial Unicode MS" panose="020B0604020202020204" pitchFamily="50" charset="-128"/>
                  </a:rPr>
                  <a:t>:</a:t>
                </a:r>
                <a:r>
                  <a:rPr lang="ja-JP" altLang="en-US" sz="1600" dirty="0">
                    <a:solidFill>
                      <a:srgbClr val="FF0000"/>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ja-JP" altLang="en-US" sz="1600" dirty="0" smtClean="0">
                    <a:solidFill>
                      <a:srgbClr val="FF0000"/>
                    </a:solidFill>
                    <a:latin typeface="Arial Unicode MS" panose="020B0604020202020204" pitchFamily="50" charset="-128"/>
                    <a:ea typeface="Arial Unicode MS" panose="020B0604020202020204" pitchFamily="50" charset="-128"/>
                    <a:cs typeface="Arial Unicode MS" panose="020B0604020202020204" pitchFamily="50" charset="-128"/>
                  </a:rPr>
                  <a:t>指角度</a:t>
                </a:r>
                <a:endParaRPr lang="ja-JP" altLang="en-US" sz="1600" dirty="0">
                  <a:solidFill>
                    <a:srgbClr val="FF0000"/>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sp>
          <p:nvSpPr>
            <p:cNvPr id="75" name="下矢印 74"/>
            <p:cNvSpPr/>
            <p:nvPr/>
          </p:nvSpPr>
          <p:spPr>
            <a:xfrm>
              <a:off x="4696487" y="3845580"/>
              <a:ext cx="283838" cy="3209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4" name="テキスト ボックス 73"/>
            <p:cNvSpPr txBox="1"/>
            <p:nvPr/>
          </p:nvSpPr>
          <p:spPr>
            <a:xfrm>
              <a:off x="4912249" y="3846587"/>
              <a:ext cx="885228" cy="170827"/>
            </a:xfrm>
            <a:prstGeom prst="rect">
              <a:avLst/>
            </a:prstGeom>
            <a:noFill/>
          </p:spPr>
          <p:txBody>
            <a:bodyPr wrap="none" rtlCol="0">
              <a:spAutoFit/>
            </a:bodyPr>
            <a:lstStyle/>
            <a:p>
              <a:r>
                <a:rPr kumimoji="1" lang="en-US" altLang="ja-JP" sz="1400" dirty="0" smtClean="0"/>
                <a:t>NN</a:t>
              </a:r>
              <a:r>
                <a:rPr kumimoji="1" lang="ja-JP" altLang="en-US" sz="1400" dirty="0" smtClean="0"/>
                <a:t>の教育</a:t>
              </a:r>
              <a:endParaRPr kumimoji="1" lang="ja-JP" altLang="en-US" sz="1400" dirty="0"/>
            </a:p>
          </p:txBody>
        </p:sp>
        <p:grpSp>
          <p:nvGrpSpPr>
            <p:cNvPr id="89" name="グループ化 88"/>
            <p:cNvGrpSpPr/>
            <p:nvPr/>
          </p:nvGrpSpPr>
          <p:grpSpPr>
            <a:xfrm>
              <a:off x="3694317" y="2848502"/>
              <a:ext cx="1639519" cy="941060"/>
              <a:chOff x="3252420" y="1387784"/>
              <a:chExt cx="2199518" cy="1453980"/>
            </a:xfrm>
          </p:grpSpPr>
          <p:grpSp>
            <p:nvGrpSpPr>
              <p:cNvPr id="66" name="グループ化 65"/>
              <p:cNvGrpSpPr/>
              <p:nvPr/>
            </p:nvGrpSpPr>
            <p:grpSpPr>
              <a:xfrm>
                <a:off x="3252420" y="1387784"/>
                <a:ext cx="2199518" cy="1453980"/>
                <a:chOff x="3131944" y="2474317"/>
                <a:chExt cx="2199518" cy="1453980"/>
              </a:xfrm>
            </p:grpSpPr>
            <p:pic>
              <p:nvPicPr>
                <p:cNvPr id="48" name="図 47"/>
                <p:cNvPicPr>
                  <a:picLocks noChangeAspect="1"/>
                </p:cNvPicPr>
                <p:nvPr/>
              </p:nvPicPr>
              <p:blipFill>
                <a:blip r:embed="rId8"/>
                <a:stretch>
                  <a:fillRect/>
                </a:stretch>
              </p:blipFill>
              <p:spPr>
                <a:xfrm>
                  <a:off x="3216594" y="2474317"/>
                  <a:ext cx="2114868" cy="1453980"/>
                </a:xfrm>
                <a:prstGeom prst="rect">
                  <a:avLst/>
                </a:prstGeom>
              </p:spPr>
            </p:pic>
            <p:sp>
              <p:nvSpPr>
                <p:cNvPr id="53" name="テキスト ボックス 52"/>
                <p:cNvSpPr txBox="1"/>
                <p:nvPr/>
              </p:nvSpPr>
              <p:spPr>
                <a:xfrm>
                  <a:off x="3131944" y="3486195"/>
                  <a:ext cx="1381929" cy="369508"/>
                </a:xfrm>
                <a:prstGeom prst="rect">
                  <a:avLst/>
                </a:prstGeom>
                <a:noFill/>
              </p:spPr>
              <p:txBody>
                <a:bodyPr wrap="none" rtlCol="0">
                  <a:spAutoFit/>
                </a:bodyPr>
                <a:lstStyle/>
                <a:p>
                  <a:r>
                    <a:rPr lang="en-US" altLang="ja-JP" sz="1100" dirty="0" smtClean="0">
                      <a:solidFill>
                        <a:srgbClr val="FF0000"/>
                      </a:solidFill>
                    </a:rPr>
                    <a:t>Y</a:t>
                  </a:r>
                  <a:r>
                    <a:rPr lang="en-US" altLang="ja-JP" sz="1100" dirty="0">
                      <a:solidFill>
                        <a:srgbClr val="FF0000"/>
                      </a:solidFill>
                    </a:rPr>
                    <a:t>: </a:t>
                  </a:r>
                  <a:r>
                    <a:rPr lang="en-US" altLang="ja-JP" sz="1100" dirty="0" smtClean="0">
                      <a:solidFill>
                        <a:srgbClr val="FF0000"/>
                      </a:solidFill>
                    </a:rPr>
                    <a:t>Angles</a:t>
                  </a:r>
                  <a:endParaRPr kumimoji="1" lang="en-US" altLang="ja-JP" sz="1100" dirty="0" smtClean="0">
                    <a:solidFill>
                      <a:srgbClr val="00B050"/>
                    </a:solidFill>
                  </a:endParaRPr>
                </a:p>
                <a:p>
                  <a:r>
                    <a:rPr kumimoji="1" lang="en-US" altLang="ja-JP" sz="1100" dirty="0" smtClean="0">
                      <a:solidFill>
                        <a:srgbClr val="00B050"/>
                      </a:solidFill>
                    </a:rPr>
                    <a:t>X: Root and ends</a:t>
                  </a:r>
                </a:p>
              </p:txBody>
            </p:sp>
            <p:sp>
              <p:nvSpPr>
                <p:cNvPr id="54" name="円弧 53"/>
                <p:cNvSpPr/>
                <p:nvPr/>
              </p:nvSpPr>
              <p:spPr>
                <a:xfrm>
                  <a:off x="3694887" y="3193406"/>
                  <a:ext cx="162052" cy="203545"/>
                </a:xfrm>
                <a:prstGeom prst="arc">
                  <a:avLst>
                    <a:gd name="adj1" fmla="val 14446284"/>
                    <a:gd name="adj2" fmla="val 2874895"/>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55" name="円弧 54"/>
                <p:cNvSpPr/>
                <p:nvPr/>
              </p:nvSpPr>
              <p:spPr>
                <a:xfrm>
                  <a:off x="3822510" y="3372457"/>
                  <a:ext cx="162052" cy="203545"/>
                </a:xfrm>
                <a:prstGeom prst="arc">
                  <a:avLst>
                    <a:gd name="adj1" fmla="val 14446284"/>
                    <a:gd name="adj2" fmla="val 1751101"/>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56" name="正方形/長方形 55"/>
                <p:cNvSpPr/>
                <p:nvPr/>
              </p:nvSpPr>
              <p:spPr>
                <a:xfrm>
                  <a:off x="3785029" y="3201171"/>
                  <a:ext cx="383292" cy="217746"/>
                </a:xfrm>
                <a:prstGeom prst="rect">
                  <a:avLst/>
                </a:prstGeom>
              </p:spPr>
              <p:txBody>
                <a:bodyPr wrap="none">
                  <a:spAutoFit/>
                </a:bodyPr>
                <a:lstStyle/>
                <a:p>
                  <a:r>
                    <a:rPr lang="en-US" altLang="ja-JP" sz="1050" dirty="0" smtClean="0">
                      <a:solidFill>
                        <a:srgbClr val="FF0000"/>
                      </a:solidFill>
                    </a:rPr>
                    <a:t>Y1</a:t>
                  </a:r>
                  <a:endParaRPr lang="ja-JP" altLang="en-US" sz="1050" dirty="0"/>
                </a:p>
              </p:txBody>
            </p:sp>
            <p:sp>
              <p:nvSpPr>
                <p:cNvPr id="57" name="正方形/長方形 56"/>
                <p:cNvSpPr/>
                <p:nvPr/>
              </p:nvSpPr>
              <p:spPr>
                <a:xfrm>
                  <a:off x="3667535" y="3008486"/>
                  <a:ext cx="383292" cy="217746"/>
                </a:xfrm>
                <a:prstGeom prst="rect">
                  <a:avLst/>
                </a:prstGeom>
              </p:spPr>
              <p:txBody>
                <a:bodyPr wrap="none">
                  <a:spAutoFit/>
                </a:bodyPr>
                <a:lstStyle/>
                <a:p>
                  <a:r>
                    <a:rPr lang="en-US" altLang="ja-JP" sz="1050" dirty="0" smtClean="0">
                      <a:solidFill>
                        <a:srgbClr val="FF0000"/>
                      </a:solidFill>
                    </a:rPr>
                    <a:t>Y2</a:t>
                  </a:r>
                  <a:endParaRPr lang="ja-JP" altLang="en-US" sz="1050" dirty="0"/>
                </a:p>
              </p:txBody>
            </p:sp>
            <p:sp>
              <p:nvSpPr>
                <p:cNvPr id="58" name="円弧 57"/>
                <p:cNvSpPr/>
                <p:nvPr/>
              </p:nvSpPr>
              <p:spPr>
                <a:xfrm flipH="1">
                  <a:off x="4001787" y="3054956"/>
                  <a:ext cx="130637" cy="191112"/>
                </a:xfrm>
                <a:prstGeom prst="arc">
                  <a:avLst>
                    <a:gd name="adj1" fmla="val 16874707"/>
                    <a:gd name="adj2" fmla="val 5839545"/>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59" name="正方形/長方形 58"/>
                <p:cNvSpPr/>
                <p:nvPr/>
              </p:nvSpPr>
              <p:spPr>
                <a:xfrm>
                  <a:off x="3902172" y="3179772"/>
                  <a:ext cx="383292" cy="217746"/>
                </a:xfrm>
                <a:prstGeom prst="rect">
                  <a:avLst/>
                </a:prstGeom>
              </p:spPr>
              <p:txBody>
                <a:bodyPr wrap="none">
                  <a:spAutoFit/>
                </a:bodyPr>
                <a:lstStyle/>
                <a:p>
                  <a:r>
                    <a:rPr lang="en-US" altLang="ja-JP" sz="1050" dirty="0" smtClean="0">
                      <a:solidFill>
                        <a:srgbClr val="FF0000"/>
                      </a:solidFill>
                    </a:rPr>
                    <a:t>Y3</a:t>
                  </a:r>
                  <a:endParaRPr lang="ja-JP" altLang="en-US" sz="1050" dirty="0"/>
                </a:p>
              </p:txBody>
            </p:sp>
            <p:sp>
              <p:nvSpPr>
                <p:cNvPr id="60" name="円弧 59"/>
                <p:cNvSpPr/>
                <p:nvPr/>
              </p:nvSpPr>
              <p:spPr>
                <a:xfrm flipH="1">
                  <a:off x="3984561" y="2848876"/>
                  <a:ext cx="111908" cy="169347"/>
                </a:xfrm>
                <a:prstGeom prst="arc">
                  <a:avLst>
                    <a:gd name="adj1" fmla="val 16785850"/>
                    <a:gd name="adj2" fmla="val 5839545"/>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61" name="正方形/長方形 60"/>
                <p:cNvSpPr/>
                <p:nvPr/>
              </p:nvSpPr>
              <p:spPr>
                <a:xfrm>
                  <a:off x="3768276" y="2886018"/>
                  <a:ext cx="383292" cy="217746"/>
                </a:xfrm>
                <a:prstGeom prst="rect">
                  <a:avLst/>
                </a:prstGeom>
              </p:spPr>
              <p:txBody>
                <a:bodyPr wrap="none">
                  <a:spAutoFit/>
                </a:bodyPr>
                <a:lstStyle/>
                <a:p>
                  <a:r>
                    <a:rPr lang="en-US" altLang="ja-JP" sz="1050" dirty="0" smtClean="0">
                      <a:solidFill>
                        <a:srgbClr val="FF0000"/>
                      </a:solidFill>
                    </a:rPr>
                    <a:t>Y4</a:t>
                  </a:r>
                  <a:endParaRPr lang="ja-JP" altLang="en-US" sz="1050" dirty="0"/>
                </a:p>
              </p:txBody>
            </p:sp>
            <p:sp>
              <p:nvSpPr>
                <p:cNvPr id="62" name="円弧 61"/>
                <p:cNvSpPr/>
                <p:nvPr/>
              </p:nvSpPr>
              <p:spPr>
                <a:xfrm flipH="1">
                  <a:off x="3963268" y="2743544"/>
                  <a:ext cx="111908" cy="98120"/>
                </a:xfrm>
                <a:prstGeom prst="arc">
                  <a:avLst>
                    <a:gd name="adj1" fmla="val 16785850"/>
                    <a:gd name="adj2" fmla="val 5839545"/>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63" name="正方形/長方形 62"/>
                <p:cNvSpPr/>
                <p:nvPr/>
              </p:nvSpPr>
              <p:spPr>
                <a:xfrm>
                  <a:off x="3739988" y="2709460"/>
                  <a:ext cx="383292" cy="217746"/>
                </a:xfrm>
                <a:prstGeom prst="rect">
                  <a:avLst/>
                </a:prstGeom>
              </p:spPr>
              <p:txBody>
                <a:bodyPr wrap="none">
                  <a:spAutoFit/>
                </a:bodyPr>
                <a:lstStyle/>
                <a:p>
                  <a:r>
                    <a:rPr lang="en-US" altLang="ja-JP" sz="1050" dirty="0" smtClean="0">
                      <a:solidFill>
                        <a:srgbClr val="FF0000"/>
                      </a:solidFill>
                    </a:rPr>
                    <a:t>Y5</a:t>
                  </a:r>
                  <a:endParaRPr lang="ja-JP" altLang="en-US" sz="1050" dirty="0"/>
                </a:p>
              </p:txBody>
            </p:sp>
          </p:grpSp>
          <p:sp>
            <p:nvSpPr>
              <p:cNvPr id="77" name="円/楕円 76"/>
              <p:cNvSpPr/>
              <p:nvPr/>
            </p:nvSpPr>
            <p:spPr>
              <a:xfrm>
                <a:off x="3940533" y="2314761"/>
                <a:ext cx="108000" cy="108000"/>
              </a:xfrm>
              <a:prstGeom prst="ellipse">
                <a:avLst/>
              </a:prstGeom>
              <a:noFill/>
              <a:ln w="19050">
                <a:solidFill>
                  <a:srgbClr val="66FF33"/>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600"/>
              </a:p>
            </p:txBody>
          </p:sp>
          <p:sp>
            <p:nvSpPr>
              <p:cNvPr id="78" name="円/楕円 77"/>
              <p:cNvSpPr/>
              <p:nvPr/>
            </p:nvSpPr>
            <p:spPr>
              <a:xfrm>
                <a:off x="3740499" y="2057576"/>
                <a:ext cx="108000" cy="108000"/>
              </a:xfrm>
              <a:prstGeom prst="ellipse">
                <a:avLst/>
              </a:prstGeom>
              <a:noFill/>
              <a:ln w="19050">
                <a:solidFill>
                  <a:srgbClr val="66FF33"/>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600"/>
              </a:p>
            </p:txBody>
          </p:sp>
          <p:sp>
            <p:nvSpPr>
              <p:cNvPr id="79" name="円/楕円 78"/>
              <p:cNvSpPr/>
              <p:nvPr/>
            </p:nvSpPr>
            <p:spPr>
              <a:xfrm>
                <a:off x="4125329" y="2014026"/>
                <a:ext cx="108000" cy="108000"/>
              </a:xfrm>
              <a:prstGeom prst="ellipse">
                <a:avLst/>
              </a:prstGeom>
              <a:noFill/>
              <a:ln w="19050">
                <a:solidFill>
                  <a:srgbClr val="66FF33"/>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600"/>
              </a:p>
            </p:txBody>
          </p:sp>
          <p:sp>
            <p:nvSpPr>
              <p:cNvPr id="80" name="円/楕円 79"/>
              <p:cNvSpPr/>
              <p:nvPr/>
            </p:nvSpPr>
            <p:spPr>
              <a:xfrm>
                <a:off x="4092834" y="1577597"/>
                <a:ext cx="108000" cy="108000"/>
              </a:xfrm>
              <a:prstGeom prst="ellipse">
                <a:avLst/>
              </a:prstGeom>
              <a:noFill/>
              <a:ln w="19050">
                <a:solidFill>
                  <a:srgbClr val="66FF33"/>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600"/>
              </a:p>
            </p:txBody>
          </p:sp>
          <p:sp>
            <p:nvSpPr>
              <p:cNvPr id="81" name="円/楕円 80"/>
              <p:cNvSpPr/>
              <p:nvPr/>
            </p:nvSpPr>
            <p:spPr>
              <a:xfrm>
                <a:off x="4293697" y="2006919"/>
                <a:ext cx="108000" cy="108000"/>
              </a:xfrm>
              <a:prstGeom prst="ellipse">
                <a:avLst/>
              </a:prstGeom>
              <a:noFill/>
              <a:ln w="19050">
                <a:solidFill>
                  <a:srgbClr val="66FF33"/>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600"/>
              </a:p>
            </p:txBody>
          </p:sp>
          <p:sp>
            <p:nvSpPr>
              <p:cNvPr id="82" name="円/楕円 81"/>
              <p:cNvSpPr/>
              <p:nvPr/>
            </p:nvSpPr>
            <p:spPr>
              <a:xfrm>
                <a:off x="4449061" y="2049737"/>
                <a:ext cx="108000" cy="108000"/>
              </a:xfrm>
              <a:prstGeom prst="ellipse">
                <a:avLst/>
              </a:prstGeom>
              <a:noFill/>
              <a:ln w="19050">
                <a:solidFill>
                  <a:srgbClr val="66FF33"/>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600"/>
              </a:p>
            </p:txBody>
          </p:sp>
          <p:sp>
            <p:nvSpPr>
              <p:cNvPr id="83" name="円/楕円 82"/>
              <p:cNvSpPr/>
              <p:nvPr/>
            </p:nvSpPr>
            <p:spPr>
              <a:xfrm>
                <a:off x="4599489" y="2101547"/>
                <a:ext cx="108000" cy="108000"/>
              </a:xfrm>
              <a:prstGeom prst="ellipse">
                <a:avLst/>
              </a:prstGeom>
              <a:noFill/>
              <a:ln w="19050">
                <a:solidFill>
                  <a:srgbClr val="66FF33"/>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600"/>
              </a:p>
            </p:txBody>
          </p:sp>
          <p:sp>
            <p:nvSpPr>
              <p:cNvPr id="84" name="円/楕円 83"/>
              <p:cNvSpPr/>
              <p:nvPr/>
            </p:nvSpPr>
            <p:spPr>
              <a:xfrm>
                <a:off x="4793880" y="1777670"/>
                <a:ext cx="108000" cy="108000"/>
              </a:xfrm>
              <a:prstGeom prst="ellipse">
                <a:avLst/>
              </a:prstGeom>
              <a:noFill/>
              <a:ln w="19050">
                <a:solidFill>
                  <a:srgbClr val="66FF33"/>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600"/>
              </a:p>
            </p:txBody>
          </p:sp>
          <p:sp>
            <p:nvSpPr>
              <p:cNvPr id="85" name="円/楕円 84"/>
              <p:cNvSpPr/>
              <p:nvPr/>
            </p:nvSpPr>
            <p:spPr>
              <a:xfrm>
                <a:off x="4565362" y="1590615"/>
                <a:ext cx="108000" cy="108000"/>
              </a:xfrm>
              <a:prstGeom prst="ellipse">
                <a:avLst/>
              </a:prstGeom>
              <a:noFill/>
              <a:ln w="19050">
                <a:solidFill>
                  <a:srgbClr val="66FF33"/>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600"/>
              </a:p>
            </p:txBody>
          </p:sp>
          <p:sp>
            <p:nvSpPr>
              <p:cNvPr id="86" name="円/楕円 85"/>
              <p:cNvSpPr/>
              <p:nvPr/>
            </p:nvSpPr>
            <p:spPr>
              <a:xfrm>
                <a:off x="4395061" y="1523744"/>
                <a:ext cx="108000" cy="108000"/>
              </a:xfrm>
              <a:prstGeom prst="ellipse">
                <a:avLst/>
              </a:prstGeom>
              <a:noFill/>
              <a:ln w="19050">
                <a:solidFill>
                  <a:srgbClr val="66FF33"/>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1600"/>
              </a:p>
            </p:txBody>
          </p:sp>
        </p:grpSp>
        <p:sp>
          <p:nvSpPr>
            <p:cNvPr id="65" name="テキスト ボックス 64"/>
            <p:cNvSpPr txBox="1"/>
            <p:nvPr/>
          </p:nvSpPr>
          <p:spPr>
            <a:xfrm>
              <a:off x="3674493" y="2697386"/>
              <a:ext cx="2396324" cy="290405"/>
            </a:xfrm>
            <a:prstGeom prst="rect">
              <a:avLst/>
            </a:prstGeom>
            <a:noFill/>
          </p:spPr>
          <p:txBody>
            <a:bodyPr wrap="square" rtlCol="0">
              <a:spAutoFit/>
            </a:bodyPr>
            <a:lstStyle/>
            <a:p>
              <a:r>
                <a:rPr kumimoji="1" lang="en-US" altLang="ja-JP" sz="1400" u="sng" dirty="0" smtClean="0"/>
                <a:t>3</a:t>
              </a:r>
              <a:r>
                <a:rPr kumimoji="1" lang="ja-JP" altLang="en-US" sz="1400" u="sng" dirty="0" smtClean="0"/>
                <a:t>次元</a:t>
              </a:r>
              <a:r>
                <a:rPr kumimoji="1" lang="en-US" altLang="ja-JP" sz="1400" u="sng" dirty="0" smtClean="0"/>
                <a:t>-</a:t>
              </a:r>
              <a:r>
                <a:rPr kumimoji="1" lang="ja-JP" altLang="en-US" sz="1400" u="sng" dirty="0" smtClean="0"/>
                <a:t>手モデルによる関節座標</a:t>
              </a:r>
              <a:r>
                <a:rPr kumimoji="1" lang="en-US" altLang="ja-JP" sz="1400" u="sng" dirty="0" smtClean="0"/>
                <a:t>―</a:t>
              </a:r>
              <a:r>
                <a:rPr kumimoji="1" lang="ja-JP" altLang="en-US" sz="1400" u="sng" dirty="0" smtClean="0"/>
                <a:t>指角度相関データ取得</a:t>
              </a:r>
              <a:endParaRPr kumimoji="1" lang="ja-JP" altLang="en-US" sz="1400" u="sng" dirty="0"/>
            </a:p>
          </p:txBody>
        </p:sp>
        <p:pic>
          <p:nvPicPr>
            <p:cNvPr id="10" name="図 9"/>
            <p:cNvPicPr>
              <a:picLocks noChangeAspect="1"/>
            </p:cNvPicPr>
            <p:nvPr/>
          </p:nvPicPr>
          <p:blipFill>
            <a:blip r:embed="rId9"/>
            <a:stretch>
              <a:fillRect/>
            </a:stretch>
          </p:blipFill>
          <p:spPr>
            <a:xfrm>
              <a:off x="5053584" y="3256872"/>
              <a:ext cx="876877" cy="442485"/>
            </a:xfrm>
            <a:prstGeom prst="rect">
              <a:avLst/>
            </a:prstGeom>
          </p:spPr>
        </p:pic>
      </p:grpSp>
      <p:sp>
        <p:nvSpPr>
          <p:cNvPr id="91" name="円弧 90"/>
          <p:cNvSpPr/>
          <p:nvPr/>
        </p:nvSpPr>
        <p:spPr>
          <a:xfrm>
            <a:off x="7049359" y="5846477"/>
            <a:ext cx="142721" cy="131346"/>
          </a:xfrm>
          <a:prstGeom prst="arc">
            <a:avLst>
              <a:gd name="adj1" fmla="val 14924257"/>
              <a:gd name="adj2" fmla="val 5735398"/>
            </a:avLst>
          </a:prstGeom>
          <a:ln w="28575">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92" name="正方形/長方形 91"/>
          <p:cNvSpPr/>
          <p:nvPr/>
        </p:nvSpPr>
        <p:spPr>
          <a:xfrm>
            <a:off x="7169882" y="5464078"/>
            <a:ext cx="877163" cy="369332"/>
          </a:xfrm>
          <a:prstGeom prst="rect">
            <a:avLst/>
          </a:prstGeom>
        </p:spPr>
        <p:txBody>
          <a:bodyPr wrap="none">
            <a:spAutoFit/>
          </a:bodyPr>
          <a:lstStyle/>
          <a:p>
            <a:r>
              <a:rPr lang="ja-JP" altLang="en-US" b="1" i="1" dirty="0" smtClean="0">
                <a:solidFill>
                  <a:srgbClr val="FF00FF"/>
                </a:solidFill>
                <a:latin typeface="Times New Roman" panose="02020603050405020304" pitchFamily="18" charset="0"/>
                <a:cs typeface="Times New Roman" panose="02020603050405020304" pitchFamily="18" charset="0"/>
              </a:rPr>
              <a:t>指角度</a:t>
            </a:r>
            <a:endParaRPr lang="ja-JP" altLang="en-US" b="1" i="1" baseline="-25000" dirty="0">
              <a:solidFill>
                <a:srgbClr val="FF00FF"/>
              </a:solidFill>
              <a:latin typeface="Times New Roman" panose="02020603050405020304" pitchFamily="18" charset="0"/>
              <a:cs typeface="Times New Roman" panose="02020603050405020304" pitchFamily="18" charset="0"/>
            </a:endParaRPr>
          </a:p>
        </p:txBody>
      </p:sp>
      <p:sp>
        <p:nvSpPr>
          <p:cNvPr id="100" name="テキスト ボックス 99"/>
          <p:cNvSpPr txBox="1"/>
          <p:nvPr/>
        </p:nvSpPr>
        <p:spPr>
          <a:xfrm>
            <a:off x="8226496" y="4434906"/>
            <a:ext cx="546945" cy="307777"/>
          </a:xfrm>
          <a:prstGeom prst="rect">
            <a:avLst/>
          </a:prstGeom>
          <a:noFill/>
        </p:spPr>
        <p:txBody>
          <a:bodyPr wrap="none" rtlCol="0">
            <a:spAutoFit/>
          </a:bodyPr>
          <a:lstStyle/>
          <a:p>
            <a:r>
              <a:rPr kumimoji="1" lang="en-US" altLang="ja-JP" sz="1400" dirty="0" smtClean="0"/>
              <a:t>Time</a:t>
            </a:r>
            <a:endParaRPr kumimoji="1" lang="ja-JP" altLang="en-US" sz="1400" dirty="0"/>
          </a:p>
        </p:txBody>
      </p:sp>
      <p:grpSp>
        <p:nvGrpSpPr>
          <p:cNvPr id="47" name="グループ化 46"/>
          <p:cNvGrpSpPr/>
          <p:nvPr/>
        </p:nvGrpSpPr>
        <p:grpSpPr>
          <a:xfrm>
            <a:off x="6511387" y="3282049"/>
            <a:ext cx="2099648" cy="1157001"/>
            <a:chOff x="6091221" y="3310292"/>
            <a:chExt cx="2099648" cy="1157001"/>
          </a:xfrm>
        </p:grpSpPr>
        <p:sp>
          <p:nvSpPr>
            <p:cNvPr id="93" name="フリーフォーム 92"/>
            <p:cNvSpPr/>
            <p:nvPr/>
          </p:nvSpPr>
          <p:spPr>
            <a:xfrm>
              <a:off x="6110157" y="3435663"/>
              <a:ext cx="2080712" cy="1026712"/>
            </a:xfrm>
            <a:custGeom>
              <a:avLst/>
              <a:gdLst>
                <a:gd name="connsiteX0" fmla="*/ 0 w 2447925"/>
                <a:gd name="connsiteY0" fmla="*/ 0 h 1390650"/>
                <a:gd name="connsiteX1" fmla="*/ 9525 w 2447925"/>
                <a:gd name="connsiteY1" fmla="*/ 1343025 h 1390650"/>
                <a:gd name="connsiteX2" fmla="*/ 2447925 w 2447925"/>
                <a:gd name="connsiteY2" fmla="*/ 1390650 h 1390650"/>
                <a:gd name="connsiteX0" fmla="*/ 0 w 2447925"/>
                <a:gd name="connsiteY0" fmla="*/ 0 h 1390650"/>
                <a:gd name="connsiteX1" fmla="*/ 9525 w 2447925"/>
                <a:gd name="connsiteY1" fmla="*/ 1381125 h 1390650"/>
                <a:gd name="connsiteX2" fmla="*/ 2447925 w 2447925"/>
                <a:gd name="connsiteY2" fmla="*/ 1390650 h 1390650"/>
                <a:gd name="connsiteX0" fmla="*/ 0 w 2447925"/>
                <a:gd name="connsiteY0" fmla="*/ 0 h 1390650"/>
                <a:gd name="connsiteX1" fmla="*/ 9525 w 2447925"/>
                <a:gd name="connsiteY1" fmla="*/ 1381125 h 1390650"/>
                <a:gd name="connsiteX2" fmla="*/ 2447925 w 2447925"/>
                <a:gd name="connsiteY2" fmla="*/ 1390650 h 1390650"/>
              </a:gdLst>
              <a:ahLst/>
              <a:cxnLst>
                <a:cxn ang="0">
                  <a:pos x="connsiteX0" y="connsiteY0"/>
                </a:cxn>
                <a:cxn ang="0">
                  <a:pos x="connsiteX1" y="connsiteY1"/>
                </a:cxn>
                <a:cxn ang="0">
                  <a:pos x="connsiteX2" y="connsiteY2"/>
                </a:cxn>
              </a:cxnLst>
              <a:rect l="l" t="t" r="r" b="b"/>
              <a:pathLst>
                <a:path w="2447925" h="1390650">
                  <a:moveTo>
                    <a:pt x="0" y="0"/>
                  </a:moveTo>
                  <a:lnTo>
                    <a:pt x="9525" y="1381125"/>
                  </a:lnTo>
                  <a:lnTo>
                    <a:pt x="2447925" y="139065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4" name="フリーフォーム 93"/>
            <p:cNvSpPr/>
            <p:nvPr/>
          </p:nvSpPr>
          <p:spPr>
            <a:xfrm>
              <a:off x="6140360" y="3588259"/>
              <a:ext cx="1755287" cy="337549"/>
            </a:xfrm>
            <a:custGeom>
              <a:avLst/>
              <a:gdLst>
                <a:gd name="connsiteX0" fmla="*/ 0 w 2095500"/>
                <a:gd name="connsiteY0" fmla="*/ 257175 h 457200"/>
                <a:gd name="connsiteX1" fmla="*/ 47625 w 2095500"/>
                <a:gd name="connsiteY1" fmla="*/ 228600 h 457200"/>
                <a:gd name="connsiteX2" fmla="*/ 228600 w 2095500"/>
                <a:gd name="connsiteY2" fmla="*/ 238125 h 457200"/>
                <a:gd name="connsiteX3" fmla="*/ 333375 w 2095500"/>
                <a:gd name="connsiteY3" fmla="*/ 295275 h 457200"/>
                <a:gd name="connsiteX4" fmla="*/ 371475 w 2095500"/>
                <a:gd name="connsiteY4" fmla="*/ 314325 h 457200"/>
                <a:gd name="connsiteX5" fmla="*/ 381000 w 2095500"/>
                <a:gd name="connsiteY5" fmla="*/ 285750 h 457200"/>
                <a:gd name="connsiteX6" fmla="*/ 409575 w 2095500"/>
                <a:gd name="connsiteY6" fmla="*/ 276225 h 457200"/>
                <a:gd name="connsiteX7" fmla="*/ 476250 w 2095500"/>
                <a:gd name="connsiteY7" fmla="*/ 295275 h 457200"/>
                <a:gd name="connsiteX8" fmla="*/ 504825 w 2095500"/>
                <a:gd name="connsiteY8" fmla="*/ 304800 h 457200"/>
                <a:gd name="connsiteX9" fmla="*/ 542925 w 2095500"/>
                <a:gd name="connsiteY9" fmla="*/ 352425 h 457200"/>
                <a:gd name="connsiteX10" fmla="*/ 581025 w 2095500"/>
                <a:gd name="connsiteY10" fmla="*/ 266700 h 457200"/>
                <a:gd name="connsiteX11" fmla="*/ 628650 w 2095500"/>
                <a:gd name="connsiteY11" fmla="*/ 171450 h 457200"/>
                <a:gd name="connsiteX12" fmla="*/ 733425 w 2095500"/>
                <a:gd name="connsiteY12" fmla="*/ 295275 h 457200"/>
                <a:gd name="connsiteX13" fmla="*/ 771525 w 2095500"/>
                <a:gd name="connsiteY13" fmla="*/ 333375 h 457200"/>
                <a:gd name="connsiteX14" fmla="*/ 866775 w 2095500"/>
                <a:gd name="connsiteY14" fmla="*/ 381000 h 457200"/>
                <a:gd name="connsiteX15" fmla="*/ 895350 w 2095500"/>
                <a:gd name="connsiteY15" fmla="*/ 409575 h 457200"/>
                <a:gd name="connsiteX16" fmla="*/ 962025 w 2095500"/>
                <a:gd name="connsiteY16" fmla="*/ 457200 h 457200"/>
                <a:gd name="connsiteX17" fmla="*/ 990600 w 2095500"/>
                <a:gd name="connsiteY17" fmla="*/ 352425 h 457200"/>
                <a:gd name="connsiteX18" fmla="*/ 1028700 w 2095500"/>
                <a:gd name="connsiteY18" fmla="*/ 180975 h 457200"/>
                <a:gd name="connsiteX19" fmla="*/ 1057275 w 2095500"/>
                <a:gd name="connsiteY19" fmla="*/ 85725 h 457200"/>
                <a:gd name="connsiteX20" fmla="*/ 1066800 w 2095500"/>
                <a:gd name="connsiteY20" fmla="*/ 28575 h 457200"/>
                <a:gd name="connsiteX21" fmla="*/ 1095375 w 2095500"/>
                <a:gd name="connsiteY21" fmla="*/ 0 h 457200"/>
                <a:gd name="connsiteX22" fmla="*/ 1133475 w 2095500"/>
                <a:gd name="connsiteY22" fmla="*/ 9525 h 457200"/>
                <a:gd name="connsiteX23" fmla="*/ 1143000 w 2095500"/>
                <a:gd name="connsiteY23" fmla="*/ 66675 h 457200"/>
                <a:gd name="connsiteX24" fmla="*/ 1171575 w 2095500"/>
                <a:gd name="connsiteY24" fmla="*/ 133350 h 457200"/>
                <a:gd name="connsiteX25" fmla="*/ 1190625 w 2095500"/>
                <a:gd name="connsiteY25" fmla="*/ 200025 h 457200"/>
                <a:gd name="connsiteX26" fmla="*/ 1200150 w 2095500"/>
                <a:gd name="connsiteY26" fmla="*/ 171450 h 457200"/>
                <a:gd name="connsiteX27" fmla="*/ 1219200 w 2095500"/>
                <a:gd name="connsiteY27" fmla="*/ 66675 h 457200"/>
                <a:gd name="connsiteX28" fmla="*/ 1238250 w 2095500"/>
                <a:gd name="connsiteY28" fmla="*/ 180975 h 457200"/>
                <a:gd name="connsiteX29" fmla="*/ 1247775 w 2095500"/>
                <a:gd name="connsiteY29" fmla="*/ 209550 h 457200"/>
                <a:gd name="connsiteX30" fmla="*/ 1257300 w 2095500"/>
                <a:gd name="connsiteY30" fmla="*/ 247650 h 457200"/>
                <a:gd name="connsiteX31" fmla="*/ 1285875 w 2095500"/>
                <a:gd name="connsiteY31" fmla="*/ 295275 h 457200"/>
                <a:gd name="connsiteX32" fmla="*/ 1304925 w 2095500"/>
                <a:gd name="connsiteY32" fmla="*/ 323850 h 457200"/>
                <a:gd name="connsiteX33" fmla="*/ 1333500 w 2095500"/>
                <a:gd name="connsiteY33" fmla="*/ 333375 h 457200"/>
                <a:gd name="connsiteX34" fmla="*/ 1447800 w 2095500"/>
                <a:gd name="connsiteY34" fmla="*/ 266700 h 457200"/>
                <a:gd name="connsiteX35" fmla="*/ 1457325 w 2095500"/>
                <a:gd name="connsiteY35" fmla="*/ 228600 h 457200"/>
                <a:gd name="connsiteX36" fmla="*/ 1733550 w 2095500"/>
                <a:gd name="connsiteY36" fmla="*/ 266700 h 457200"/>
                <a:gd name="connsiteX37" fmla="*/ 1838325 w 2095500"/>
                <a:gd name="connsiteY37" fmla="*/ 285750 h 457200"/>
                <a:gd name="connsiteX38" fmla="*/ 1847850 w 2095500"/>
                <a:gd name="connsiteY38" fmla="*/ 314325 h 457200"/>
                <a:gd name="connsiteX39" fmla="*/ 1876425 w 2095500"/>
                <a:gd name="connsiteY39" fmla="*/ 342900 h 457200"/>
                <a:gd name="connsiteX40" fmla="*/ 1905000 w 2095500"/>
                <a:gd name="connsiteY40" fmla="*/ 352425 h 457200"/>
                <a:gd name="connsiteX41" fmla="*/ 1990725 w 2095500"/>
                <a:gd name="connsiteY41" fmla="*/ 381000 h 457200"/>
                <a:gd name="connsiteX42" fmla="*/ 2085975 w 2095500"/>
                <a:gd name="connsiteY42" fmla="*/ 342900 h 457200"/>
                <a:gd name="connsiteX43" fmla="*/ 2095500 w 2095500"/>
                <a:gd name="connsiteY43" fmla="*/ 3238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95500" h="457200">
                  <a:moveTo>
                    <a:pt x="0" y="257175"/>
                  </a:moveTo>
                  <a:cubicBezTo>
                    <a:pt x="15875" y="247650"/>
                    <a:pt x="29176" y="230137"/>
                    <a:pt x="47625" y="228600"/>
                  </a:cubicBezTo>
                  <a:cubicBezTo>
                    <a:pt x="107825" y="223583"/>
                    <a:pt x="168950" y="228581"/>
                    <a:pt x="228600" y="238125"/>
                  </a:cubicBezTo>
                  <a:cubicBezTo>
                    <a:pt x="245352" y="240805"/>
                    <a:pt x="316995" y="285447"/>
                    <a:pt x="333375" y="295275"/>
                  </a:cubicBezTo>
                  <a:cubicBezTo>
                    <a:pt x="339725" y="314325"/>
                    <a:pt x="339725" y="346075"/>
                    <a:pt x="371475" y="314325"/>
                  </a:cubicBezTo>
                  <a:cubicBezTo>
                    <a:pt x="378575" y="307225"/>
                    <a:pt x="373900" y="292850"/>
                    <a:pt x="381000" y="285750"/>
                  </a:cubicBezTo>
                  <a:cubicBezTo>
                    <a:pt x="388100" y="278650"/>
                    <a:pt x="400050" y="279400"/>
                    <a:pt x="409575" y="276225"/>
                  </a:cubicBezTo>
                  <a:lnTo>
                    <a:pt x="476250" y="295275"/>
                  </a:lnTo>
                  <a:cubicBezTo>
                    <a:pt x="485867" y="298160"/>
                    <a:pt x="497202" y="298266"/>
                    <a:pt x="504825" y="304800"/>
                  </a:cubicBezTo>
                  <a:cubicBezTo>
                    <a:pt x="520261" y="318031"/>
                    <a:pt x="530225" y="336550"/>
                    <a:pt x="542925" y="352425"/>
                  </a:cubicBezTo>
                  <a:cubicBezTo>
                    <a:pt x="555625" y="323850"/>
                    <a:pt x="572434" y="296767"/>
                    <a:pt x="581025" y="266700"/>
                  </a:cubicBezTo>
                  <a:cubicBezTo>
                    <a:pt x="614516" y="149481"/>
                    <a:pt x="564214" y="128493"/>
                    <a:pt x="628650" y="171450"/>
                  </a:cubicBezTo>
                  <a:cubicBezTo>
                    <a:pt x="684185" y="254752"/>
                    <a:pt x="650561" y="212411"/>
                    <a:pt x="733425" y="295275"/>
                  </a:cubicBezTo>
                  <a:cubicBezTo>
                    <a:pt x="746125" y="307975"/>
                    <a:pt x="756124" y="324134"/>
                    <a:pt x="771525" y="333375"/>
                  </a:cubicBezTo>
                  <a:cubicBezTo>
                    <a:pt x="833811" y="370747"/>
                    <a:pt x="801961" y="355074"/>
                    <a:pt x="866775" y="381000"/>
                  </a:cubicBezTo>
                  <a:cubicBezTo>
                    <a:pt x="876300" y="390525"/>
                    <a:pt x="885123" y="400809"/>
                    <a:pt x="895350" y="409575"/>
                  </a:cubicBezTo>
                  <a:cubicBezTo>
                    <a:pt x="916025" y="427297"/>
                    <a:pt x="939410" y="442123"/>
                    <a:pt x="962025" y="457200"/>
                  </a:cubicBezTo>
                  <a:cubicBezTo>
                    <a:pt x="971550" y="422275"/>
                    <a:pt x="982106" y="387615"/>
                    <a:pt x="990600" y="352425"/>
                  </a:cubicBezTo>
                  <a:cubicBezTo>
                    <a:pt x="1004337" y="295515"/>
                    <a:pt x="1014501" y="237771"/>
                    <a:pt x="1028700" y="180975"/>
                  </a:cubicBezTo>
                  <a:cubicBezTo>
                    <a:pt x="1036740" y="148817"/>
                    <a:pt x="1049235" y="117883"/>
                    <a:pt x="1057275" y="85725"/>
                  </a:cubicBezTo>
                  <a:cubicBezTo>
                    <a:pt x="1061959" y="66989"/>
                    <a:pt x="1058956" y="46223"/>
                    <a:pt x="1066800" y="28575"/>
                  </a:cubicBezTo>
                  <a:cubicBezTo>
                    <a:pt x="1072271" y="16266"/>
                    <a:pt x="1085850" y="9525"/>
                    <a:pt x="1095375" y="0"/>
                  </a:cubicBezTo>
                  <a:cubicBezTo>
                    <a:pt x="1108075" y="3175"/>
                    <a:pt x="1125866" y="-1127"/>
                    <a:pt x="1133475" y="9525"/>
                  </a:cubicBezTo>
                  <a:cubicBezTo>
                    <a:pt x="1144700" y="25240"/>
                    <a:pt x="1138810" y="47822"/>
                    <a:pt x="1143000" y="66675"/>
                  </a:cubicBezTo>
                  <a:cubicBezTo>
                    <a:pt x="1149873" y="97604"/>
                    <a:pt x="1158135" y="101990"/>
                    <a:pt x="1171575" y="133350"/>
                  </a:cubicBezTo>
                  <a:cubicBezTo>
                    <a:pt x="1179774" y="152481"/>
                    <a:pt x="1185792" y="180691"/>
                    <a:pt x="1190625" y="200025"/>
                  </a:cubicBezTo>
                  <a:cubicBezTo>
                    <a:pt x="1193800" y="190500"/>
                    <a:pt x="1198354" y="181328"/>
                    <a:pt x="1200150" y="171450"/>
                  </a:cubicBezTo>
                  <a:cubicBezTo>
                    <a:pt x="1221691" y="52976"/>
                    <a:pt x="1197356" y="132208"/>
                    <a:pt x="1219200" y="66675"/>
                  </a:cubicBezTo>
                  <a:cubicBezTo>
                    <a:pt x="1224576" y="104309"/>
                    <a:pt x="1228965" y="143834"/>
                    <a:pt x="1238250" y="180975"/>
                  </a:cubicBezTo>
                  <a:cubicBezTo>
                    <a:pt x="1240685" y="190715"/>
                    <a:pt x="1245017" y="199896"/>
                    <a:pt x="1247775" y="209550"/>
                  </a:cubicBezTo>
                  <a:cubicBezTo>
                    <a:pt x="1251371" y="222137"/>
                    <a:pt x="1251983" y="235687"/>
                    <a:pt x="1257300" y="247650"/>
                  </a:cubicBezTo>
                  <a:cubicBezTo>
                    <a:pt x="1264819" y="264568"/>
                    <a:pt x="1276063" y="279576"/>
                    <a:pt x="1285875" y="295275"/>
                  </a:cubicBezTo>
                  <a:cubicBezTo>
                    <a:pt x="1291942" y="304983"/>
                    <a:pt x="1295986" y="316699"/>
                    <a:pt x="1304925" y="323850"/>
                  </a:cubicBezTo>
                  <a:cubicBezTo>
                    <a:pt x="1312765" y="330122"/>
                    <a:pt x="1323975" y="330200"/>
                    <a:pt x="1333500" y="333375"/>
                  </a:cubicBezTo>
                  <a:cubicBezTo>
                    <a:pt x="1435156" y="296409"/>
                    <a:pt x="1429915" y="329297"/>
                    <a:pt x="1447800" y="266700"/>
                  </a:cubicBezTo>
                  <a:cubicBezTo>
                    <a:pt x="1451396" y="254113"/>
                    <a:pt x="1454150" y="241300"/>
                    <a:pt x="1457325" y="228600"/>
                  </a:cubicBezTo>
                  <a:cubicBezTo>
                    <a:pt x="1539595" y="352005"/>
                    <a:pt x="1472603" y="287576"/>
                    <a:pt x="1733550" y="266700"/>
                  </a:cubicBezTo>
                  <a:cubicBezTo>
                    <a:pt x="1783666" y="256677"/>
                    <a:pt x="1790894" y="245095"/>
                    <a:pt x="1838325" y="285750"/>
                  </a:cubicBezTo>
                  <a:cubicBezTo>
                    <a:pt x="1845948" y="292284"/>
                    <a:pt x="1842281" y="305971"/>
                    <a:pt x="1847850" y="314325"/>
                  </a:cubicBezTo>
                  <a:cubicBezTo>
                    <a:pt x="1855322" y="325533"/>
                    <a:pt x="1865217" y="335428"/>
                    <a:pt x="1876425" y="342900"/>
                  </a:cubicBezTo>
                  <a:cubicBezTo>
                    <a:pt x="1884779" y="348469"/>
                    <a:pt x="1895599" y="348900"/>
                    <a:pt x="1905000" y="352425"/>
                  </a:cubicBezTo>
                  <a:cubicBezTo>
                    <a:pt x="1976735" y="379326"/>
                    <a:pt x="1926884" y="365040"/>
                    <a:pt x="1990725" y="381000"/>
                  </a:cubicBezTo>
                  <a:cubicBezTo>
                    <a:pt x="2070247" y="371060"/>
                    <a:pt x="2056320" y="392324"/>
                    <a:pt x="2085975" y="342900"/>
                  </a:cubicBezTo>
                  <a:cubicBezTo>
                    <a:pt x="2089628" y="336812"/>
                    <a:pt x="2092325" y="330200"/>
                    <a:pt x="2095500" y="32385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5" name="フリーフォーム 94"/>
            <p:cNvSpPr/>
            <p:nvPr/>
          </p:nvSpPr>
          <p:spPr>
            <a:xfrm>
              <a:off x="6132381" y="3831357"/>
              <a:ext cx="1763265" cy="185985"/>
            </a:xfrm>
            <a:custGeom>
              <a:avLst/>
              <a:gdLst>
                <a:gd name="connsiteX0" fmla="*/ 0 w 1933575"/>
                <a:gd name="connsiteY0" fmla="*/ 99355 h 251912"/>
                <a:gd name="connsiteX1" fmla="*/ 95250 w 1933575"/>
                <a:gd name="connsiteY1" fmla="*/ 127930 h 251912"/>
                <a:gd name="connsiteX2" fmla="*/ 133350 w 1933575"/>
                <a:gd name="connsiteY2" fmla="*/ 185080 h 251912"/>
                <a:gd name="connsiteX3" fmla="*/ 209550 w 1933575"/>
                <a:gd name="connsiteY3" fmla="*/ 232705 h 251912"/>
                <a:gd name="connsiteX4" fmla="*/ 238125 w 1933575"/>
                <a:gd name="connsiteY4" fmla="*/ 213655 h 251912"/>
                <a:gd name="connsiteX5" fmla="*/ 257175 w 1933575"/>
                <a:gd name="connsiteY5" fmla="*/ 185080 h 251912"/>
                <a:gd name="connsiteX6" fmla="*/ 323850 w 1933575"/>
                <a:gd name="connsiteY6" fmla="*/ 156505 h 251912"/>
                <a:gd name="connsiteX7" fmla="*/ 352425 w 1933575"/>
                <a:gd name="connsiteY7" fmla="*/ 4105 h 251912"/>
                <a:gd name="connsiteX8" fmla="*/ 419100 w 1933575"/>
                <a:gd name="connsiteY8" fmla="*/ 70780 h 251912"/>
                <a:gd name="connsiteX9" fmla="*/ 447675 w 1933575"/>
                <a:gd name="connsiteY9" fmla="*/ 99355 h 251912"/>
                <a:gd name="connsiteX10" fmla="*/ 523875 w 1933575"/>
                <a:gd name="connsiteY10" fmla="*/ 156505 h 251912"/>
                <a:gd name="connsiteX11" fmla="*/ 571500 w 1933575"/>
                <a:gd name="connsiteY11" fmla="*/ 204130 h 251912"/>
                <a:gd name="connsiteX12" fmla="*/ 609600 w 1933575"/>
                <a:gd name="connsiteY12" fmla="*/ 251755 h 251912"/>
                <a:gd name="connsiteX13" fmla="*/ 685800 w 1933575"/>
                <a:gd name="connsiteY13" fmla="*/ 223180 h 251912"/>
                <a:gd name="connsiteX14" fmla="*/ 723900 w 1933575"/>
                <a:gd name="connsiteY14" fmla="*/ 213655 h 251912"/>
                <a:gd name="connsiteX15" fmla="*/ 752475 w 1933575"/>
                <a:gd name="connsiteY15" fmla="*/ 204130 h 251912"/>
                <a:gd name="connsiteX16" fmla="*/ 838200 w 1933575"/>
                <a:gd name="connsiteY16" fmla="*/ 194605 h 251912"/>
                <a:gd name="connsiteX17" fmla="*/ 866775 w 1933575"/>
                <a:gd name="connsiteY17" fmla="*/ 156505 h 251912"/>
                <a:gd name="connsiteX18" fmla="*/ 885825 w 1933575"/>
                <a:gd name="connsiteY18" fmla="*/ 118405 h 251912"/>
                <a:gd name="connsiteX19" fmla="*/ 904875 w 1933575"/>
                <a:gd name="connsiteY19" fmla="*/ 89830 h 251912"/>
                <a:gd name="connsiteX20" fmla="*/ 962025 w 1933575"/>
                <a:gd name="connsiteY20" fmla="*/ 156505 h 251912"/>
                <a:gd name="connsiteX21" fmla="*/ 990600 w 1933575"/>
                <a:gd name="connsiteY21" fmla="*/ 185080 h 251912"/>
                <a:gd name="connsiteX22" fmla="*/ 1009650 w 1933575"/>
                <a:gd name="connsiteY22" fmla="*/ 213655 h 251912"/>
                <a:gd name="connsiteX23" fmla="*/ 1314450 w 1933575"/>
                <a:gd name="connsiteY23" fmla="*/ 223180 h 251912"/>
                <a:gd name="connsiteX24" fmla="*/ 1371600 w 1933575"/>
                <a:gd name="connsiteY24" fmla="*/ 251755 h 251912"/>
                <a:gd name="connsiteX25" fmla="*/ 1438275 w 1933575"/>
                <a:gd name="connsiteY25" fmla="*/ 204130 h 251912"/>
                <a:gd name="connsiteX26" fmla="*/ 1466850 w 1933575"/>
                <a:gd name="connsiteY26" fmla="*/ 185080 h 251912"/>
                <a:gd name="connsiteX27" fmla="*/ 1571625 w 1933575"/>
                <a:gd name="connsiteY27" fmla="*/ 204130 h 251912"/>
                <a:gd name="connsiteX28" fmla="*/ 1600200 w 1933575"/>
                <a:gd name="connsiteY28" fmla="*/ 213655 h 251912"/>
                <a:gd name="connsiteX29" fmla="*/ 1638300 w 1933575"/>
                <a:gd name="connsiteY29" fmla="*/ 223180 h 251912"/>
                <a:gd name="connsiteX30" fmla="*/ 1666875 w 1933575"/>
                <a:gd name="connsiteY30" fmla="*/ 232705 h 251912"/>
                <a:gd name="connsiteX31" fmla="*/ 1743075 w 1933575"/>
                <a:gd name="connsiteY31" fmla="*/ 251755 h 251912"/>
                <a:gd name="connsiteX32" fmla="*/ 1838325 w 1933575"/>
                <a:gd name="connsiteY32" fmla="*/ 232705 h 251912"/>
                <a:gd name="connsiteX33" fmla="*/ 1895475 w 1933575"/>
                <a:gd name="connsiteY33" fmla="*/ 194605 h 251912"/>
                <a:gd name="connsiteX34" fmla="*/ 1933575 w 1933575"/>
                <a:gd name="connsiteY34" fmla="*/ 175555 h 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33575" h="251912">
                  <a:moveTo>
                    <a:pt x="0" y="99355"/>
                  </a:moveTo>
                  <a:cubicBezTo>
                    <a:pt x="25966" y="103683"/>
                    <a:pt x="73100" y="105780"/>
                    <a:pt x="95250" y="127930"/>
                  </a:cubicBezTo>
                  <a:cubicBezTo>
                    <a:pt x="111439" y="144119"/>
                    <a:pt x="115034" y="171343"/>
                    <a:pt x="133350" y="185080"/>
                  </a:cubicBezTo>
                  <a:cubicBezTo>
                    <a:pt x="182809" y="222174"/>
                    <a:pt x="157251" y="206555"/>
                    <a:pt x="209550" y="232705"/>
                  </a:cubicBezTo>
                  <a:cubicBezTo>
                    <a:pt x="219075" y="226355"/>
                    <a:pt x="230030" y="221750"/>
                    <a:pt x="238125" y="213655"/>
                  </a:cubicBezTo>
                  <a:cubicBezTo>
                    <a:pt x="246220" y="205560"/>
                    <a:pt x="247650" y="191430"/>
                    <a:pt x="257175" y="185080"/>
                  </a:cubicBezTo>
                  <a:cubicBezTo>
                    <a:pt x="277294" y="171667"/>
                    <a:pt x="301625" y="166030"/>
                    <a:pt x="323850" y="156505"/>
                  </a:cubicBezTo>
                  <a:cubicBezTo>
                    <a:pt x="333375" y="105705"/>
                    <a:pt x="314008" y="38681"/>
                    <a:pt x="352425" y="4105"/>
                  </a:cubicBezTo>
                  <a:cubicBezTo>
                    <a:pt x="375787" y="-16921"/>
                    <a:pt x="396875" y="48555"/>
                    <a:pt x="419100" y="70780"/>
                  </a:cubicBezTo>
                  <a:cubicBezTo>
                    <a:pt x="428625" y="80305"/>
                    <a:pt x="436899" y="91273"/>
                    <a:pt x="447675" y="99355"/>
                  </a:cubicBezTo>
                  <a:cubicBezTo>
                    <a:pt x="473075" y="118405"/>
                    <a:pt x="506263" y="130087"/>
                    <a:pt x="523875" y="156505"/>
                  </a:cubicBezTo>
                  <a:cubicBezTo>
                    <a:pt x="574675" y="232705"/>
                    <a:pt x="508000" y="140630"/>
                    <a:pt x="571500" y="204130"/>
                  </a:cubicBezTo>
                  <a:cubicBezTo>
                    <a:pt x="585875" y="218505"/>
                    <a:pt x="596900" y="235880"/>
                    <a:pt x="609600" y="251755"/>
                  </a:cubicBezTo>
                  <a:cubicBezTo>
                    <a:pt x="707397" y="227306"/>
                    <a:pt x="586182" y="260537"/>
                    <a:pt x="685800" y="223180"/>
                  </a:cubicBezTo>
                  <a:cubicBezTo>
                    <a:pt x="698057" y="218583"/>
                    <a:pt x="711313" y="217251"/>
                    <a:pt x="723900" y="213655"/>
                  </a:cubicBezTo>
                  <a:cubicBezTo>
                    <a:pt x="733554" y="210897"/>
                    <a:pt x="742571" y="205781"/>
                    <a:pt x="752475" y="204130"/>
                  </a:cubicBezTo>
                  <a:cubicBezTo>
                    <a:pt x="780835" y="199403"/>
                    <a:pt x="809625" y="197780"/>
                    <a:pt x="838200" y="194605"/>
                  </a:cubicBezTo>
                  <a:cubicBezTo>
                    <a:pt x="847725" y="181905"/>
                    <a:pt x="858361" y="169967"/>
                    <a:pt x="866775" y="156505"/>
                  </a:cubicBezTo>
                  <a:cubicBezTo>
                    <a:pt x="874300" y="144464"/>
                    <a:pt x="878780" y="130733"/>
                    <a:pt x="885825" y="118405"/>
                  </a:cubicBezTo>
                  <a:cubicBezTo>
                    <a:pt x="891505" y="108466"/>
                    <a:pt x="898525" y="99355"/>
                    <a:pt x="904875" y="89830"/>
                  </a:cubicBezTo>
                  <a:cubicBezTo>
                    <a:pt x="975780" y="160735"/>
                    <a:pt x="888711" y="70971"/>
                    <a:pt x="962025" y="156505"/>
                  </a:cubicBezTo>
                  <a:cubicBezTo>
                    <a:pt x="970791" y="166732"/>
                    <a:pt x="981976" y="174732"/>
                    <a:pt x="990600" y="185080"/>
                  </a:cubicBezTo>
                  <a:cubicBezTo>
                    <a:pt x="997929" y="193874"/>
                    <a:pt x="998281" y="212317"/>
                    <a:pt x="1009650" y="213655"/>
                  </a:cubicBezTo>
                  <a:cubicBezTo>
                    <a:pt x="1110603" y="225532"/>
                    <a:pt x="1212850" y="220005"/>
                    <a:pt x="1314450" y="223180"/>
                  </a:cubicBezTo>
                  <a:cubicBezTo>
                    <a:pt x="1324930" y="230167"/>
                    <a:pt x="1355362" y="254075"/>
                    <a:pt x="1371600" y="251755"/>
                  </a:cubicBezTo>
                  <a:cubicBezTo>
                    <a:pt x="1405635" y="246893"/>
                    <a:pt x="1414947" y="223570"/>
                    <a:pt x="1438275" y="204130"/>
                  </a:cubicBezTo>
                  <a:cubicBezTo>
                    <a:pt x="1447069" y="196801"/>
                    <a:pt x="1457325" y="191430"/>
                    <a:pt x="1466850" y="185080"/>
                  </a:cubicBezTo>
                  <a:cubicBezTo>
                    <a:pt x="1492326" y="189326"/>
                    <a:pt x="1545000" y="197474"/>
                    <a:pt x="1571625" y="204130"/>
                  </a:cubicBezTo>
                  <a:cubicBezTo>
                    <a:pt x="1581365" y="206565"/>
                    <a:pt x="1590546" y="210897"/>
                    <a:pt x="1600200" y="213655"/>
                  </a:cubicBezTo>
                  <a:cubicBezTo>
                    <a:pt x="1612787" y="217251"/>
                    <a:pt x="1625713" y="219584"/>
                    <a:pt x="1638300" y="223180"/>
                  </a:cubicBezTo>
                  <a:cubicBezTo>
                    <a:pt x="1647954" y="225938"/>
                    <a:pt x="1657189" y="230063"/>
                    <a:pt x="1666875" y="232705"/>
                  </a:cubicBezTo>
                  <a:cubicBezTo>
                    <a:pt x="1692134" y="239594"/>
                    <a:pt x="1743075" y="251755"/>
                    <a:pt x="1743075" y="251755"/>
                  </a:cubicBezTo>
                  <a:cubicBezTo>
                    <a:pt x="1774825" y="245405"/>
                    <a:pt x="1808008" y="244074"/>
                    <a:pt x="1838325" y="232705"/>
                  </a:cubicBezTo>
                  <a:cubicBezTo>
                    <a:pt x="1859762" y="224666"/>
                    <a:pt x="1876425" y="207305"/>
                    <a:pt x="1895475" y="194605"/>
                  </a:cubicBezTo>
                  <a:cubicBezTo>
                    <a:pt x="1926692" y="173794"/>
                    <a:pt x="1912602" y="175555"/>
                    <a:pt x="1933575" y="175555"/>
                  </a:cubicBezTo>
                </a:path>
              </a:pathLst>
            </a:cu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6" name="フリーフォーム 95"/>
            <p:cNvSpPr/>
            <p:nvPr/>
          </p:nvSpPr>
          <p:spPr>
            <a:xfrm>
              <a:off x="6132381" y="4066453"/>
              <a:ext cx="1715393" cy="219296"/>
            </a:xfrm>
            <a:custGeom>
              <a:avLst/>
              <a:gdLst>
                <a:gd name="connsiteX0" fmla="*/ 0 w 2047875"/>
                <a:gd name="connsiteY0" fmla="*/ 0 h 297029"/>
                <a:gd name="connsiteX1" fmla="*/ 95250 w 2047875"/>
                <a:gd name="connsiteY1" fmla="*/ 66675 h 297029"/>
                <a:gd name="connsiteX2" fmla="*/ 123825 w 2047875"/>
                <a:gd name="connsiteY2" fmla="*/ 95250 h 297029"/>
                <a:gd name="connsiteX3" fmla="*/ 142875 w 2047875"/>
                <a:gd name="connsiteY3" fmla="*/ 152400 h 297029"/>
                <a:gd name="connsiteX4" fmla="*/ 152400 w 2047875"/>
                <a:gd name="connsiteY4" fmla="*/ 180975 h 297029"/>
                <a:gd name="connsiteX5" fmla="*/ 219075 w 2047875"/>
                <a:gd name="connsiteY5" fmla="*/ 142875 h 297029"/>
                <a:gd name="connsiteX6" fmla="*/ 266700 w 2047875"/>
                <a:gd name="connsiteY6" fmla="*/ 104775 h 297029"/>
                <a:gd name="connsiteX7" fmla="*/ 295275 w 2047875"/>
                <a:gd name="connsiteY7" fmla="*/ 66675 h 297029"/>
                <a:gd name="connsiteX8" fmla="*/ 304800 w 2047875"/>
                <a:gd name="connsiteY8" fmla="*/ 38100 h 297029"/>
                <a:gd name="connsiteX9" fmla="*/ 333375 w 2047875"/>
                <a:gd name="connsiteY9" fmla="*/ 28575 h 297029"/>
                <a:gd name="connsiteX10" fmla="*/ 400050 w 2047875"/>
                <a:gd name="connsiteY10" fmla="*/ 76200 h 297029"/>
                <a:gd name="connsiteX11" fmla="*/ 438150 w 2047875"/>
                <a:gd name="connsiteY11" fmla="*/ 114300 h 297029"/>
                <a:gd name="connsiteX12" fmla="*/ 476250 w 2047875"/>
                <a:gd name="connsiteY12" fmla="*/ 85725 h 297029"/>
                <a:gd name="connsiteX13" fmla="*/ 504825 w 2047875"/>
                <a:gd name="connsiteY13" fmla="*/ 57150 h 297029"/>
                <a:gd name="connsiteX14" fmla="*/ 561975 w 2047875"/>
                <a:gd name="connsiteY14" fmla="*/ 66675 h 297029"/>
                <a:gd name="connsiteX15" fmla="*/ 600075 w 2047875"/>
                <a:gd name="connsiteY15" fmla="*/ 123825 h 297029"/>
                <a:gd name="connsiteX16" fmla="*/ 619125 w 2047875"/>
                <a:gd name="connsiteY16" fmla="*/ 152400 h 297029"/>
                <a:gd name="connsiteX17" fmla="*/ 742950 w 2047875"/>
                <a:gd name="connsiteY17" fmla="*/ 133350 h 297029"/>
                <a:gd name="connsiteX18" fmla="*/ 857250 w 2047875"/>
                <a:gd name="connsiteY18" fmla="*/ 152400 h 297029"/>
                <a:gd name="connsiteX19" fmla="*/ 914400 w 2047875"/>
                <a:gd name="connsiteY19" fmla="*/ 161925 h 297029"/>
                <a:gd name="connsiteX20" fmla="*/ 971550 w 2047875"/>
                <a:gd name="connsiteY20" fmla="*/ 171450 h 297029"/>
                <a:gd name="connsiteX21" fmla="*/ 1009650 w 2047875"/>
                <a:gd name="connsiteY21" fmla="*/ 180975 h 297029"/>
                <a:gd name="connsiteX22" fmla="*/ 1038225 w 2047875"/>
                <a:gd name="connsiteY22" fmla="*/ 200025 h 297029"/>
                <a:gd name="connsiteX23" fmla="*/ 1104900 w 2047875"/>
                <a:gd name="connsiteY23" fmla="*/ 180975 h 297029"/>
                <a:gd name="connsiteX24" fmla="*/ 1171575 w 2047875"/>
                <a:gd name="connsiteY24" fmla="*/ 219075 h 297029"/>
                <a:gd name="connsiteX25" fmla="*/ 1181100 w 2047875"/>
                <a:gd name="connsiteY25" fmla="*/ 190500 h 297029"/>
                <a:gd name="connsiteX26" fmla="*/ 1209675 w 2047875"/>
                <a:gd name="connsiteY26" fmla="*/ 180975 h 297029"/>
                <a:gd name="connsiteX27" fmla="*/ 1228725 w 2047875"/>
                <a:gd name="connsiteY27" fmla="*/ 152400 h 297029"/>
                <a:gd name="connsiteX28" fmla="*/ 1257300 w 2047875"/>
                <a:gd name="connsiteY28" fmla="*/ 142875 h 297029"/>
                <a:gd name="connsiteX29" fmla="*/ 1371600 w 2047875"/>
                <a:gd name="connsiteY29" fmla="*/ 161925 h 297029"/>
                <a:gd name="connsiteX30" fmla="*/ 1400175 w 2047875"/>
                <a:gd name="connsiteY30" fmla="*/ 171450 h 297029"/>
                <a:gd name="connsiteX31" fmla="*/ 1562100 w 2047875"/>
                <a:gd name="connsiteY31" fmla="*/ 180975 h 297029"/>
                <a:gd name="connsiteX32" fmla="*/ 1657350 w 2047875"/>
                <a:gd name="connsiteY32" fmla="*/ 200025 h 297029"/>
                <a:gd name="connsiteX33" fmla="*/ 1733550 w 2047875"/>
                <a:gd name="connsiteY33" fmla="*/ 209550 h 297029"/>
                <a:gd name="connsiteX34" fmla="*/ 1924050 w 2047875"/>
                <a:gd name="connsiteY34" fmla="*/ 228600 h 297029"/>
                <a:gd name="connsiteX35" fmla="*/ 1943100 w 2047875"/>
                <a:gd name="connsiteY35" fmla="*/ 257175 h 297029"/>
                <a:gd name="connsiteX36" fmla="*/ 1952625 w 2047875"/>
                <a:gd name="connsiteY36" fmla="*/ 295275 h 297029"/>
                <a:gd name="connsiteX37" fmla="*/ 1981200 w 2047875"/>
                <a:gd name="connsiteY37" fmla="*/ 285750 h 297029"/>
                <a:gd name="connsiteX38" fmla="*/ 2009775 w 2047875"/>
                <a:gd name="connsiteY38" fmla="*/ 266700 h 297029"/>
                <a:gd name="connsiteX39" fmla="*/ 2047875 w 2047875"/>
                <a:gd name="connsiteY39" fmla="*/ 247650 h 2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047875" h="297029">
                  <a:moveTo>
                    <a:pt x="0" y="0"/>
                  </a:moveTo>
                  <a:cubicBezTo>
                    <a:pt x="24591" y="16394"/>
                    <a:pt x="70568" y="45519"/>
                    <a:pt x="95250" y="66675"/>
                  </a:cubicBezTo>
                  <a:cubicBezTo>
                    <a:pt x="105477" y="75441"/>
                    <a:pt x="114300" y="85725"/>
                    <a:pt x="123825" y="95250"/>
                  </a:cubicBezTo>
                  <a:lnTo>
                    <a:pt x="142875" y="152400"/>
                  </a:lnTo>
                  <a:lnTo>
                    <a:pt x="152400" y="180975"/>
                  </a:lnTo>
                  <a:cubicBezTo>
                    <a:pt x="167341" y="173504"/>
                    <a:pt x="205612" y="156338"/>
                    <a:pt x="219075" y="142875"/>
                  </a:cubicBezTo>
                  <a:cubicBezTo>
                    <a:pt x="262159" y="99791"/>
                    <a:pt x="211070" y="123318"/>
                    <a:pt x="266700" y="104775"/>
                  </a:cubicBezTo>
                  <a:cubicBezTo>
                    <a:pt x="276225" y="92075"/>
                    <a:pt x="287399" y="80458"/>
                    <a:pt x="295275" y="66675"/>
                  </a:cubicBezTo>
                  <a:cubicBezTo>
                    <a:pt x="300256" y="57958"/>
                    <a:pt x="297700" y="45200"/>
                    <a:pt x="304800" y="38100"/>
                  </a:cubicBezTo>
                  <a:cubicBezTo>
                    <a:pt x="311900" y="31000"/>
                    <a:pt x="323850" y="31750"/>
                    <a:pt x="333375" y="28575"/>
                  </a:cubicBezTo>
                  <a:cubicBezTo>
                    <a:pt x="369514" y="40621"/>
                    <a:pt x="371800" y="36650"/>
                    <a:pt x="400050" y="76200"/>
                  </a:cubicBezTo>
                  <a:cubicBezTo>
                    <a:pt x="431800" y="120650"/>
                    <a:pt x="381000" y="95250"/>
                    <a:pt x="438150" y="114300"/>
                  </a:cubicBezTo>
                  <a:cubicBezTo>
                    <a:pt x="450850" y="104775"/>
                    <a:pt x="464197" y="96056"/>
                    <a:pt x="476250" y="85725"/>
                  </a:cubicBezTo>
                  <a:cubicBezTo>
                    <a:pt x="486477" y="76959"/>
                    <a:pt x="491675" y="60072"/>
                    <a:pt x="504825" y="57150"/>
                  </a:cubicBezTo>
                  <a:cubicBezTo>
                    <a:pt x="523678" y="52960"/>
                    <a:pt x="542925" y="63500"/>
                    <a:pt x="561975" y="66675"/>
                  </a:cubicBezTo>
                  <a:lnTo>
                    <a:pt x="600075" y="123825"/>
                  </a:lnTo>
                  <a:lnTo>
                    <a:pt x="619125" y="152400"/>
                  </a:lnTo>
                  <a:cubicBezTo>
                    <a:pt x="668795" y="102730"/>
                    <a:pt x="637773" y="119008"/>
                    <a:pt x="742950" y="133350"/>
                  </a:cubicBezTo>
                  <a:cubicBezTo>
                    <a:pt x="781221" y="138569"/>
                    <a:pt x="819150" y="146050"/>
                    <a:pt x="857250" y="152400"/>
                  </a:cubicBezTo>
                  <a:lnTo>
                    <a:pt x="914400" y="161925"/>
                  </a:lnTo>
                  <a:cubicBezTo>
                    <a:pt x="933450" y="165100"/>
                    <a:pt x="952814" y="166766"/>
                    <a:pt x="971550" y="171450"/>
                  </a:cubicBezTo>
                  <a:lnTo>
                    <a:pt x="1009650" y="180975"/>
                  </a:lnTo>
                  <a:cubicBezTo>
                    <a:pt x="1019175" y="187325"/>
                    <a:pt x="1026892" y="198406"/>
                    <a:pt x="1038225" y="200025"/>
                  </a:cubicBezTo>
                  <a:cubicBezTo>
                    <a:pt x="1046597" y="201221"/>
                    <a:pt x="1094177" y="184549"/>
                    <a:pt x="1104900" y="180975"/>
                  </a:cubicBezTo>
                  <a:cubicBezTo>
                    <a:pt x="1105036" y="181077"/>
                    <a:pt x="1157030" y="226348"/>
                    <a:pt x="1171575" y="219075"/>
                  </a:cubicBezTo>
                  <a:cubicBezTo>
                    <a:pt x="1180555" y="214585"/>
                    <a:pt x="1174000" y="197600"/>
                    <a:pt x="1181100" y="190500"/>
                  </a:cubicBezTo>
                  <a:cubicBezTo>
                    <a:pt x="1188200" y="183400"/>
                    <a:pt x="1200150" y="184150"/>
                    <a:pt x="1209675" y="180975"/>
                  </a:cubicBezTo>
                  <a:cubicBezTo>
                    <a:pt x="1216025" y="171450"/>
                    <a:pt x="1219786" y="159551"/>
                    <a:pt x="1228725" y="152400"/>
                  </a:cubicBezTo>
                  <a:cubicBezTo>
                    <a:pt x="1236565" y="146128"/>
                    <a:pt x="1247260" y="142875"/>
                    <a:pt x="1257300" y="142875"/>
                  </a:cubicBezTo>
                  <a:cubicBezTo>
                    <a:pt x="1292087" y="142875"/>
                    <a:pt x="1336489" y="151893"/>
                    <a:pt x="1371600" y="161925"/>
                  </a:cubicBezTo>
                  <a:cubicBezTo>
                    <a:pt x="1381254" y="164683"/>
                    <a:pt x="1390185" y="170451"/>
                    <a:pt x="1400175" y="171450"/>
                  </a:cubicBezTo>
                  <a:cubicBezTo>
                    <a:pt x="1453975" y="176830"/>
                    <a:pt x="1508125" y="177800"/>
                    <a:pt x="1562100" y="180975"/>
                  </a:cubicBezTo>
                  <a:cubicBezTo>
                    <a:pt x="1593850" y="187325"/>
                    <a:pt x="1625412" y="194702"/>
                    <a:pt x="1657350" y="200025"/>
                  </a:cubicBezTo>
                  <a:cubicBezTo>
                    <a:pt x="1682599" y="204233"/>
                    <a:pt x="1708177" y="206167"/>
                    <a:pt x="1733550" y="209550"/>
                  </a:cubicBezTo>
                  <a:cubicBezTo>
                    <a:pt x="1859382" y="226328"/>
                    <a:pt x="1744326" y="214775"/>
                    <a:pt x="1924050" y="228600"/>
                  </a:cubicBezTo>
                  <a:cubicBezTo>
                    <a:pt x="1930400" y="238125"/>
                    <a:pt x="1938591" y="246653"/>
                    <a:pt x="1943100" y="257175"/>
                  </a:cubicBezTo>
                  <a:cubicBezTo>
                    <a:pt x="1948257" y="269207"/>
                    <a:pt x="1942152" y="287420"/>
                    <a:pt x="1952625" y="295275"/>
                  </a:cubicBezTo>
                  <a:cubicBezTo>
                    <a:pt x="1960657" y="301299"/>
                    <a:pt x="1972220" y="290240"/>
                    <a:pt x="1981200" y="285750"/>
                  </a:cubicBezTo>
                  <a:cubicBezTo>
                    <a:pt x="1991439" y="280630"/>
                    <a:pt x="1999536" y="271820"/>
                    <a:pt x="2009775" y="266700"/>
                  </a:cubicBezTo>
                  <a:cubicBezTo>
                    <a:pt x="2053555" y="244810"/>
                    <a:pt x="2026356" y="269169"/>
                    <a:pt x="2047875" y="2476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7" name="フリーフォーム 96"/>
            <p:cNvSpPr/>
            <p:nvPr/>
          </p:nvSpPr>
          <p:spPr>
            <a:xfrm>
              <a:off x="6124402" y="3553097"/>
              <a:ext cx="1707461" cy="492259"/>
            </a:xfrm>
            <a:custGeom>
              <a:avLst/>
              <a:gdLst>
                <a:gd name="connsiteX0" fmla="*/ 0 w 2038405"/>
                <a:gd name="connsiteY0" fmla="*/ 104775 h 666750"/>
                <a:gd name="connsiteX1" fmla="*/ 171450 w 2038405"/>
                <a:gd name="connsiteY1" fmla="*/ 123825 h 666750"/>
                <a:gd name="connsiteX2" fmla="*/ 257175 w 2038405"/>
                <a:gd name="connsiteY2" fmla="*/ 152400 h 666750"/>
                <a:gd name="connsiteX3" fmla="*/ 304800 w 2038405"/>
                <a:gd name="connsiteY3" fmla="*/ 200025 h 666750"/>
                <a:gd name="connsiteX4" fmla="*/ 457200 w 2038405"/>
                <a:gd name="connsiteY4" fmla="*/ 304800 h 666750"/>
                <a:gd name="connsiteX5" fmla="*/ 628650 w 2038405"/>
                <a:gd name="connsiteY5" fmla="*/ 352425 h 666750"/>
                <a:gd name="connsiteX6" fmla="*/ 676275 w 2038405"/>
                <a:gd name="connsiteY6" fmla="*/ 381000 h 666750"/>
                <a:gd name="connsiteX7" fmla="*/ 752475 w 2038405"/>
                <a:gd name="connsiteY7" fmla="*/ 409575 h 666750"/>
                <a:gd name="connsiteX8" fmla="*/ 742950 w 2038405"/>
                <a:gd name="connsiteY8" fmla="*/ 314325 h 666750"/>
                <a:gd name="connsiteX9" fmla="*/ 819150 w 2038405"/>
                <a:gd name="connsiteY9" fmla="*/ 323850 h 666750"/>
                <a:gd name="connsiteX10" fmla="*/ 895350 w 2038405"/>
                <a:gd name="connsiteY10" fmla="*/ 381000 h 666750"/>
                <a:gd name="connsiteX11" fmla="*/ 923925 w 2038405"/>
                <a:gd name="connsiteY11" fmla="*/ 390525 h 666750"/>
                <a:gd name="connsiteX12" fmla="*/ 933450 w 2038405"/>
                <a:gd name="connsiteY12" fmla="*/ 38100 h 666750"/>
                <a:gd name="connsiteX13" fmla="*/ 952500 w 2038405"/>
                <a:gd name="connsiteY13" fmla="*/ 9525 h 666750"/>
                <a:gd name="connsiteX14" fmla="*/ 990600 w 2038405"/>
                <a:gd name="connsiteY14" fmla="*/ 0 h 666750"/>
                <a:gd name="connsiteX15" fmla="*/ 1047750 w 2038405"/>
                <a:gd name="connsiteY15" fmla="*/ 19050 h 666750"/>
                <a:gd name="connsiteX16" fmla="*/ 1104900 w 2038405"/>
                <a:gd name="connsiteY16" fmla="*/ 95250 h 666750"/>
                <a:gd name="connsiteX17" fmla="*/ 1123950 w 2038405"/>
                <a:gd name="connsiteY17" fmla="*/ 209550 h 666750"/>
                <a:gd name="connsiteX18" fmla="*/ 1143000 w 2038405"/>
                <a:gd name="connsiteY18" fmla="*/ 238125 h 666750"/>
                <a:gd name="connsiteX19" fmla="*/ 1171575 w 2038405"/>
                <a:gd name="connsiteY19" fmla="*/ 285750 h 666750"/>
                <a:gd name="connsiteX20" fmla="*/ 1209675 w 2038405"/>
                <a:gd name="connsiteY20" fmla="*/ 342900 h 666750"/>
                <a:gd name="connsiteX21" fmla="*/ 1219200 w 2038405"/>
                <a:gd name="connsiteY21" fmla="*/ 371475 h 666750"/>
                <a:gd name="connsiteX22" fmla="*/ 1323975 w 2038405"/>
                <a:gd name="connsiteY22" fmla="*/ 466725 h 666750"/>
                <a:gd name="connsiteX23" fmla="*/ 1371600 w 2038405"/>
                <a:gd name="connsiteY23" fmla="*/ 533400 h 666750"/>
                <a:gd name="connsiteX24" fmla="*/ 1381125 w 2038405"/>
                <a:gd name="connsiteY24" fmla="*/ 561975 h 666750"/>
                <a:gd name="connsiteX25" fmla="*/ 1428750 w 2038405"/>
                <a:gd name="connsiteY25" fmla="*/ 533400 h 666750"/>
                <a:gd name="connsiteX26" fmla="*/ 1447800 w 2038405"/>
                <a:gd name="connsiteY26" fmla="*/ 495300 h 666750"/>
                <a:gd name="connsiteX27" fmla="*/ 1476375 w 2038405"/>
                <a:gd name="connsiteY27" fmla="*/ 447675 h 666750"/>
                <a:gd name="connsiteX28" fmla="*/ 1514475 w 2038405"/>
                <a:gd name="connsiteY28" fmla="*/ 409575 h 666750"/>
                <a:gd name="connsiteX29" fmla="*/ 1647825 w 2038405"/>
                <a:gd name="connsiteY29" fmla="*/ 333375 h 666750"/>
                <a:gd name="connsiteX30" fmla="*/ 1695450 w 2038405"/>
                <a:gd name="connsiteY30" fmla="*/ 342900 h 666750"/>
                <a:gd name="connsiteX31" fmla="*/ 1714500 w 2038405"/>
                <a:gd name="connsiteY31" fmla="*/ 390525 h 666750"/>
                <a:gd name="connsiteX32" fmla="*/ 1724025 w 2038405"/>
                <a:gd name="connsiteY32" fmla="*/ 419100 h 666750"/>
                <a:gd name="connsiteX33" fmla="*/ 1733550 w 2038405"/>
                <a:gd name="connsiteY33" fmla="*/ 457200 h 666750"/>
                <a:gd name="connsiteX34" fmla="*/ 1809750 w 2038405"/>
                <a:gd name="connsiteY34" fmla="*/ 571500 h 666750"/>
                <a:gd name="connsiteX35" fmla="*/ 1838325 w 2038405"/>
                <a:gd name="connsiteY35" fmla="*/ 609600 h 666750"/>
                <a:gd name="connsiteX36" fmla="*/ 1885950 w 2038405"/>
                <a:gd name="connsiteY36" fmla="*/ 638175 h 666750"/>
                <a:gd name="connsiteX37" fmla="*/ 1971675 w 2038405"/>
                <a:gd name="connsiteY37" fmla="*/ 657225 h 666750"/>
                <a:gd name="connsiteX38" fmla="*/ 2000250 w 2038405"/>
                <a:gd name="connsiteY38" fmla="*/ 666750 h 666750"/>
                <a:gd name="connsiteX39" fmla="*/ 2009775 w 2038405"/>
                <a:gd name="connsiteY39" fmla="*/ 638175 h 666750"/>
                <a:gd name="connsiteX40" fmla="*/ 2038350 w 2038405"/>
                <a:gd name="connsiteY40"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38405" h="666750">
                  <a:moveTo>
                    <a:pt x="0" y="104775"/>
                  </a:moveTo>
                  <a:cubicBezTo>
                    <a:pt x="78800" y="110404"/>
                    <a:pt x="109978" y="104910"/>
                    <a:pt x="171450" y="123825"/>
                  </a:cubicBezTo>
                  <a:cubicBezTo>
                    <a:pt x="200239" y="132683"/>
                    <a:pt x="257175" y="152400"/>
                    <a:pt x="257175" y="152400"/>
                  </a:cubicBezTo>
                  <a:cubicBezTo>
                    <a:pt x="273050" y="168275"/>
                    <a:pt x="288188" y="184923"/>
                    <a:pt x="304800" y="200025"/>
                  </a:cubicBezTo>
                  <a:cubicBezTo>
                    <a:pt x="352864" y="243719"/>
                    <a:pt x="396725" y="276154"/>
                    <a:pt x="457200" y="304800"/>
                  </a:cubicBezTo>
                  <a:cubicBezTo>
                    <a:pt x="507349" y="328555"/>
                    <a:pt x="575083" y="340521"/>
                    <a:pt x="628650" y="352425"/>
                  </a:cubicBezTo>
                  <a:cubicBezTo>
                    <a:pt x="644525" y="361950"/>
                    <a:pt x="659086" y="374124"/>
                    <a:pt x="676275" y="381000"/>
                  </a:cubicBezTo>
                  <a:cubicBezTo>
                    <a:pt x="779263" y="422195"/>
                    <a:pt x="679220" y="360738"/>
                    <a:pt x="752475" y="409575"/>
                  </a:cubicBezTo>
                  <a:cubicBezTo>
                    <a:pt x="749300" y="377825"/>
                    <a:pt x="723360" y="339512"/>
                    <a:pt x="742950" y="314325"/>
                  </a:cubicBezTo>
                  <a:cubicBezTo>
                    <a:pt x="758665" y="294119"/>
                    <a:pt x="795699" y="313590"/>
                    <a:pt x="819150" y="323850"/>
                  </a:cubicBezTo>
                  <a:cubicBezTo>
                    <a:pt x="848238" y="336576"/>
                    <a:pt x="869950" y="361950"/>
                    <a:pt x="895350" y="381000"/>
                  </a:cubicBezTo>
                  <a:cubicBezTo>
                    <a:pt x="903382" y="387024"/>
                    <a:pt x="914400" y="387350"/>
                    <a:pt x="923925" y="390525"/>
                  </a:cubicBezTo>
                  <a:cubicBezTo>
                    <a:pt x="927100" y="273050"/>
                    <a:pt x="924661" y="155289"/>
                    <a:pt x="933450" y="38100"/>
                  </a:cubicBezTo>
                  <a:cubicBezTo>
                    <a:pt x="934306" y="26684"/>
                    <a:pt x="942975" y="15875"/>
                    <a:pt x="952500" y="9525"/>
                  </a:cubicBezTo>
                  <a:cubicBezTo>
                    <a:pt x="963392" y="2263"/>
                    <a:pt x="977900" y="3175"/>
                    <a:pt x="990600" y="0"/>
                  </a:cubicBezTo>
                  <a:cubicBezTo>
                    <a:pt x="1009650" y="6350"/>
                    <a:pt x="1030197" y="9298"/>
                    <a:pt x="1047750" y="19050"/>
                  </a:cubicBezTo>
                  <a:cubicBezTo>
                    <a:pt x="1072750" y="32939"/>
                    <a:pt x="1092300" y="74250"/>
                    <a:pt x="1104900" y="95250"/>
                  </a:cubicBezTo>
                  <a:cubicBezTo>
                    <a:pt x="1107918" y="122412"/>
                    <a:pt x="1107993" y="177635"/>
                    <a:pt x="1123950" y="209550"/>
                  </a:cubicBezTo>
                  <a:cubicBezTo>
                    <a:pt x="1129070" y="219789"/>
                    <a:pt x="1136933" y="228417"/>
                    <a:pt x="1143000" y="238125"/>
                  </a:cubicBezTo>
                  <a:cubicBezTo>
                    <a:pt x="1152812" y="253824"/>
                    <a:pt x="1161636" y="270131"/>
                    <a:pt x="1171575" y="285750"/>
                  </a:cubicBezTo>
                  <a:cubicBezTo>
                    <a:pt x="1183867" y="305066"/>
                    <a:pt x="1202435" y="321180"/>
                    <a:pt x="1209675" y="342900"/>
                  </a:cubicBezTo>
                  <a:cubicBezTo>
                    <a:pt x="1212850" y="352425"/>
                    <a:pt x="1212928" y="363635"/>
                    <a:pt x="1219200" y="371475"/>
                  </a:cubicBezTo>
                  <a:cubicBezTo>
                    <a:pt x="1344418" y="527998"/>
                    <a:pt x="1236831" y="379581"/>
                    <a:pt x="1323975" y="466725"/>
                  </a:cubicBezTo>
                  <a:cubicBezTo>
                    <a:pt x="1328289" y="471039"/>
                    <a:pt x="1366192" y="522583"/>
                    <a:pt x="1371600" y="533400"/>
                  </a:cubicBezTo>
                  <a:cubicBezTo>
                    <a:pt x="1376090" y="542380"/>
                    <a:pt x="1377950" y="552450"/>
                    <a:pt x="1381125" y="561975"/>
                  </a:cubicBezTo>
                  <a:cubicBezTo>
                    <a:pt x="1397000" y="552450"/>
                    <a:pt x="1415659" y="546491"/>
                    <a:pt x="1428750" y="533400"/>
                  </a:cubicBezTo>
                  <a:cubicBezTo>
                    <a:pt x="1438790" y="523360"/>
                    <a:pt x="1440904" y="507712"/>
                    <a:pt x="1447800" y="495300"/>
                  </a:cubicBezTo>
                  <a:cubicBezTo>
                    <a:pt x="1456791" y="479116"/>
                    <a:pt x="1465009" y="462288"/>
                    <a:pt x="1476375" y="447675"/>
                  </a:cubicBezTo>
                  <a:cubicBezTo>
                    <a:pt x="1487402" y="433498"/>
                    <a:pt x="1499992" y="420196"/>
                    <a:pt x="1514475" y="409575"/>
                  </a:cubicBezTo>
                  <a:cubicBezTo>
                    <a:pt x="1600267" y="346661"/>
                    <a:pt x="1586636" y="353771"/>
                    <a:pt x="1647825" y="333375"/>
                  </a:cubicBezTo>
                  <a:cubicBezTo>
                    <a:pt x="1663700" y="336550"/>
                    <a:pt x="1683158" y="332364"/>
                    <a:pt x="1695450" y="342900"/>
                  </a:cubicBezTo>
                  <a:cubicBezTo>
                    <a:pt x="1708432" y="354027"/>
                    <a:pt x="1708497" y="374516"/>
                    <a:pt x="1714500" y="390525"/>
                  </a:cubicBezTo>
                  <a:cubicBezTo>
                    <a:pt x="1718025" y="399926"/>
                    <a:pt x="1721267" y="409446"/>
                    <a:pt x="1724025" y="419100"/>
                  </a:cubicBezTo>
                  <a:cubicBezTo>
                    <a:pt x="1727621" y="431687"/>
                    <a:pt x="1727132" y="445790"/>
                    <a:pt x="1733550" y="457200"/>
                  </a:cubicBezTo>
                  <a:cubicBezTo>
                    <a:pt x="1755999" y="497110"/>
                    <a:pt x="1782276" y="534868"/>
                    <a:pt x="1809750" y="571500"/>
                  </a:cubicBezTo>
                  <a:cubicBezTo>
                    <a:pt x="1819275" y="584200"/>
                    <a:pt x="1826378" y="599146"/>
                    <a:pt x="1838325" y="609600"/>
                  </a:cubicBezTo>
                  <a:cubicBezTo>
                    <a:pt x="1852258" y="621791"/>
                    <a:pt x="1869032" y="630656"/>
                    <a:pt x="1885950" y="638175"/>
                  </a:cubicBezTo>
                  <a:cubicBezTo>
                    <a:pt x="1898522" y="643762"/>
                    <a:pt x="1962208" y="654858"/>
                    <a:pt x="1971675" y="657225"/>
                  </a:cubicBezTo>
                  <a:cubicBezTo>
                    <a:pt x="1981415" y="659660"/>
                    <a:pt x="1990725" y="663575"/>
                    <a:pt x="2000250" y="666750"/>
                  </a:cubicBezTo>
                  <a:cubicBezTo>
                    <a:pt x="2003425" y="657225"/>
                    <a:pt x="2000035" y="640610"/>
                    <a:pt x="2009775" y="638175"/>
                  </a:cubicBezTo>
                  <a:cubicBezTo>
                    <a:pt x="2040992" y="630371"/>
                    <a:pt x="2038350" y="653714"/>
                    <a:pt x="2038350" y="6667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8" name="フリーフォーム 97"/>
            <p:cNvSpPr/>
            <p:nvPr/>
          </p:nvSpPr>
          <p:spPr>
            <a:xfrm>
              <a:off x="6124402" y="4178970"/>
              <a:ext cx="1699437" cy="288323"/>
            </a:xfrm>
            <a:custGeom>
              <a:avLst/>
              <a:gdLst>
                <a:gd name="connsiteX0" fmla="*/ 0 w 2028825"/>
                <a:gd name="connsiteY0" fmla="*/ 180975 h 390525"/>
                <a:gd name="connsiteX1" fmla="*/ 95250 w 2028825"/>
                <a:gd name="connsiteY1" fmla="*/ 209550 h 390525"/>
                <a:gd name="connsiteX2" fmla="*/ 200025 w 2028825"/>
                <a:gd name="connsiteY2" fmla="*/ 228600 h 390525"/>
                <a:gd name="connsiteX3" fmla="*/ 333375 w 2028825"/>
                <a:gd name="connsiteY3" fmla="*/ 209550 h 390525"/>
                <a:gd name="connsiteX4" fmla="*/ 409575 w 2028825"/>
                <a:gd name="connsiteY4" fmla="*/ 171450 h 390525"/>
                <a:gd name="connsiteX5" fmla="*/ 457200 w 2028825"/>
                <a:gd name="connsiteY5" fmla="*/ 152400 h 390525"/>
                <a:gd name="connsiteX6" fmla="*/ 485775 w 2028825"/>
                <a:gd name="connsiteY6" fmla="*/ 133350 h 390525"/>
                <a:gd name="connsiteX7" fmla="*/ 533400 w 2028825"/>
                <a:gd name="connsiteY7" fmla="*/ 123825 h 390525"/>
                <a:gd name="connsiteX8" fmla="*/ 638175 w 2028825"/>
                <a:gd name="connsiteY8" fmla="*/ 104775 h 390525"/>
                <a:gd name="connsiteX9" fmla="*/ 714375 w 2028825"/>
                <a:gd name="connsiteY9" fmla="*/ 76200 h 390525"/>
                <a:gd name="connsiteX10" fmla="*/ 819150 w 2028825"/>
                <a:gd name="connsiteY10" fmla="*/ 57150 h 390525"/>
                <a:gd name="connsiteX11" fmla="*/ 876300 w 2028825"/>
                <a:gd name="connsiteY11" fmla="*/ 19050 h 390525"/>
                <a:gd name="connsiteX12" fmla="*/ 962025 w 2028825"/>
                <a:gd name="connsiteY12" fmla="*/ 0 h 390525"/>
                <a:gd name="connsiteX13" fmla="*/ 1190625 w 2028825"/>
                <a:gd name="connsiteY13" fmla="*/ 9525 h 390525"/>
                <a:gd name="connsiteX14" fmla="*/ 1219200 w 2028825"/>
                <a:gd name="connsiteY14" fmla="*/ 19050 h 390525"/>
                <a:gd name="connsiteX15" fmla="*/ 1266825 w 2028825"/>
                <a:gd name="connsiteY15" fmla="*/ 38100 h 390525"/>
                <a:gd name="connsiteX16" fmla="*/ 1295400 w 2028825"/>
                <a:gd name="connsiteY16" fmla="*/ 57150 h 390525"/>
                <a:gd name="connsiteX17" fmla="*/ 1381125 w 2028825"/>
                <a:gd name="connsiteY17" fmla="*/ 152400 h 390525"/>
                <a:gd name="connsiteX18" fmla="*/ 1466850 w 2028825"/>
                <a:gd name="connsiteY18" fmla="*/ 228600 h 390525"/>
                <a:gd name="connsiteX19" fmla="*/ 1581150 w 2028825"/>
                <a:gd name="connsiteY19" fmla="*/ 285750 h 390525"/>
                <a:gd name="connsiteX20" fmla="*/ 1762125 w 2028825"/>
                <a:gd name="connsiteY20" fmla="*/ 352425 h 390525"/>
                <a:gd name="connsiteX21" fmla="*/ 1819275 w 2028825"/>
                <a:gd name="connsiteY21" fmla="*/ 371475 h 390525"/>
                <a:gd name="connsiteX22" fmla="*/ 1905000 w 2028825"/>
                <a:gd name="connsiteY22" fmla="*/ 390525 h 390525"/>
                <a:gd name="connsiteX23" fmla="*/ 1952625 w 2028825"/>
                <a:gd name="connsiteY23" fmla="*/ 247650 h 390525"/>
                <a:gd name="connsiteX24" fmla="*/ 2000250 w 2028825"/>
                <a:gd name="connsiteY24" fmla="*/ 180975 h 390525"/>
                <a:gd name="connsiteX25" fmla="*/ 2028825 w 2028825"/>
                <a:gd name="connsiteY25" fmla="*/ 1524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28825" h="390525">
                  <a:moveTo>
                    <a:pt x="0" y="180975"/>
                  </a:moveTo>
                  <a:cubicBezTo>
                    <a:pt x="146472" y="205387"/>
                    <a:pt x="-15498" y="172634"/>
                    <a:pt x="95250" y="209550"/>
                  </a:cubicBezTo>
                  <a:cubicBezTo>
                    <a:pt x="108563" y="213988"/>
                    <a:pt x="190430" y="227001"/>
                    <a:pt x="200025" y="228600"/>
                  </a:cubicBezTo>
                  <a:cubicBezTo>
                    <a:pt x="244475" y="222250"/>
                    <a:pt x="289157" y="217353"/>
                    <a:pt x="333375" y="209550"/>
                  </a:cubicBezTo>
                  <a:cubicBezTo>
                    <a:pt x="366570" y="203692"/>
                    <a:pt x="377207" y="187634"/>
                    <a:pt x="409575" y="171450"/>
                  </a:cubicBezTo>
                  <a:cubicBezTo>
                    <a:pt x="424868" y="163804"/>
                    <a:pt x="441907" y="160046"/>
                    <a:pt x="457200" y="152400"/>
                  </a:cubicBezTo>
                  <a:cubicBezTo>
                    <a:pt x="467439" y="147280"/>
                    <a:pt x="475056" y="137370"/>
                    <a:pt x="485775" y="133350"/>
                  </a:cubicBezTo>
                  <a:cubicBezTo>
                    <a:pt x="500934" y="127666"/>
                    <a:pt x="517596" y="127337"/>
                    <a:pt x="533400" y="123825"/>
                  </a:cubicBezTo>
                  <a:cubicBezTo>
                    <a:pt x="614238" y="105861"/>
                    <a:pt x="522598" y="121286"/>
                    <a:pt x="638175" y="104775"/>
                  </a:cubicBezTo>
                  <a:cubicBezTo>
                    <a:pt x="644266" y="102339"/>
                    <a:pt x="699443" y="79186"/>
                    <a:pt x="714375" y="76200"/>
                  </a:cubicBezTo>
                  <a:cubicBezTo>
                    <a:pt x="885020" y="42071"/>
                    <a:pt x="706202" y="85387"/>
                    <a:pt x="819150" y="57150"/>
                  </a:cubicBezTo>
                  <a:cubicBezTo>
                    <a:pt x="838200" y="44450"/>
                    <a:pt x="856286" y="30169"/>
                    <a:pt x="876300" y="19050"/>
                  </a:cubicBezTo>
                  <a:cubicBezTo>
                    <a:pt x="896399" y="7884"/>
                    <a:pt x="946519" y="2584"/>
                    <a:pt x="962025" y="0"/>
                  </a:cubicBezTo>
                  <a:cubicBezTo>
                    <a:pt x="1038225" y="3175"/>
                    <a:pt x="1114567" y="3891"/>
                    <a:pt x="1190625" y="9525"/>
                  </a:cubicBezTo>
                  <a:cubicBezTo>
                    <a:pt x="1200638" y="10267"/>
                    <a:pt x="1209799" y="15525"/>
                    <a:pt x="1219200" y="19050"/>
                  </a:cubicBezTo>
                  <a:cubicBezTo>
                    <a:pt x="1235209" y="25053"/>
                    <a:pt x="1251532" y="30454"/>
                    <a:pt x="1266825" y="38100"/>
                  </a:cubicBezTo>
                  <a:cubicBezTo>
                    <a:pt x="1277064" y="43220"/>
                    <a:pt x="1285875" y="50800"/>
                    <a:pt x="1295400" y="57150"/>
                  </a:cubicBezTo>
                  <a:cubicBezTo>
                    <a:pt x="1328859" y="107338"/>
                    <a:pt x="1314663" y="90092"/>
                    <a:pt x="1381125" y="152400"/>
                  </a:cubicBezTo>
                  <a:cubicBezTo>
                    <a:pt x="1409017" y="178548"/>
                    <a:pt x="1435039" y="207393"/>
                    <a:pt x="1466850" y="228600"/>
                  </a:cubicBezTo>
                  <a:cubicBezTo>
                    <a:pt x="1502293" y="252229"/>
                    <a:pt x="1541867" y="269277"/>
                    <a:pt x="1581150" y="285750"/>
                  </a:cubicBezTo>
                  <a:cubicBezTo>
                    <a:pt x="1640437" y="310612"/>
                    <a:pt x="1701135" y="332095"/>
                    <a:pt x="1762125" y="352425"/>
                  </a:cubicBezTo>
                  <a:cubicBezTo>
                    <a:pt x="1781175" y="358775"/>
                    <a:pt x="1799794" y="366605"/>
                    <a:pt x="1819275" y="371475"/>
                  </a:cubicBezTo>
                  <a:cubicBezTo>
                    <a:pt x="1953382" y="405002"/>
                    <a:pt x="1823244" y="363273"/>
                    <a:pt x="1905000" y="390525"/>
                  </a:cubicBezTo>
                  <a:cubicBezTo>
                    <a:pt x="1978918" y="365886"/>
                    <a:pt x="1919873" y="395033"/>
                    <a:pt x="1952625" y="247650"/>
                  </a:cubicBezTo>
                  <a:cubicBezTo>
                    <a:pt x="1959789" y="215412"/>
                    <a:pt x="1978626" y="202599"/>
                    <a:pt x="2000250" y="180975"/>
                  </a:cubicBezTo>
                  <a:cubicBezTo>
                    <a:pt x="2011783" y="146376"/>
                    <a:pt x="1999735" y="152400"/>
                    <a:pt x="2028825" y="1524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9" name="フリーフォーム 98"/>
            <p:cNvSpPr/>
            <p:nvPr/>
          </p:nvSpPr>
          <p:spPr>
            <a:xfrm>
              <a:off x="6140360" y="4038324"/>
              <a:ext cx="1667522" cy="309420"/>
            </a:xfrm>
            <a:custGeom>
              <a:avLst/>
              <a:gdLst>
                <a:gd name="connsiteX0" fmla="*/ 0 w 1990725"/>
                <a:gd name="connsiteY0" fmla="*/ 304800 h 419100"/>
                <a:gd name="connsiteX1" fmla="*/ 19050 w 1990725"/>
                <a:gd name="connsiteY1" fmla="*/ 257175 h 419100"/>
                <a:gd name="connsiteX2" fmla="*/ 28575 w 1990725"/>
                <a:gd name="connsiteY2" fmla="*/ 209550 h 419100"/>
                <a:gd name="connsiteX3" fmla="*/ 152400 w 1990725"/>
                <a:gd name="connsiteY3" fmla="*/ 104775 h 419100"/>
                <a:gd name="connsiteX4" fmla="*/ 190500 w 1990725"/>
                <a:gd name="connsiteY4" fmla="*/ 66675 h 419100"/>
                <a:gd name="connsiteX5" fmla="*/ 285750 w 1990725"/>
                <a:gd name="connsiteY5" fmla="*/ 19050 h 419100"/>
                <a:gd name="connsiteX6" fmla="*/ 352425 w 1990725"/>
                <a:gd name="connsiteY6" fmla="*/ 0 h 419100"/>
                <a:gd name="connsiteX7" fmla="*/ 514350 w 1990725"/>
                <a:gd name="connsiteY7" fmla="*/ 9525 h 419100"/>
                <a:gd name="connsiteX8" fmla="*/ 552450 w 1990725"/>
                <a:gd name="connsiteY8" fmla="*/ 38100 h 419100"/>
                <a:gd name="connsiteX9" fmla="*/ 619125 w 1990725"/>
                <a:gd name="connsiteY9" fmla="*/ 133350 h 419100"/>
                <a:gd name="connsiteX10" fmla="*/ 676275 w 1990725"/>
                <a:gd name="connsiteY10" fmla="*/ 171450 h 419100"/>
                <a:gd name="connsiteX11" fmla="*/ 752475 w 1990725"/>
                <a:gd name="connsiteY11" fmla="*/ 238125 h 419100"/>
                <a:gd name="connsiteX12" fmla="*/ 762000 w 1990725"/>
                <a:gd name="connsiteY12" fmla="*/ 266700 h 419100"/>
                <a:gd name="connsiteX13" fmla="*/ 790575 w 1990725"/>
                <a:gd name="connsiteY13" fmla="*/ 276225 h 419100"/>
                <a:gd name="connsiteX14" fmla="*/ 866775 w 1990725"/>
                <a:gd name="connsiteY14" fmla="*/ 304800 h 419100"/>
                <a:gd name="connsiteX15" fmla="*/ 933450 w 1990725"/>
                <a:gd name="connsiteY15" fmla="*/ 295275 h 419100"/>
                <a:gd name="connsiteX16" fmla="*/ 990600 w 1990725"/>
                <a:gd name="connsiteY16" fmla="*/ 228600 h 419100"/>
                <a:gd name="connsiteX17" fmla="*/ 1009650 w 1990725"/>
                <a:gd name="connsiteY17" fmla="*/ 171450 h 419100"/>
                <a:gd name="connsiteX18" fmla="*/ 1085850 w 1990725"/>
                <a:gd name="connsiteY18" fmla="*/ 95250 h 419100"/>
                <a:gd name="connsiteX19" fmla="*/ 1123950 w 1990725"/>
                <a:gd name="connsiteY19" fmla="*/ 85725 h 419100"/>
                <a:gd name="connsiteX20" fmla="*/ 1219200 w 1990725"/>
                <a:gd name="connsiteY20" fmla="*/ 104775 h 419100"/>
                <a:gd name="connsiteX21" fmla="*/ 1247775 w 1990725"/>
                <a:gd name="connsiteY21" fmla="*/ 123825 h 419100"/>
                <a:gd name="connsiteX22" fmla="*/ 1314450 w 1990725"/>
                <a:gd name="connsiteY22" fmla="*/ 152400 h 419100"/>
                <a:gd name="connsiteX23" fmla="*/ 1495425 w 1990725"/>
                <a:gd name="connsiteY23" fmla="*/ 314325 h 419100"/>
                <a:gd name="connsiteX24" fmla="*/ 1581150 w 1990725"/>
                <a:gd name="connsiteY24" fmla="*/ 371475 h 419100"/>
                <a:gd name="connsiteX25" fmla="*/ 1609725 w 1990725"/>
                <a:gd name="connsiteY25" fmla="*/ 400050 h 419100"/>
                <a:gd name="connsiteX26" fmla="*/ 1695450 w 1990725"/>
                <a:gd name="connsiteY26" fmla="*/ 419100 h 419100"/>
                <a:gd name="connsiteX27" fmla="*/ 1762125 w 1990725"/>
                <a:gd name="connsiteY27" fmla="*/ 400050 h 419100"/>
                <a:gd name="connsiteX28" fmla="*/ 1771650 w 1990725"/>
                <a:gd name="connsiteY28" fmla="*/ 371475 h 419100"/>
                <a:gd name="connsiteX29" fmla="*/ 1800225 w 1990725"/>
                <a:gd name="connsiteY29" fmla="*/ 257175 h 419100"/>
                <a:gd name="connsiteX30" fmla="*/ 1866900 w 1990725"/>
                <a:gd name="connsiteY30" fmla="*/ 209550 h 419100"/>
                <a:gd name="connsiteX31" fmla="*/ 1962150 w 1990725"/>
                <a:gd name="connsiteY31" fmla="*/ 180975 h 419100"/>
                <a:gd name="connsiteX32" fmla="*/ 1990725 w 1990725"/>
                <a:gd name="connsiteY32" fmla="*/ 18097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90725" h="419100">
                  <a:moveTo>
                    <a:pt x="0" y="304800"/>
                  </a:moveTo>
                  <a:cubicBezTo>
                    <a:pt x="6350" y="288925"/>
                    <a:pt x="14137" y="273552"/>
                    <a:pt x="19050" y="257175"/>
                  </a:cubicBezTo>
                  <a:cubicBezTo>
                    <a:pt x="23702" y="241668"/>
                    <a:pt x="17914" y="221734"/>
                    <a:pt x="28575" y="209550"/>
                  </a:cubicBezTo>
                  <a:cubicBezTo>
                    <a:pt x="64179" y="168859"/>
                    <a:pt x="114168" y="143007"/>
                    <a:pt x="152400" y="104775"/>
                  </a:cubicBezTo>
                  <a:cubicBezTo>
                    <a:pt x="165100" y="92075"/>
                    <a:pt x="175392" y="76387"/>
                    <a:pt x="190500" y="66675"/>
                  </a:cubicBezTo>
                  <a:cubicBezTo>
                    <a:pt x="220360" y="47479"/>
                    <a:pt x="251312" y="27659"/>
                    <a:pt x="285750" y="19050"/>
                  </a:cubicBezTo>
                  <a:cubicBezTo>
                    <a:pt x="333590" y="7090"/>
                    <a:pt x="311431" y="13665"/>
                    <a:pt x="352425" y="0"/>
                  </a:cubicBezTo>
                  <a:cubicBezTo>
                    <a:pt x="406400" y="3175"/>
                    <a:pt x="461237" y="-592"/>
                    <a:pt x="514350" y="9525"/>
                  </a:cubicBezTo>
                  <a:cubicBezTo>
                    <a:pt x="529945" y="12495"/>
                    <a:pt x="542196" y="25981"/>
                    <a:pt x="552450" y="38100"/>
                  </a:cubicBezTo>
                  <a:cubicBezTo>
                    <a:pt x="577484" y="67686"/>
                    <a:pt x="586878" y="111852"/>
                    <a:pt x="619125" y="133350"/>
                  </a:cubicBezTo>
                  <a:cubicBezTo>
                    <a:pt x="638175" y="146050"/>
                    <a:pt x="658555" y="156952"/>
                    <a:pt x="676275" y="171450"/>
                  </a:cubicBezTo>
                  <a:cubicBezTo>
                    <a:pt x="798858" y="271745"/>
                    <a:pt x="671126" y="183892"/>
                    <a:pt x="752475" y="238125"/>
                  </a:cubicBezTo>
                  <a:cubicBezTo>
                    <a:pt x="755650" y="247650"/>
                    <a:pt x="754900" y="259600"/>
                    <a:pt x="762000" y="266700"/>
                  </a:cubicBezTo>
                  <a:cubicBezTo>
                    <a:pt x="769100" y="273800"/>
                    <a:pt x="781347" y="272270"/>
                    <a:pt x="790575" y="276225"/>
                  </a:cubicBezTo>
                  <a:cubicBezTo>
                    <a:pt x="860307" y="306110"/>
                    <a:pt x="796531" y="287239"/>
                    <a:pt x="866775" y="304800"/>
                  </a:cubicBezTo>
                  <a:cubicBezTo>
                    <a:pt x="889000" y="301625"/>
                    <a:pt x="913012" y="304565"/>
                    <a:pt x="933450" y="295275"/>
                  </a:cubicBezTo>
                  <a:cubicBezTo>
                    <a:pt x="946597" y="289299"/>
                    <a:pt x="982651" y="246484"/>
                    <a:pt x="990600" y="228600"/>
                  </a:cubicBezTo>
                  <a:cubicBezTo>
                    <a:pt x="998755" y="210250"/>
                    <a:pt x="998511" y="188158"/>
                    <a:pt x="1009650" y="171450"/>
                  </a:cubicBezTo>
                  <a:cubicBezTo>
                    <a:pt x="1045131" y="118228"/>
                    <a:pt x="1033781" y="114776"/>
                    <a:pt x="1085850" y="95250"/>
                  </a:cubicBezTo>
                  <a:cubicBezTo>
                    <a:pt x="1098107" y="90653"/>
                    <a:pt x="1111250" y="88900"/>
                    <a:pt x="1123950" y="85725"/>
                  </a:cubicBezTo>
                  <a:cubicBezTo>
                    <a:pt x="1148521" y="89235"/>
                    <a:pt x="1192601" y="91475"/>
                    <a:pt x="1219200" y="104775"/>
                  </a:cubicBezTo>
                  <a:cubicBezTo>
                    <a:pt x="1229439" y="109895"/>
                    <a:pt x="1237836" y="118145"/>
                    <a:pt x="1247775" y="123825"/>
                  </a:cubicBezTo>
                  <a:cubicBezTo>
                    <a:pt x="1280731" y="142657"/>
                    <a:pt x="1282392" y="141714"/>
                    <a:pt x="1314450" y="152400"/>
                  </a:cubicBezTo>
                  <a:cubicBezTo>
                    <a:pt x="1370484" y="208434"/>
                    <a:pt x="1434473" y="273691"/>
                    <a:pt x="1495425" y="314325"/>
                  </a:cubicBezTo>
                  <a:cubicBezTo>
                    <a:pt x="1524000" y="333375"/>
                    <a:pt x="1556866" y="347191"/>
                    <a:pt x="1581150" y="371475"/>
                  </a:cubicBezTo>
                  <a:cubicBezTo>
                    <a:pt x="1590675" y="381000"/>
                    <a:pt x="1598029" y="393367"/>
                    <a:pt x="1609725" y="400050"/>
                  </a:cubicBezTo>
                  <a:cubicBezTo>
                    <a:pt x="1616968" y="404189"/>
                    <a:pt x="1692572" y="418524"/>
                    <a:pt x="1695450" y="419100"/>
                  </a:cubicBezTo>
                  <a:cubicBezTo>
                    <a:pt x="1717675" y="412750"/>
                    <a:pt x="1742524" y="412301"/>
                    <a:pt x="1762125" y="400050"/>
                  </a:cubicBezTo>
                  <a:cubicBezTo>
                    <a:pt x="1770639" y="394729"/>
                    <a:pt x="1769472" y="381276"/>
                    <a:pt x="1771650" y="371475"/>
                  </a:cubicBezTo>
                  <a:cubicBezTo>
                    <a:pt x="1775089" y="355998"/>
                    <a:pt x="1784828" y="268723"/>
                    <a:pt x="1800225" y="257175"/>
                  </a:cubicBezTo>
                  <a:cubicBezTo>
                    <a:pt x="1805342" y="253337"/>
                    <a:pt x="1855504" y="214615"/>
                    <a:pt x="1866900" y="209550"/>
                  </a:cubicBezTo>
                  <a:cubicBezTo>
                    <a:pt x="1879460" y="203968"/>
                    <a:pt x="1941735" y="183891"/>
                    <a:pt x="1962150" y="180975"/>
                  </a:cubicBezTo>
                  <a:cubicBezTo>
                    <a:pt x="1971579" y="179628"/>
                    <a:pt x="1981200" y="180975"/>
                    <a:pt x="1990725" y="180975"/>
                  </a:cubicBezTo>
                </a:path>
              </a:pathLst>
            </a:custGeom>
            <a:no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1" name="テキスト ボックス 100"/>
            <p:cNvSpPr txBox="1"/>
            <p:nvPr/>
          </p:nvSpPr>
          <p:spPr>
            <a:xfrm>
              <a:off x="6091221" y="3310292"/>
              <a:ext cx="723275" cy="307777"/>
            </a:xfrm>
            <a:prstGeom prst="rect">
              <a:avLst/>
            </a:prstGeom>
            <a:noFill/>
          </p:spPr>
          <p:txBody>
            <a:bodyPr wrap="none" rtlCol="0">
              <a:spAutoFit/>
            </a:bodyPr>
            <a:lstStyle/>
            <a:p>
              <a:r>
                <a:rPr kumimoji="1" lang="ja-JP" altLang="en-US" sz="1400" dirty="0" smtClean="0"/>
                <a:t>指角度</a:t>
              </a:r>
              <a:endParaRPr kumimoji="1" lang="ja-JP" altLang="en-US" sz="1400" dirty="0"/>
            </a:p>
          </p:txBody>
        </p:sp>
      </p:grpSp>
      <p:sp>
        <p:nvSpPr>
          <p:cNvPr id="103" name="下矢印 102"/>
          <p:cNvSpPr/>
          <p:nvPr/>
        </p:nvSpPr>
        <p:spPr>
          <a:xfrm flipV="1">
            <a:off x="7482052" y="4539711"/>
            <a:ext cx="542841" cy="58586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1600"/>
          </a:p>
        </p:txBody>
      </p:sp>
      <p:sp>
        <p:nvSpPr>
          <p:cNvPr id="104" name="角丸四角形 103"/>
          <p:cNvSpPr/>
          <p:nvPr/>
        </p:nvSpPr>
        <p:spPr>
          <a:xfrm>
            <a:off x="6530323" y="1673907"/>
            <a:ext cx="2486527" cy="588499"/>
          </a:xfrm>
          <a:prstGeom prst="roundRect">
            <a:avLst/>
          </a:prstGeom>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r>
              <a:rPr kumimoji="1" lang="en-US" altLang="ja-JP" b="1" dirty="0" smtClean="0"/>
              <a:t>TTM: Time Trajectory Matching (</a:t>
            </a:r>
            <a:r>
              <a:rPr kumimoji="1" lang="ja-JP" altLang="en-US" b="1" dirty="0" smtClean="0"/>
              <a:t>出町研</a:t>
            </a:r>
            <a:r>
              <a:rPr kumimoji="1" lang="en-US" altLang="ja-JP" b="1" dirty="0" smtClean="0"/>
              <a:t>)</a:t>
            </a:r>
            <a:endParaRPr kumimoji="1" lang="ja-JP" altLang="en-US" b="1" dirty="0"/>
          </a:p>
        </p:txBody>
      </p:sp>
      <p:pic>
        <p:nvPicPr>
          <p:cNvPr id="49" name="図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06852" y="3632765"/>
            <a:ext cx="908040" cy="623806"/>
          </a:xfrm>
          <a:prstGeom prst="rect">
            <a:avLst/>
          </a:prstGeom>
        </p:spPr>
      </p:pic>
      <p:pic>
        <p:nvPicPr>
          <p:cNvPr id="64" name="図 6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6463" y="5254315"/>
            <a:ext cx="1618395" cy="1016261"/>
          </a:xfrm>
          <a:prstGeom prst="rect">
            <a:avLst/>
          </a:prstGeom>
        </p:spPr>
      </p:pic>
      <p:sp>
        <p:nvSpPr>
          <p:cNvPr id="2" name="テキスト ボックス 1"/>
          <p:cNvSpPr txBox="1"/>
          <p:nvPr/>
        </p:nvSpPr>
        <p:spPr>
          <a:xfrm>
            <a:off x="1213739" y="3417947"/>
            <a:ext cx="1935145" cy="400110"/>
          </a:xfrm>
          <a:prstGeom prst="rect">
            <a:avLst/>
          </a:prstGeom>
          <a:noFill/>
        </p:spPr>
        <p:txBody>
          <a:bodyPr wrap="none" rtlCol="0">
            <a:spAutoFit/>
          </a:bodyPr>
          <a:lstStyle/>
          <a:p>
            <a:r>
              <a:rPr kumimoji="1" lang="en-US" altLang="ja-JP" sz="2000" dirty="0" smtClean="0"/>
              <a:t>Kinect &amp; Leap</a:t>
            </a:r>
            <a:endParaRPr kumimoji="1" lang="ja-JP" altLang="en-US" sz="2000" dirty="0"/>
          </a:p>
        </p:txBody>
      </p:sp>
      <p:sp>
        <p:nvSpPr>
          <p:cNvPr id="181" name="下矢印 180"/>
          <p:cNvSpPr/>
          <p:nvPr/>
        </p:nvSpPr>
        <p:spPr>
          <a:xfrm flipV="1">
            <a:off x="7410243" y="2324586"/>
            <a:ext cx="542841" cy="47267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1600"/>
          </a:p>
        </p:txBody>
      </p:sp>
      <p:sp>
        <p:nvSpPr>
          <p:cNvPr id="3" name="正方形/長方形 2"/>
          <p:cNvSpPr/>
          <p:nvPr/>
        </p:nvSpPr>
        <p:spPr>
          <a:xfrm>
            <a:off x="8156423" y="1272469"/>
            <a:ext cx="909223" cy="369332"/>
          </a:xfrm>
          <a:prstGeom prst="rect">
            <a:avLst/>
          </a:prstGeom>
        </p:spPr>
        <p:txBody>
          <a:bodyPr wrap="none">
            <a:spAutoFit/>
          </a:bodyPr>
          <a:lstStyle/>
          <a:p>
            <a:r>
              <a:rPr lang="en-US" altLang="ja-JP" b="1" dirty="0"/>
              <a:t>STEP </a:t>
            </a:r>
            <a:r>
              <a:rPr lang="en-US" altLang="ja-JP" b="1" dirty="0" smtClean="0"/>
              <a:t>4 </a:t>
            </a:r>
            <a:endParaRPr lang="ja-JP" altLang="en-US" dirty="0"/>
          </a:p>
        </p:txBody>
      </p:sp>
      <p:sp>
        <p:nvSpPr>
          <p:cNvPr id="41" name="テキスト ボックス 40"/>
          <p:cNvSpPr txBox="1"/>
          <p:nvPr/>
        </p:nvSpPr>
        <p:spPr>
          <a:xfrm>
            <a:off x="3772609" y="6542204"/>
            <a:ext cx="1800493" cy="369332"/>
          </a:xfrm>
          <a:prstGeom prst="rect">
            <a:avLst/>
          </a:prstGeom>
          <a:noFill/>
        </p:spPr>
        <p:txBody>
          <a:bodyPr wrap="none" rtlCol="0">
            <a:spAutoFit/>
          </a:bodyPr>
          <a:lstStyle/>
          <a:p>
            <a:r>
              <a:rPr kumimoji="1" lang="ja-JP" altLang="en-US" dirty="0" smtClean="0"/>
              <a:t>関節座標⇒角度</a:t>
            </a:r>
            <a:endParaRPr kumimoji="1" lang="ja-JP" altLang="en-US" dirty="0"/>
          </a:p>
        </p:txBody>
      </p:sp>
    </p:spTree>
    <p:extLst>
      <p:ext uri="{BB962C8B-B14F-4D97-AF65-F5344CB8AC3E}">
        <p14:creationId xmlns:p14="http://schemas.microsoft.com/office/powerpoint/2010/main" val="29454189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E4F3C19A-AED1-4596-9CC4-64D7E5762623}" type="slidenum">
              <a:rPr lang="en-US" altLang="ja-JP" smtClean="0"/>
              <a:pPr>
                <a:defRPr/>
              </a:pPr>
              <a:t>4</a:t>
            </a:fld>
            <a:endParaRPr lang="en-US" altLang="ja-JP" dirty="0"/>
          </a:p>
        </p:txBody>
      </p:sp>
      <p:sp>
        <p:nvSpPr>
          <p:cNvPr id="6" name="テキスト ボックス 5"/>
          <p:cNvSpPr txBox="1"/>
          <p:nvPr/>
        </p:nvSpPr>
        <p:spPr>
          <a:xfrm>
            <a:off x="1277635" y="888754"/>
            <a:ext cx="556563" cy="300082"/>
          </a:xfrm>
          <a:prstGeom prst="rect">
            <a:avLst/>
          </a:prstGeom>
          <a:noFill/>
        </p:spPr>
        <p:txBody>
          <a:bodyPr wrap="none" rtlCol="0">
            <a:spAutoFit/>
          </a:bodyPr>
          <a:lstStyle/>
          <a:p>
            <a:r>
              <a:rPr kumimoji="1" lang="en-US" altLang="ja-JP" sz="1350" dirty="0">
                <a:solidFill>
                  <a:schemeClr val="bg1"/>
                </a:solidFill>
              </a:rPr>
              <a:t>BWR</a:t>
            </a:r>
            <a:endParaRPr kumimoji="1" lang="ja-JP" altLang="en-US" sz="1350" dirty="0">
              <a:solidFill>
                <a:schemeClr val="bg1"/>
              </a:solidFill>
            </a:endParaRPr>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24" y="951842"/>
            <a:ext cx="3370910" cy="2407793"/>
          </a:xfrm>
          <a:prstGeom prst="rect">
            <a:avLst/>
          </a:prstGeom>
          <a:ln>
            <a:solidFill>
              <a:schemeClr val="accent3">
                <a:lumMod val="75000"/>
              </a:schemeClr>
            </a:solidFill>
          </a:ln>
        </p:spPr>
      </p:pic>
      <p:sp>
        <p:nvSpPr>
          <p:cNvPr id="2" name="テキスト ボックス 1"/>
          <p:cNvSpPr txBox="1"/>
          <p:nvPr/>
        </p:nvSpPr>
        <p:spPr>
          <a:xfrm>
            <a:off x="803717" y="627425"/>
            <a:ext cx="4498083" cy="300082"/>
          </a:xfrm>
          <a:prstGeom prst="rect">
            <a:avLst/>
          </a:prstGeom>
          <a:noFill/>
        </p:spPr>
        <p:txBody>
          <a:bodyPr wrap="square" rtlCol="0">
            <a:spAutoFit/>
          </a:bodyPr>
          <a:lstStyle/>
          <a:p>
            <a:r>
              <a:rPr lang="ja-JP" altLang="en-US" sz="1350" dirty="0"/>
              <a:t>沸騰水型原子炉　</a:t>
            </a:r>
            <a:r>
              <a:rPr lang="en-US" altLang="ja-JP" sz="1350" dirty="0"/>
              <a:t>BWR(Boiling Water Reactor)</a:t>
            </a:r>
            <a:endParaRPr kumimoji="1" lang="ja-JP" altLang="en-US" sz="1350" dirty="0"/>
          </a:p>
        </p:txBody>
      </p:sp>
      <p:sp>
        <p:nvSpPr>
          <p:cNvPr id="9" name="Rectangle 2"/>
          <p:cNvSpPr>
            <a:spLocks noGrp="1" noChangeArrowheads="1"/>
          </p:cNvSpPr>
          <p:nvPr>
            <p:ph type="title"/>
          </p:nvPr>
        </p:nvSpPr>
        <p:spPr>
          <a:xfrm>
            <a:off x="324961" y="97597"/>
            <a:ext cx="6172200" cy="529828"/>
          </a:xfrm>
        </p:spPr>
        <p:txBody>
          <a:bodyPr>
            <a:normAutofit fontScale="90000"/>
          </a:bodyPr>
          <a:lstStyle/>
          <a:p>
            <a:r>
              <a:rPr lang="ja-JP" altLang="en-US" sz="3000" dirty="0" smtClean="0"/>
              <a:t>原子力</a:t>
            </a:r>
            <a:r>
              <a:rPr lang="ja-JP" altLang="en-US" sz="3000" dirty="0"/>
              <a:t>発電所の</a:t>
            </a:r>
            <a:r>
              <a:rPr lang="ja-JP" altLang="en-US" sz="3000" dirty="0" smtClean="0"/>
              <a:t>保全</a:t>
            </a:r>
            <a:endParaRPr lang="ja-JP" altLang="en-US" sz="3000" dirty="0"/>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983" y="927507"/>
            <a:ext cx="3320383" cy="2432128"/>
          </a:xfrm>
          <a:prstGeom prst="rect">
            <a:avLst/>
          </a:prstGeom>
          <a:ln>
            <a:solidFill>
              <a:schemeClr val="accent3">
                <a:lumMod val="75000"/>
              </a:schemeClr>
            </a:solidFill>
          </a:ln>
        </p:spPr>
      </p:pic>
      <p:sp>
        <p:nvSpPr>
          <p:cNvPr id="11" name="テキスト ボックス 10"/>
          <p:cNvSpPr txBox="1"/>
          <p:nvPr/>
        </p:nvSpPr>
        <p:spPr>
          <a:xfrm>
            <a:off x="4853398" y="627425"/>
            <a:ext cx="4498083" cy="300082"/>
          </a:xfrm>
          <a:prstGeom prst="rect">
            <a:avLst/>
          </a:prstGeom>
          <a:noFill/>
        </p:spPr>
        <p:txBody>
          <a:bodyPr wrap="square" rtlCol="0">
            <a:spAutoFit/>
          </a:bodyPr>
          <a:lstStyle/>
          <a:p>
            <a:r>
              <a:rPr lang="ja-JP" altLang="en-US" sz="1350" dirty="0"/>
              <a:t>加圧水型原子炉</a:t>
            </a:r>
            <a:r>
              <a:rPr lang="en-US" altLang="ja-JP" sz="1350" dirty="0"/>
              <a:t>PWR(Pressured Water Reactor)</a:t>
            </a:r>
            <a:endParaRPr kumimoji="1" lang="ja-JP" altLang="en-US" sz="1350" dirty="0"/>
          </a:p>
        </p:txBody>
      </p:sp>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8650" y="3883329"/>
            <a:ext cx="1876795" cy="1337312"/>
          </a:xfrm>
          <a:prstGeom prst="rect">
            <a:avLst/>
          </a:prstGeom>
        </p:spPr>
      </p:pic>
      <p:pic>
        <p:nvPicPr>
          <p:cNvPr id="13" name="図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7561" y="3883328"/>
            <a:ext cx="2084734" cy="1302959"/>
          </a:xfrm>
          <a:prstGeom prst="rect">
            <a:avLst/>
          </a:prstGeom>
        </p:spPr>
      </p:pic>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1698" y="3873322"/>
            <a:ext cx="1969450" cy="1312966"/>
          </a:xfrm>
          <a:prstGeom prst="rect">
            <a:avLst/>
          </a:prstGeom>
          <a:ln>
            <a:noFill/>
          </a:ln>
        </p:spPr>
      </p:pic>
      <p:pic>
        <p:nvPicPr>
          <p:cNvPr id="15" name="図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8650" y="5368850"/>
            <a:ext cx="1878488" cy="1412950"/>
          </a:xfrm>
          <a:prstGeom prst="rect">
            <a:avLst/>
          </a:prstGeom>
        </p:spPr>
      </p:pic>
      <p:pic>
        <p:nvPicPr>
          <p:cNvPr id="17" name="図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93239" y="5326619"/>
            <a:ext cx="1940241" cy="1455181"/>
          </a:xfrm>
          <a:prstGeom prst="rect">
            <a:avLst/>
          </a:prstGeom>
        </p:spPr>
      </p:pic>
      <p:graphicFrame>
        <p:nvGraphicFramePr>
          <p:cNvPr id="18" name="オブジェクト 17"/>
          <p:cNvGraphicFramePr>
            <a:graphicFrameLocks noChangeAspect="1"/>
          </p:cNvGraphicFramePr>
          <p:nvPr>
            <p:extLst>
              <p:ext uri="{D42A27DB-BD31-4B8C-83A1-F6EECF244321}">
                <p14:modId xmlns:p14="http://schemas.microsoft.com/office/powerpoint/2010/main" val="748290909"/>
              </p:ext>
            </p:extLst>
          </p:nvPr>
        </p:nvGraphicFramePr>
        <p:xfrm>
          <a:off x="6017561" y="5412482"/>
          <a:ext cx="1685226" cy="1369318"/>
        </p:xfrm>
        <a:graphic>
          <a:graphicData uri="http://schemas.openxmlformats.org/presentationml/2006/ole">
            <mc:AlternateContent xmlns:mc="http://schemas.openxmlformats.org/markup-compatibility/2006">
              <mc:Choice xmlns:v="urn:schemas-microsoft-com:vml" Requires="v">
                <p:oleObj spid="_x0000_s8211" name="Photo Editor 写真" r:id="rId11" imgW="12193702" imgH="9142857" progId="MSPhotoEd.3">
                  <p:embed/>
                </p:oleObj>
              </mc:Choice>
              <mc:Fallback>
                <p:oleObj name="Photo Editor 写真" r:id="rId11" imgW="12193702" imgH="9142857"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7561" y="5412482"/>
                        <a:ext cx="1685226" cy="1369318"/>
                      </a:xfrm>
                      <a:prstGeom prst="rect">
                        <a:avLst/>
                      </a:prstGeom>
                      <a:noFill/>
                      <a:ln>
                        <a:noFill/>
                      </a:ln>
                    </p:spPr>
                  </p:pic>
                </p:oleObj>
              </mc:Fallback>
            </mc:AlternateContent>
          </a:graphicData>
        </a:graphic>
      </p:graphicFrame>
      <p:sp>
        <p:nvSpPr>
          <p:cNvPr id="5" name="テキスト ボックス 4"/>
          <p:cNvSpPr txBox="1"/>
          <p:nvPr/>
        </p:nvSpPr>
        <p:spPr>
          <a:xfrm>
            <a:off x="803717" y="3510156"/>
            <a:ext cx="8392041" cy="338554"/>
          </a:xfrm>
          <a:prstGeom prst="rect">
            <a:avLst/>
          </a:prstGeom>
          <a:noFill/>
        </p:spPr>
        <p:txBody>
          <a:bodyPr wrap="none" rtlCol="0">
            <a:spAutoFit/>
          </a:bodyPr>
          <a:lstStyle/>
          <a:p>
            <a:r>
              <a:rPr kumimoji="1" lang="ja-JP" altLang="en-US" sz="1600" dirty="0" smtClean="0"/>
              <a:t>機器・構造物の異常・故障を早期に発見するため、定期的もしくは常時に検査をしている</a:t>
            </a:r>
            <a:endParaRPr kumimoji="1" lang="ja-JP" altLang="en-US" sz="1600" dirty="0"/>
          </a:p>
        </p:txBody>
      </p:sp>
    </p:spTree>
    <p:extLst>
      <p:ext uri="{BB962C8B-B14F-4D97-AF65-F5344CB8AC3E}">
        <p14:creationId xmlns:p14="http://schemas.microsoft.com/office/powerpoint/2010/main" val="37984414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032299" y="1427781"/>
            <a:ext cx="3286476" cy="369332"/>
          </a:xfrm>
          <a:prstGeom prst="rect">
            <a:avLst/>
          </a:prstGeom>
          <a:noFill/>
        </p:spPr>
        <p:txBody>
          <a:bodyPr wrap="none" rtlCol="0">
            <a:spAutoFit/>
          </a:bodyPr>
          <a:lstStyle/>
          <a:p>
            <a:pPr algn="ctr"/>
            <a:r>
              <a:rPr lang="en-US" altLang="ja-JP" dirty="0" smtClean="0">
                <a:solidFill>
                  <a:prstClr val="black"/>
                </a:solidFill>
              </a:rPr>
              <a:t>STEP 5: </a:t>
            </a:r>
            <a:r>
              <a:rPr lang="ja-JP" altLang="en-US" dirty="0" smtClean="0">
                <a:solidFill>
                  <a:prstClr val="black"/>
                </a:solidFill>
              </a:rPr>
              <a:t>動きの遷移の予兆検出</a:t>
            </a:r>
            <a:endParaRPr lang="en-US" altLang="ja-JP" dirty="0" smtClean="0">
              <a:solidFill>
                <a:prstClr val="black"/>
              </a:solidFill>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6703" y="2165328"/>
            <a:ext cx="4437530" cy="3649372"/>
          </a:xfrm>
          <a:prstGeom prst="rect">
            <a:avLst/>
          </a:prstGeom>
        </p:spPr>
      </p:pic>
      <p:sp>
        <p:nvSpPr>
          <p:cNvPr id="4" name="テキスト ボックス 3"/>
          <p:cNvSpPr txBox="1"/>
          <p:nvPr/>
        </p:nvSpPr>
        <p:spPr>
          <a:xfrm>
            <a:off x="3815919" y="2436078"/>
            <a:ext cx="1694328" cy="3323987"/>
          </a:xfrm>
          <a:prstGeom prst="rect">
            <a:avLst/>
          </a:prstGeom>
          <a:noFill/>
        </p:spPr>
        <p:txBody>
          <a:bodyPr wrap="square" rtlCol="0">
            <a:spAutoFit/>
          </a:bodyPr>
          <a:lstStyle/>
          <a:p>
            <a:r>
              <a:rPr lang="ja-JP" altLang="en-US" sz="1400" dirty="0">
                <a:solidFill>
                  <a:prstClr val="black"/>
                </a:solidFill>
              </a:rPr>
              <a:t>動きパターン</a:t>
            </a:r>
            <a:endParaRPr lang="en-US" altLang="ja-JP" sz="1400" dirty="0">
              <a:solidFill>
                <a:prstClr val="black"/>
              </a:solidFill>
            </a:endParaRPr>
          </a:p>
          <a:p>
            <a:r>
              <a:rPr lang="en-US" altLang="ja-JP" sz="1400" dirty="0" smtClean="0">
                <a:solidFill>
                  <a:prstClr val="black"/>
                </a:solidFill>
              </a:rPr>
              <a:t>#1</a:t>
            </a:r>
          </a:p>
          <a:p>
            <a:endParaRPr lang="en-US" altLang="ja-JP" sz="1400" dirty="0">
              <a:solidFill>
                <a:prstClr val="black"/>
              </a:solidFill>
            </a:endParaRPr>
          </a:p>
          <a:p>
            <a:r>
              <a:rPr lang="ja-JP" altLang="en-US" sz="1400" dirty="0" smtClean="0">
                <a:solidFill>
                  <a:prstClr val="black"/>
                </a:solidFill>
              </a:rPr>
              <a:t>動きパターン</a:t>
            </a:r>
            <a:endParaRPr lang="en-US" altLang="ja-JP" sz="1400" dirty="0" smtClean="0">
              <a:solidFill>
                <a:prstClr val="black"/>
              </a:solidFill>
            </a:endParaRPr>
          </a:p>
          <a:p>
            <a:r>
              <a:rPr lang="en-US" altLang="ja-JP" sz="1400" dirty="0" smtClean="0">
                <a:solidFill>
                  <a:prstClr val="black"/>
                </a:solidFill>
              </a:rPr>
              <a:t>#2</a:t>
            </a:r>
            <a:endParaRPr lang="ja-JP" altLang="en-US" sz="1400" dirty="0">
              <a:solidFill>
                <a:prstClr val="black"/>
              </a:solidFill>
            </a:endParaRPr>
          </a:p>
          <a:p>
            <a:endParaRPr lang="en-US" altLang="ja-JP" sz="1400" dirty="0" smtClean="0">
              <a:solidFill>
                <a:prstClr val="black"/>
              </a:solidFill>
            </a:endParaRPr>
          </a:p>
          <a:p>
            <a:r>
              <a:rPr lang="ja-JP" altLang="en-US" sz="1400" dirty="0">
                <a:solidFill>
                  <a:prstClr val="black"/>
                </a:solidFill>
              </a:rPr>
              <a:t>動きパターン</a:t>
            </a:r>
            <a:endParaRPr lang="en-US" altLang="ja-JP" sz="1400" dirty="0">
              <a:solidFill>
                <a:prstClr val="black"/>
              </a:solidFill>
            </a:endParaRPr>
          </a:p>
          <a:p>
            <a:r>
              <a:rPr lang="en-US" altLang="ja-JP" sz="1400" dirty="0" smtClean="0">
                <a:solidFill>
                  <a:prstClr val="black"/>
                </a:solidFill>
              </a:rPr>
              <a:t>#3</a:t>
            </a:r>
            <a:endParaRPr lang="ja-JP" altLang="en-US" sz="1400" dirty="0">
              <a:solidFill>
                <a:prstClr val="black"/>
              </a:solidFill>
            </a:endParaRPr>
          </a:p>
          <a:p>
            <a:endParaRPr lang="en-US" altLang="ja-JP" sz="1400" dirty="0" smtClean="0">
              <a:solidFill>
                <a:prstClr val="black"/>
              </a:solidFill>
            </a:endParaRPr>
          </a:p>
          <a:p>
            <a:r>
              <a:rPr lang="ja-JP" altLang="en-US" sz="1400" dirty="0">
                <a:solidFill>
                  <a:prstClr val="black"/>
                </a:solidFill>
              </a:rPr>
              <a:t>動きパターン</a:t>
            </a:r>
            <a:endParaRPr lang="en-US" altLang="ja-JP" sz="1400" dirty="0">
              <a:solidFill>
                <a:prstClr val="black"/>
              </a:solidFill>
            </a:endParaRPr>
          </a:p>
          <a:p>
            <a:r>
              <a:rPr lang="en-US" altLang="ja-JP" sz="1400" dirty="0" smtClean="0">
                <a:solidFill>
                  <a:prstClr val="black"/>
                </a:solidFill>
              </a:rPr>
              <a:t>#4</a:t>
            </a:r>
            <a:endParaRPr lang="ja-JP" altLang="en-US" sz="1400" dirty="0">
              <a:solidFill>
                <a:prstClr val="black"/>
              </a:solidFill>
            </a:endParaRPr>
          </a:p>
          <a:p>
            <a:endParaRPr lang="en-US" altLang="ja-JP" sz="1400" dirty="0" smtClean="0">
              <a:solidFill>
                <a:prstClr val="black"/>
              </a:solidFill>
            </a:endParaRPr>
          </a:p>
          <a:p>
            <a:r>
              <a:rPr lang="ja-JP" altLang="en-US" sz="1400" dirty="0">
                <a:solidFill>
                  <a:prstClr val="black"/>
                </a:solidFill>
              </a:rPr>
              <a:t>動きパターン</a:t>
            </a:r>
            <a:endParaRPr lang="en-US" altLang="ja-JP" sz="1400" dirty="0">
              <a:solidFill>
                <a:prstClr val="black"/>
              </a:solidFill>
            </a:endParaRPr>
          </a:p>
          <a:p>
            <a:r>
              <a:rPr lang="en-US" altLang="ja-JP" sz="1400" dirty="0" smtClean="0">
                <a:solidFill>
                  <a:prstClr val="black"/>
                </a:solidFill>
              </a:rPr>
              <a:t>#5</a:t>
            </a:r>
            <a:endParaRPr lang="ja-JP" altLang="en-US" sz="1400" dirty="0">
              <a:solidFill>
                <a:prstClr val="black"/>
              </a:solidFill>
            </a:endParaRPr>
          </a:p>
          <a:p>
            <a:endParaRPr lang="en-US" altLang="ja-JP" sz="1400" dirty="0">
              <a:solidFill>
                <a:prstClr val="black"/>
              </a:solidFill>
            </a:endParaRPr>
          </a:p>
        </p:txBody>
      </p:sp>
      <p:sp>
        <p:nvSpPr>
          <p:cNvPr id="5" name="テキスト ボックス 4"/>
          <p:cNvSpPr txBox="1"/>
          <p:nvPr/>
        </p:nvSpPr>
        <p:spPr>
          <a:xfrm>
            <a:off x="7919389" y="5498119"/>
            <a:ext cx="726481" cy="307777"/>
          </a:xfrm>
          <a:prstGeom prst="rect">
            <a:avLst/>
          </a:prstGeom>
          <a:noFill/>
        </p:spPr>
        <p:txBody>
          <a:bodyPr wrap="none" rtlCol="0">
            <a:spAutoFit/>
          </a:bodyPr>
          <a:lstStyle/>
          <a:p>
            <a:r>
              <a:rPr lang="ja-JP" altLang="en-US" sz="1400" dirty="0">
                <a:solidFill>
                  <a:prstClr val="black"/>
                </a:solidFill>
              </a:rPr>
              <a:t>⇒</a:t>
            </a:r>
            <a:r>
              <a:rPr lang="en-US" altLang="ja-JP" sz="1400" dirty="0" smtClean="0">
                <a:solidFill>
                  <a:prstClr val="black"/>
                </a:solidFill>
              </a:rPr>
              <a:t>Time</a:t>
            </a:r>
            <a:endParaRPr lang="ja-JP" altLang="en-US" sz="1400" dirty="0">
              <a:solidFill>
                <a:prstClr val="black"/>
              </a:solidFill>
            </a:endParaRPr>
          </a:p>
        </p:txBody>
      </p:sp>
      <p:sp>
        <p:nvSpPr>
          <p:cNvPr id="6" name="フリーフォーム 5"/>
          <p:cNvSpPr/>
          <p:nvPr/>
        </p:nvSpPr>
        <p:spPr>
          <a:xfrm>
            <a:off x="5111917" y="2447925"/>
            <a:ext cx="3438525" cy="2971800"/>
          </a:xfrm>
          <a:custGeom>
            <a:avLst/>
            <a:gdLst>
              <a:gd name="connsiteX0" fmla="*/ 0 w 3438525"/>
              <a:gd name="connsiteY0" fmla="*/ 809625 h 2971800"/>
              <a:gd name="connsiteX1" fmla="*/ 228600 w 3438525"/>
              <a:gd name="connsiteY1" fmla="*/ 1181100 h 2971800"/>
              <a:gd name="connsiteX2" fmla="*/ 238125 w 3438525"/>
              <a:gd name="connsiteY2" fmla="*/ 581025 h 2971800"/>
              <a:gd name="connsiteX3" fmla="*/ 533400 w 3438525"/>
              <a:gd name="connsiteY3" fmla="*/ 1190625 h 2971800"/>
              <a:gd name="connsiteX4" fmla="*/ 819150 w 3438525"/>
              <a:gd name="connsiteY4" fmla="*/ 1790700 h 2971800"/>
              <a:gd name="connsiteX5" fmla="*/ 800100 w 3438525"/>
              <a:gd name="connsiteY5" fmla="*/ 2638425 h 2971800"/>
              <a:gd name="connsiteX6" fmla="*/ 971550 w 3438525"/>
              <a:gd name="connsiteY6" fmla="*/ 2962275 h 2971800"/>
              <a:gd name="connsiteX7" fmla="*/ 962025 w 3438525"/>
              <a:gd name="connsiteY7" fmla="*/ 2352675 h 2971800"/>
              <a:gd name="connsiteX8" fmla="*/ 1343025 w 3438525"/>
              <a:gd name="connsiteY8" fmla="*/ 2971800 h 2971800"/>
              <a:gd name="connsiteX9" fmla="*/ 1343025 w 3438525"/>
              <a:gd name="connsiteY9" fmla="*/ 2362200 h 2971800"/>
              <a:gd name="connsiteX10" fmla="*/ 1533525 w 3438525"/>
              <a:gd name="connsiteY10" fmla="*/ 2695575 h 2971800"/>
              <a:gd name="connsiteX11" fmla="*/ 1504950 w 3438525"/>
              <a:gd name="connsiteY11" fmla="*/ 1647825 h 2971800"/>
              <a:gd name="connsiteX12" fmla="*/ 1590675 w 3438525"/>
              <a:gd name="connsiteY12" fmla="*/ 1771650 h 2971800"/>
              <a:gd name="connsiteX13" fmla="*/ 1581150 w 3438525"/>
              <a:gd name="connsiteY13" fmla="*/ 1171575 h 2971800"/>
              <a:gd name="connsiteX14" fmla="*/ 1905000 w 3438525"/>
              <a:gd name="connsiteY14" fmla="*/ 1762125 h 2971800"/>
              <a:gd name="connsiteX15" fmla="*/ 1914525 w 3438525"/>
              <a:gd name="connsiteY15" fmla="*/ 1181100 h 2971800"/>
              <a:gd name="connsiteX16" fmla="*/ 1981200 w 3438525"/>
              <a:gd name="connsiteY16" fmla="*/ 1371600 h 2971800"/>
              <a:gd name="connsiteX17" fmla="*/ 1962150 w 3438525"/>
              <a:gd name="connsiteY17" fmla="*/ 581025 h 2971800"/>
              <a:gd name="connsiteX18" fmla="*/ 2152650 w 3438525"/>
              <a:gd name="connsiteY18" fmla="*/ 866775 h 2971800"/>
              <a:gd name="connsiteX19" fmla="*/ 2133600 w 3438525"/>
              <a:gd name="connsiteY19" fmla="*/ 0 h 2971800"/>
              <a:gd name="connsiteX20" fmla="*/ 2495550 w 3438525"/>
              <a:gd name="connsiteY20" fmla="*/ 590550 h 2971800"/>
              <a:gd name="connsiteX21" fmla="*/ 2524125 w 3438525"/>
              <a:gd name="connsiteY21" fmla="*/ 1047750 h 2971800"/>
              <a:gd name="connsiteX22" fmla="*/ 2657475 w 3438525"/>
              <a:gd name="connsiteY22" fmla="*/ 1171575 h 2971800"/>
              <a:gd name="connsiteX23" fmla="*/ 2695575 w 3438525"/>
              <a:gd name="connsiteY23" fmla="*/ 1771650 h 2971800"/>
              <a:gd name="connsiteX24" fmla="*/ 3028950 w 3438525"/>
              <a:gd name="connsiteY24" fmla="*/ 2371725 h 2971800"/>
              <a:gd name="connsiteX25" fmla="*/ 2971800 w 3438525"/>
              <a:gd name="connsiteY25" fmla="*/ 1543050 h 2971800"/>
              <a:gd name="connsiteX26" fmla="*/ 3095625 w 3438525"/>
              <a:gd name="connsiteY26" fmla="*/ 1771650 h 2971800"/>
              <a:gd name="connsiteX27" fmla="*/ 3086100 w 3438525"/>
              <a:gd name="connsiteY27" fmla="*/ 1171575 h 2971800"/>
              <a:gd name="connsiteX28" fmla="*/ 3438525 w 3438525"/>
              <a:gd name="connsiteY28" fmla="*/ 1714500 h 2971800"/>
              <a:gd name="connsiteX29" fmla="*/ 3438525 w 3438525"/>
              <a:gd name="connsiteY29" fmla="*/ 17145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38525" h="2971800">
                <a:moveTo>
                  <a:pt x="0" y="809625"/>
                </a:moveTo>
                <a:lnTo>
                  <a:pt x="228600" y="1181100"/>
                </a:lnTo>
                <a:lnTo>
                  <a:pt x="238125" y="581025"/>
                </a:lnTo>
                <a:lnTo>
                  <a:pt x="533400" y="1190625"/>
                </a:lnTo>
                <a:lnTo>
                  <a:pt x="819150" y="1790700"/>
                </a:lnTo>
                <a:lnTo>
                  <a:pt x="800100" y="2638425"/>
                </a:lnTo>
                <a:lnTo>
                  <a:pt x="971550" y="2962275"/>
                </a:lnTo>
                <a:lnTo>
                  <a:pt x="962025" y="2352675"/>
                </a:lnTo>
                <a:lnTo>
                  <a:pt x="1343025" y="2971800"/>
                </a:lnTo>
                <a:lnTo>
                  <a:pt x="1343025" y="2362200"/>
                </a:lnTo>
                <a:lnTo>
                  <a:pt x="1533525" y="2695575"/>
                </a:lnTo>
                <a:lnTo>
                  <a:pt x="1504950" y="1647825"/>
                </a:lnTo>
                <a:lnTo>
                  <a:pt x="1590675" y="1771650"/>
                </a:lnTo>
                <a:lnTo>
                  <a:pt x="1581150" y="1171575"/>
                </a:lnTo>
                <a:lnTo>
                  <a:pt x="1905000" y="1762125"/>
                </a:lnTo>
                <a:lnTo>
                  <a:pt x="1914525" y="1181100"/>
                </a:lnTo>
                <a:lnTo>
                  <a:pt x="1981200" y="1371600"/>
                </a:lnTo>
                <a:lnTo>
                  <a:pt x="1962150" y="581025"/>
                </a:lnTo>
                <a:lnTo>
                  <a:pt x="2152650" y="866775"/>
                </a:lnTo>
                <a:lnTo>
                  <a:pt x="2133600" y="0"/>
                </a:lnTo>
                <a:lnTo>
                  <a:pt x="2495550" y="590550"/>
                </a:lnTo>
                <a:lnTo>
                  <a:pt x="2524125" y="1047750"/>
                </a:lnTo>
                <a:lnTo>
                  <a:pt x="2657475" y="1171575"/>
                </a:lnTo>
                <a:lnTo>
                  <a:pt x="2695575" y="1771650"/>
                </a:lnTo>
                <a:lnTo>
                  <a:pt x="3028950" y="2371725"/>
                </a:lnTo>
                <a:lnTo>
                  <a:pt x="2971800" y="1543050"/>
                </a:lnTo>
                <a:lnTo>
                  <a:pt x="3095625" y="1771650"/>
                </a:lnTo>
                <a:lnTo>
                  <a:pt x="3086100" y="1171575"/>
                </a:lnTo>
                <a:lnTo>
                  <a:pt x="3438525" y="1714500"/>
                </a:lnTo>
                <a:lnTo>
                  <a:pt x="3438525" y="1714500"/>
                </a:lnTo>
              </a:path>
            </a:pathLst>
          </a:custGeom>
          <a:noFill/>
          <a:ln w="28575">
            <a:solidFill>
              <a:schemeClr val="accent6">
                <a:lumMod val="60000"/>
                <a:lumOff val="4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grpSp>
        <p:nvGrpSpPr>
          <p:cNvPr id="36" name="グループ化 35"/>
          <p:cNvGrpSpPr/>
          <p:nvPr/>
        </p:nvGrpSpPr>
        <p:grpSpPr>
          <a:xfrm>
            <a:off x="622600" y="3087902"/>
            <a:ext cx="2903862" cy="1980937"/>
            <a:chOff x="533400" y="466988"/>
            <a:chExt cx="2903862" cy="1980937"/>
          </a:xfrm>
        </p:grpSpPr>
        <p:grpSp>
          <p:nvGrpSpPr>
            <p:cNvPr id="11" name="グループ化 10"/>
            <p:cNvGrpSpPr/>
            <p:nvPr/>
          </p:nvGrpSpPr>
          <p:grpSpPr>
            <a:xfrm>
              <a:off x="533400" y="714375"/>
              <a:ext cx="2609850" cy="1504950"/>
              <a:chOff x="533400" y="714375"/>
              <a:chExt cx="2609850" cy="1504950"/>
            </a:xfrm>
          </p:grpSpPr>
          <p:sp>
            <p:nvSpPr>
              <p:cNvPr id="8" name="フリーフォーム 7"/>
              <p:cNvSpPr/>
              <p:nvPr/>
            </p:nvSpPr>
            <p:spPr>
              <a:xfrm>
                <a:off x="533400" y="714375"/>
                <a:ext cx="2609850" cy="1504950"/>
              </a:xfrm>
              <a:custGeom>
                <a:avLst/>
                <a:gdLst>
                  <a:gd name="connsiteX0" fmla="*/ 9525 w 2609850"/>
                  <a:gd name="connsiteY0" fmla="*/ 0 h 1504950"/>
                  <a:gd name="connsiteX1" fmla="*/ 0 w 2609850"/>
                  <a:gd name="connsiteY1" fmla="*/ 1504950 h 1504950"/>
                  <a:gd name="connsiteX2" fmla="*/ 2609850 w 2609850"/>
                  <a:gd name="connsiteY2" fmla="*/ 1504950 h 1504950"/>
                </a:gdLst>
                <a:ahLst/>
                <a:cxnLst>
                  <a:cxn ang="0">
                    <a:pos x="connsiteX0" y="connsiteY0"/>
                  </a:cxn>
                  <a:cxn ang="0">
                    <a:pos x="connsiteX1" y="connsiteY1"/>
                  </a:cxn>
                  <a:cxn ang="0">
                    <a:pos x="connsiteX2" y="connsiteY2"/>
                  </a:cxn>
                </a:cxnLst>
                <a:rect l="l" t="t" r="r" b="b"/>
                <a:pathLst>
                  <a:path w="2609850" h="1504950">
                    <a:moveTo>
                      <a:pt x="9525" y="0"/>
                    </a:moveTo>
                    <a:lnTo>
                      <a:pt x="0" y="1504950"/>
                    </a:lnTo>
                    <a:lnTo>
                      <a:pt x="2609850" y="1504950"/>
                    </a:ln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cxnSp>
            <p:nvCxnSpPr>
              <p:cNvPr id="10" name="直線矢印コネクタ 9"/>
              <p:cNvCxnSpPr>
                <a:stCxn id="8" idx="1"/>
              </p:cNvCxnSpPr>
              <p:nvPr/>
            </p:nvCxnSpPr>
            <p:spPr>
              <a:xfrm flipV="1">
                <a:off x="533400" y="1628775"/>
                <a:ext cx="2057400" cy="590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フリーフォーム 11"/>
            <p:cNvSpPr/>
            <p:nvPr/>
          </p:nvSpPr>
          <p:spPr>
            <a:xfrm>
              <a:off x="876148" y="1219200"/>
              <a:ext cx="1454343" cy="733425"/>
            </a:xfrm>
            <a:custGeom>
              <a:avLst/>
              <a:gdLst>
                <a:gd name="connsiteX0" fmla="*/ 19202 w 1454343"/>
                <a:gd name="connsiteY0" fmla="*/ 609600 h 733425"/>
                <a:gd name="connsiteX1" fmla="*/ 152 w 1454343"/>
                <a:gd name="connsiteY1" fmla="*/ 561975 h 733425"/>
                <a:gd name="connsiteX2" fmla="*/ 28727 w 1454343"/>
                <a:gd name="connsiteY2" fmla="*/ 523875 h 733425"/>
                <a:gd name="connsiteX3" fmla="*/ 114452 w 1454343"/>
                <a:gd name="connsiteY3" fmla="*/ 438150 h 733425"/>
                <a:gd name="connsiteX4" fmla="*/ 152552 w 1454343"/>
                <a:gd name="connsiteY4" fmla="*/ 400050 h 733425"/>
                <a:gd name="connsiteX5" fmla="*/ 190652 w 1454343"/>
                <a:gd name="connsiteY5" fmla="*/ 390525 h 733425"/>
                <a:gd name="connsiteX6" fmla="*/ 228752 w 1454343"/>
                <a:gd name="connsiteY6" fmla="*/ 361950 h 733425"/>
                <a:gd name="connsiteX7" fmla="*/ 285902 w 1454343"/>
                <a:gd name="connsiteY7" fmla="*/ 352425 h 733425"/>
                <a:gd name="connsiteX8" fmla="*/ 438302 w 1454343"/>
                <a:gd name="connsiteY8" fmla="*/ 342900 h 733425"/>
                <a:gd name="connsiteX9" fmla="*/ 495452 w 1454343"/>
                <a:gd name="connsiteY9" fmla="*/ 333375 h 733425"/>
                <a:gd name="connsiteX10" fmla="*/ 514502 w 1454343"/>
                <a:gd name="connsiteY10" fmla="*/ 304800 h 733425"/>
                <a:gd name="connsiteX11" fmla="*/ 543077 w 1454343"/>
                <a:gd name="connsiteY11" fmla="*/ 266700 h 733425"/>
                <a:gd name="connsiteX12" fmla="*/ 552602 w 1454343"/>
                <a:gd name="connsiteY12" fmla="*/ 219075 h 733425"/>
                <a:gd name="connsiteX13" fmla="*/ 571652 w 1454343"/>
                <a:gd name="connsiteY13" fmla="*/ 190500 h 733425"/>
                <a:gd name="connsiteX14" fmla="*/ 619277 w 1454343"/>
                <a:gd name="connsiteY14" fmla="*/ 114300 h 733425"/>
                <a:gd name="connsiteX15" fmla="*/ 638327 w 1454343"/>
                <a:gd name="connsiteY15" fmla="*/ 85725 h 733425"/>
                <a:gd name="connsiteX16" fmla="*/ 676427 w 1454343"/>
                <a:gd name="connsiteY16" fmla="*/ 57150 h 733425"/>
                <a:gd name="connsiteX17" fmla="*/ 705002 w 1454343"/>
                <a:gd name="connsiteY17" fmla="*/ 28575 h 733425"/>
                <a:gd name="connsiteX18" fmla="*/ 762152 w 1454343"/>
                <a:gd name="connsiteY18" fmla="*/ 0 h 733425"/>
                <a:gd name="connsiteX19" fmla="*/ 1009802 w 1454343"/>
                <a:gd name="connsiteY19" fmla="*/ 9525 h 733425"/>
                <a:gd name="connsiteX20" fmla="*/ 1066952 w 1454343"/>
                <a:gd name="connsiteY20" fmla="*/ 28575 h 733425"/>
                <a:gd name="connsiteX21" fmla="*/ 1171727 w 1454343"/>
                <a:gd name="connsiteY21" fmla="*/ 47625 h 733425"/>
                <a:gd name="connsiteX22" fmla="*/ 1219352 w 1454343"/>
                <a:gd name="connsiteY22" fmla="*/ 66675 h 733425"/>
                <a:gd name="connsiteX23" fmla="*/ 1314602 w 1454343"/>
                <a:gd name="connsiteY23" fmla="*/ 104775 h 733425"/>
                <a:gd name="connsiteX24" fmla="*/ 1381277 w 1454343"/>
                <a:gd name="connsiteY24" fmla="*/ 171450 h 733425"/>
                <a:gd name="connsiteX25" fmla="*/ 1428902 w 1454343"/>
                <a:gd name="connsiteY25" fmla="*/ 228600 h 733425"/>
                <a:gd name="connsiteX26" fmla="*/ 1438427 w 1454343"/>
                <a:gd name="connsiteY26" fmla="*/ 523875 h 733425"/>
                <a:gd name="connsiteX27" fmla="*/ 1419377 w 1454343"/>
                <a:gd name="connsiteY27" fmla="*/ 561975 h 733425"/>
                <a:gd name="connsiteX28" fmla="*/ 1409852 w 1454343"/>
                <a:gd name="connsiteY28" fmla="*/ 590550 h 733425"/>
                <a:gd name="connsiteX29" fmla="*/ 1381277 w 1454343"/>
                <a:gd name="connsiteY29" fmla="*/ 600075 h 733425"/>
                <a:gd name="connsiteX30" fmla="*/ 1266977 w 1454343"/>
                <a:gd name="connsiteY30" fmla="*/ 619125 h 733425"/>
                <a:gd name="connsiteX31" fmla="*/ 1114577 w 1454343"/>
                <a:gd name="connsiteY31" fmla="*/ 609600 h 733425"/>
                <a:gd name="connsiteX32" fmla="*/ 1086002 w 1454343"/>
                <a:gd name="connsiteY32" fmla="*/ 600075 h 733425"/>
                <a:gd name="connsiteX33" fmla="*/ 1009802 w 1454343"/>
                <a:gd name="connsiteY33" fmla="*/ 581025 h 733425"/>
                <a:gd name="connsiteX34" fmla="*/ 828827 w 1454343"/>
                <a:gd name="connsiteY34" fmla="*/ 609600 h 733425"/>
                <a:gd name="connsiteX35" fmla="*/ 771677 w 1454343"/>
                <a:gd name="connsiteY35" fmla="*/ 628650 h 733425"/>
                <a:gd name="connsiteX36" fmla="*/ 733577 w 1454343"/>
                <a:gd name="connsiteY36" fmla="*/ 647700 h 733425"/>
                <a:gd name="connsiteX37" fmla="*/ 705002 w 1454343"/>
                <a:gd name="connsiteY37" fmla="*/ 676275 h 733425"/>
                <a:gd name="connsiteX38" fmla="*/ 647852 w 1454343"/>
                <a:gd name="connsiteY38" fmla="*/ 704850 h 733425"/>
                <a:gd name="connsiteX39" fmla="*/ 590702 w 1454343"/>
                <a:gd name="connsiteY39" fmla="*/ 685800 h 733425"/>
                <a:gd name="connsiteX40" fmla="*/ 581177 w 1454343"/>
                <a:gd name="connsiteY40" fmla="*/ 657225 h 733425"/>
                <a:gd name="connsiteX41" fmla="*/ 552602 w 1454343"/>
                <a:gd name="connsiteY41" fmla="*/ 647700 h 733425"/>
                <a:gd name="connsiteX42" fmla="*/ 495452 w 1454343"/>
                <a:gd name="connsiteY42" fmla="*/ 657225 h 733425"/>
                <a:gd name="connsiteX43" fmla="*/ 457352 w 1454343"/>
                <a:gd name="connsiteY43" fmla="*/ 685800 h 733425"/>
                <a:gd name="connsiteX44" fmla="*/ 419252 w 1454343"/>
                <a:gd name="connsiteY44" fmla="*/ 704850 h 733425"/>
                <a:gd name="connsiteX45" fmla="*/ 285902 w 1454343"/>
                <a:gd name="connsiteY45" fmla="*/ 723900 h 733425"/>
                <a:gd name="connsiteX46" fmla="*/ 238277 w 1454343"/>
                <a:gd name="connsiteY46" fmla="*/ 733425 h 733425"/>
                <a:gd name="connsiteX47" fmla="*/ 95402 w 1454343"/>
                <a:gd name="connsiteY47" fmla="*/ 714375 h 733425"/>
                <a:gd name="connsiteX48" fmla="*/ 66827 w 1454343"/>
                <a:gd name="connsiteY48" fmla="*/ 704850 h 733425"/>
                <a:gd name="connsiteX49" fmla="*/ 38252 w 1454343"/>
                <a:gd name="connsiteY49" fmla="*/ 685800 h 733425"/>
                <a:gd name="connsiteX50" fmla="*/ 28727 w 1454343"/>
                <a:gd name="connsiteY50" fmla="*/ 657225 h 733425"/>
                <a:gd name="connsiteX51" fmla="*/ 19202 w 1454343"/>
                <a:gd name="connsiteY51" fmla="*/ 60960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54343" h="733425">
                  <a:moveTo>
                    <a:pt x="19202" y="609600"/>
                  </a:moveTo>
                  <a:cubicBezTo>
                    <a:pt x="14440" y="593725"/>
                    <a:pt x="-1736" y="578968"/>
                    <a:pt x="152" y="561975"/>
                  </a:cubicBezTo>
                  <a:cubicBezTo>
                    <a:pt x="1905" y="546197"/>
                    <a:pt x="17959" y="535540"/>
                    <a:pt x="28727" y="523875"/>
                  </a:cubicBezTo>
                  <a:cubicBezTo>
                    <a:pt x="56137" y="494181"/>
                    <a:pt x="85877" y="466725"/>
                    <a:pt x="114452" y="438150"/>
                  </a:cubicBezTo>
                  <a:cubicBezTo>
                    <a:pt x="127152" y="425450"/>
                    <a:pt x="135128" y="404406"/>
                    <a:pt x="152552" y="400050"/>
                  </a:cubicBezTo>
                  <a:lnTo>
                    <a:pt x="190652" y="390525"/>
                  </a:lnTo>
                  <a:cubicBezTo>
                    <a:pt x="203352" y="381000"/>
                    <a:pt x="214012" y="367846"/>
                    <a:pt x="228752" y="361950"/>
                  </a:cubicBezTo>
                  <a:cubicBezTo>
                    <a:pt x="246683" y="354777"/>
                    <a:pt x="266669" y="354173"/>
                    <a:pt x="285902" y="352425"/>
                  </a:cubicBezTo>
                  <a:cubicBezTo>
                    <a:pt x="336592" y="347817"/>
                    <a:pt x="387502" y="346075"/>
                    <a:pt x="438302" y="342900"/>
                  </a:cubicBezTo>
                  <a:cubicBezTo>
                    <a:pt x="457352" y="339725"/>
                    <a:pt x="478178" y="342012"/>
                    <a:pt x="495452" y="333375"/>
                  </a:cubicBezTo>
                  <a:cubicBezTo>
                    <a:pt x="505691" y="328255"/>
                    <a:pt x="507848" y="314115"/>
                    <a:pt x="514502" y="304800"/>
                  </a:cubicBezTo>
                  <a:cubicBezTo>
                    <a:pt x="523729" y="291882"/>
                    <a:pt x="533552" y="279400"/>
                    <a:pt x="543077" y="266700"/>
                  </a:cubicBezTo>
                  <a:cubicBezTo>
                    <a:pt x="546252" y="250825"/>
                    <a:pt x="546918" y="234234"/>
                    <a:pt x="552602" y="219075"/>
                  </a:cubicBezTo>
                  <a:cubicBezTo>
                    <a:pt x="556622" y="208356"/>
                    <a:pt x="565972" y="200439"/>
                    <a:pt x="571652" y="190500"/>
                  </a:cubicBezTo>
                  <a:cubicBezTo>
                    <a:pt x="622799" y="100992"/>
                    <a:pt x="554234" y="205360"/>
                    <a:pt x="619277" y="114300"/>
                  </a:cubicBezTo>
                  <a:cubicBezTo>
                    <a:pt x="625931" y="104985"/>
                    <a:pt x="630232" y="93820"/>
                    <a:pt x="638327" y="85725"/>
                  </a:cubicBezTo>
                  <a:cubicBezTo>
                    <a:pt x="649552" y="74500"/>
                    <a:pt x="664374" y="67481"/>
                    <a:pt x="676427" y="57150"/>
                  </a:cubicBezTo>
                  <a:cubicBezTo>
                    <a:pt x="686654" y="48384"/>
                    <a:pt x="694654" y="37199"/>
                    <a:pt x="705002" y="28575"/>
                  </a:cubicBezTo>
                  <a:cubicBezTo>
                    <a:pt x="729621" y="8059"/>
                    <a:pt x="733513" y="9546"/>
                    <a:pt x="762152" y="0"/>
                  </a:cubicBezTo>
                  <a:cubicBezTo>
                    <a:pt x="844702" y="3175"/>
                    <a:pt x="927552" y="1814"/>
                    <a:pt x="1009802" y="9525"/>
                  </a:cubicBezTo>
                  <a:cubicBezTo>
                    <a:pt x="1029795" y="11399"/>
                    <a:pt x="1047261" y="24637"/>
                    <a:pt x="1066952" y="28575"/>
                  </a:cubicBezTo>
                  <a:cubicBezTo>
                    <a:pt x="1133515" y="41888"/>
                    <a:pt x="1098608" y="35438"/>
                    <a:pt x="1171727" y="47625"/>
                  </a:cubicBezTo>
                  <a:cubicBezTo>
                    <a:pt x="1187602" y="53975"/>
                    <a:pt x="1203284" y="60832"/>
                    <a:pt x="1219352" y="66675"/>
                  </a:cubicBezTo>
                  <a:cubicBezTo>
                    <a:pt x="1239183" y="73886"/>
                    <a:pt x="1294455" y="88291"/>
                    <a:pt x="1314602" y="104775"/>
                  </a:cubicBezTo>
                  <a:cubicBezTo>
                    <a:pt x="1338928" y="124678"/>
                    <a:pt x="1363842" y="145298"/>
                    <a:pt x="1381277" y="171450"/>
                  </a:cubicBezTo>
                  <a:cubicBezTo>
                    <a:pt x="1407799" y="211233"/>
                    <a:pt x="1392232" y="191930"/>
                    <a:pt x="1428902" y="228600"/>
                  </a:cubicBezTo>
                  <a:cubicBezTo>
                    <a:pt x="1461567" y="359260"/>
                    <a:pt x="1460572" y="324573"/>
                    <a:pt x="1438427" y="523875"/>
                  </a:cubicBezTo>
                  <a:cubicBezTo>
                    <a:pt x="1436859" y="537987"/>
                    <a:pt x="1424970" y="548924"/>
                    <a:pt x="1419377" y="561975"/>
                  </a:cubicBezTo>
                  <a:cubicBezTo>
                    <a:pt x="1415422" y="571203"/>
                    <a:pt x="1416952" y="583450"/>
                    <a:pt x="1409852" y="590550"/>
                  </a:cubicBezTo>
                  <a:cubicBezTo>
                    <a:pt x="1402752" y="597650"/>
                    <a:pt x="1390931" y="597317"/>
                    <a:pt x="1381277" y="600075"/>
                  </a:cubicBezTo>
                  <a:cubicBezTo>
                    <a:pt x="1332329" y="614060"/>
                    <a:pt x="1328820" y="611395"/>
                    <a:pt x="1266977" y="619125"/>
                  </a:cubicBezTo>
                  <a:cubicBezTo>
                    <a:pt x="1216177" y="615950"/>
                    <a:pt x="1165196" y="614928"/>
                    <a:pt x="1114577" y="609600"/>
                  </a:cubicBezTo>
                  <a:cubicBezTo>
                    <a:pt x="1104592" y="608549"/>
                    <a:pt x="1095742" y="602510"/>
                    <a:pt x="1086002" y="600075"/>
                  </a:cubicBezTo>
                  <a:lnTo>
                    <a:pt x="1009802" y="581025"/>
                  </a:lnTo>
                  <a:cubicBezTo>
                    <a:pt x="929703" y="588307"/>
                    <a:pt x="901160" y="585489"/>
                    <a:pt x="828827" y="609600"/>
                  </a:cubicBezTo>
                  <a:cubicBezTo>
                    <a:pt x="809777" y="615950"/>
                    <a:pt x="789638" y="619670"/>
                    <a:pt x="771677" y="628650"/>
                  </a:cubicBezTo>
                  <a:cubicBezTo>
                    <a:pt x="758977" y="635000"/>
                    <a:pt x="745131" y="639447"/>
                    <a:pt x="733577" y="647700"/>
                  </a:cubicBezTo>
                  <a:cubicBezTo>
                    <a:pt x="722616" y="655530"/>
                    <a:pt x="715350" y="667651"/>
                    <a:pt x="705002" y="676275"/>
                  </a:cubicBezTo>
                  <a:cubicBezTo>
                    <a:pt x="680383" y="696791"/>
                    <a:pt x="676491" y="695304"/>
                    <a:pt x="647852" y="704850"/>
                  </a:cubicBezTo>
                  <a:cubicBezTo>
                    <a:pt x="628802" y="698500"/>
                    <a:pt x="607042" y="697472"/>
                    <a:pt x="590702" y="685800"/>
                  </a:cubicBezTo>
                  <a:cubicBezTo>
                    <a:pt x="582532" y="679964"/>
                    <a:pt x="588277" y="664325"/>
                    <a:pt x="581177" y="657225"/>
                  </a:cubicBezTo>
                  <a:cubicBezTo>
                    <a:pt x="574077" y="650125"/>
                    <a:pt x="562127" y="650875"/>
                    <a:pt x="552602" y="647700"/>
                  </a:cubicBezTo>
                  <a:cubicBezTo>
                    <a:pt x="533552" y="650875"/>
                    <a:pt x="513383" y="650052"/>
                    <a:pt x="495452" y="657225"/>
                  </a:cubicBezTo>
                  <a:cubicBezTo>
                    <a:pt x="480712" y="663121"/>
                    <a:pt x="470814" y="677386"/>
                    <a:pt x="457352" y="685800"/>
                  </a:cubicBezTo>
                  <a:cubicBezTo>
                    <a:pt x="445311" y="693325"/>
                    <a:pt x="432303" y="699257"/>
                    <a:pt x="419252" y="704850"/>
                  </a:cubicBezTo>
                  <a:cubicBezTo>
                    <a:pt x="374851" y="723879"/>
                    <a:pt x="339749" y="719005"/>
                    <a:pt x="285902" y="723900"/>
                  </a:cubicBezTo>
                  <a:cubicBezTo>
                    <a:pt x="270027" y="727075"/>
                    <a:pt x="254466" y="733425"/>
                    <a:pt x="238277" y="733425"/>
                  </a:cubicBezTo>
                  <a:cubicBezTo>
                    <a:pt x="182101" y="733425"/>
                    <a:pt x="144516" y="728407"/>
                    <a:pt x="95402" y="714375"/>
                  </a:cubicBezTo>
                  <a:cubicBezTo>
                    <a:pt x="85748" y="711617"/>
                    <a:pt x="75807" y="709340"/>
                    <a:pt x="66827" y="704850"/>
                  </a:cubicBezTo>
                  <a:cubicBezTo>
                    <a:pt x="56588" y="699730"/>
                    <a:pt x="47777" y="692150"/>
                    <a:pt x="38252" y="685800"/>
                  </a:cubicBezTo>
                  <a:cubicBezTo>
                    <a:pt x="35077" y="676275"/>
                    <a:pt x="31162" y="666965"/>
                    <a:pt x="28727" y="657225"/>
                  </a:cubicBezTo>
                  <a:cubicBezTo>
                    <a:pt x="24800" y="641519"/>
                    <a:pt x="23964" y="625475"/>
                    <a:pt x="19202" y="60960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3" name="円/楕円 12"/>
            <p:cNvSpPr/>
            <p:nvPr/>
          </p:nvSpPr>
          <p:spPr>
            <a:xfrm>
              <a:off x="1952625" y="1207971"/>
              <a:ext cx="72000" cy="720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4" name="円/楕円 13"/>
            <p:cNvSpPr/>
            <p:nvPr/>
          </p:nvSpPr>
          <p:spPr>
            <a:xfrm>
              <a:off x="2219325" y="1369896"/>
              <a:ext cx="72000" cy="720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5" name="円/楕円 14"/>
            <p:cNvSpPr/>
            <p:nvPr/>
          </p:nvSpPr>
          <p:spPr>
            <a:xfrm>
              <a:off x="2257425" y="1769946"/>
              <a:ext cx="72000" cy="720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6" name="円/楕円 15"/>
            <p:cNvSpPr/>
            <p:nvPr/>
          </p:nvSpPr>
          <p:spPr>
            <a:xfrm>
              <a:off x="1800225" y="1760421"/>
              <a:ext cx="72000" cy="720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7" name="円/楕円 16"/>
            <p:cNvSpPr/>
            <p:nvPr/>
          </p:nvSpPr>
          <p:spPr>
            <a:xfrm>
              <a:off x="1400175" y="1827096"/>
              <a:ext cx="72000" cy="720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8" name="円/楕円 17"/>
            <p:cNvSpPr/>
            <p:nvPr/>
          </p:nvSpPr>
          <p:spPr>
            <a:xfrm>
              <a:off x="1028700" y="1912821"/>
              <a:ext cx="72000" cy="720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9" name="円/楕円 18"/>
            <p:cNvSpPr/>
            <p:nvPr/>
          </p:nvSpPr>
          <p:spPr>
            <a:xfrm>
              <a:off x="1114425" y="1531821"/>
              <a:ext cx="72000" cy="720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0" name="円/楕円 19"/>
            <p:cNvSpPr/>
            <p:nvPr/>
          </p:nvSpPr>
          <p:spPr>
            <a:xfrm>
              <a:off x="1419225" y="1350846"/>
              <a:ext cx="72000" cy="720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1" name="円/楕円 20"/>
            <p:cNvSpPr/>
            <p:nvPr/>
          </p:nvSpPr>
          <p:spPr>
            <a:xfrm>
              <a:off x="1638300" y="1188921"/>
              <a:ext cx="72000" cy="720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3" name="フリーフォーム 22"/>
            <p:cNvSpPr/>
            <p:nvPr/>
          </p:nvSpPr>
          <p:spPr>
            <a:xfrm>
              <a:off x="883825" y="1123950"/>
              <a:ext cx="1470080" cy="847725"/>
            </a:xfrm>
            <a:custGeom>
              <a:avLst/>
              <a:gdLst>
                <a:gd name="connsiteX0" fmla="*/ 49625 w 1470080"/>
                <a:gd name="connsiteY0" fmla="*/ 657225 h 847725"/>
                <a:gd name="connsiteX1" fmla="*/ 59150 w 1470080"/>
                <a:gd name="connsiteY1" fmla="*/ 561975 h 847725"/>
                <a:gd name="connsiteX2" fmla="*/ 87725 w 1470080"/>
                <a:gd name="connsiteY2" fmla="*/ 542925 h 847725"/>
                <a:gd name="connsiteX3" fmla="*/ 116300 w 1470080"/>
                <a:gd name="connsiteY3" fmla="*/ 533400 h 847725"/>
                <a:gd name="connsiteX4" fmla="*/ 192500 w 1470080"/>
                <a:gd name="connsiteY4" fmla="*/ 504825 h 847725"/>
                <a:gd name="connsiteX5" fmla="*/ 306800 w 1470080"/>
                <a:gd name="connsiteY5" fmla="*/ 504825 h 847725"/>
                <a:gd name="connsiteX6" fmla="*/ 363950 w 1470080"/>
                <a:gd name="connsiteY6" fmla="*/ 466725 h 847725"/>
                <a:gd name="connsiteX7" fmla="*/ 392525 w 1470080"/>
                <a:gd name="connsiteY7" fmla="*/ 457200 h 847725"/>
                <a:gd name="connsiteX8" fmla="*/ 421100 w 1470080"/>
                <a:gd name="connsiteY8" fmla="*/ 390525 h 847725"/>
                <a:gd name="connsiteX9" fmla="*/ 478250 w 1470080"/>
                <a:gd name="connsiteY9" fmla="*/ 371475 h 847725"/>
                <a:gd name="connsiteX10" fmla="*/ 554450 w 1470080"/>
                <a:gd name="connsiteY10" fmla="*/ 352425 h 847725"/>
                <a:gd name="connsiteX11" fmla="*/ 583025 w 1470080"/>
                <a:gd name="connsiteY11" fmla="*/ 314325 h 847725"/>
                <a:gd name="connsiteX12" fmla="*/ 592550 w 1470080"/>
                <a:gd name="connsiteY12" fmla="*/ 266700 h 847725"/>
                <a:gd name="connsiteX13" fmla="*/ 621125 w 1470080"/>
                <a:gd name="connsiteY13" fmla="*/ 247650 h 847725"/>
                <a:gd name="connsiteX14" fmla="*/ 649700 w 1470080"/>
                <a:gd name="connsiteY14" fmla="*/ 219075 h 847725"/>
                <a:gd name="connsiteX15" fmla="*/ 668750 w 1470080"/>
                <a:gd name="connsiteY15" fmla="*/ 114300 h 847725"/>
                <a:gd name="connsiteX16" fmla="*/ 678275 w 1470080"/>
                <a:gd name="connsiteY16" fmla="*/ 85725 h 847725"/>
                <a:gd name="connsiteX17" fmla="*/ 716375 w 1470080"/>
                <a:gd name="connsiteY17" fmla="*/ 57150 h 847725"/>
                <a:gd name="connsiteX18" fmla="*/ 764000 w 1470080"/>
                <a:gd name="connsiteY18" fmla="*/ 38100 h 847725"/>
                <a:gd name="connsiteX19" fmla="*/ 792575 w 1470080"/>
                <a:gd name="connsiteY19" fmla="*/ 19050 h 847725"/>
                <a:gd name="connsiteX20" fmla="*/ 868775 w 1470080"/>
                <a:gd name="connsiteY20" fmla="*/ 0 h 847725"/>
                <a:gd name="connsiteX21" fmla="*/ 916400 w 1470080"/>
                <a:gd name="connsiteY21" fmla="*/ 95250 h 847725"/>
                <a:gd name="connsiteX22" fmla="*/ 983075 w 1470080"/>
                <a:gd name="connsiteY22" fmla="*/ 133350 h 847725"/>
                <a:gd name="connsiteX23" fmla="*/ 1011650 w 1470080"/>
                <a:gd name="connsiteY23" fmla="*/ 152400 h 847725"/>
                <a:gd name="connsiteX24" fmla="*/ 1040225 w 1470080"/>
                <a:gd name="connsiteY24" fmla="*/ 161925 h 847725"/>
                <a:gd name="connsiteX25" fmla="*/ 1097375 w 1470080"/>
                <a:gd name="connsiteY25" fmla="*/ 200025 h 847725"/>
                <a:gd name="connsiteX26" fmla="*/ 1125950 w 1470080"/>
                <a:gd name="connsiteY26" fmla="*/ 219075 h 847725"/>
                <a:gd name="connsiteX27" fmla="*/ 1154525 w 1470080"/>
                <a:gd name="connsiteY27" fmla="*/ 228600 h 847725"/>
                <a:gd name="connsiteX28" fmla="*/ 1192625 w 1470080"/>
                <a:gd name="connsiteY28" fmla="*/ 219075 h 847725"/>
                <a:gd name="connsiteX29" fmla="*/ 1240250 w 1470080"/>
                <a:gd name="connsiteY29" fmla="*/ 200025 h 847725"/>
                <a:gd name="connsiteX30" fmla="*/ 1268825 w 1470080"/>
                <a:gd name="connsiteY30" fmla="*/ 209550 h 847725"/>
                <a:gd name="connsiteX31" fmla="*/ 1345025 w 1470080"/>
                <a:gd name="connsiteY31" fmla="*/ 228600 h 847725"/>
                <a:gd name="connsiteX32" fmla="*/ 1373600 w 1470080"/>
                <a:gd name="connsiteY32" fmla="*/ 247650 h 847725"/>
                <a:gd name="connsiteX33" fmla="*/ 1459325 w 1470080"/>
                <a:gd name="connsiteY33" fmla="*/ 257175 h 847725"/>
                <a:gd name="connsiteX34" fmla="*/ 1459325 w 1470080"/>
                <a:gd name="connsiteY34" fmla="*/ 476250 h 847725"/>
                <a:gd name="connsiteX35" fmla="*/ 1440275 w 1470080"/>
                <a:gd name="connsiteY35" fmla="*/ 504825 h 847725"/>
                <a:gd name="connsiteX36" fmla="*/ 1392650 w 1470080"/>
                <a:gd name="connsiteY36" fmla="*/ 561975 h 847725"/>
                <a:gd name="connsiteX37" fmla="*/ 1373600 w 1470080"/>
                <a:gd name="connsiteY37" fmla="*/ 600075 h 847725"/>
                <a:gd name="connsiteX38" fmla="*/ 1364075 w 1470080"/>
                <a:gd name="connsiteY38" fmla="*/ 685800 h 847725"/>
                <a:gd name="connsiteX39" fmla="*/ 1325975 w 1470080"/>
                <a:gd name="connsiteY39" fmla="*/ 704850 h 847725"/>
                <a:gd name="connsiteX40" fmla="*/ 1259300 w 1470080"/>
                <a:gd name="connsiteY40" fmla="*/ 752475 h 847725"/>
                <a:gd name="connsiteX41" fmla="*/ 1230725 w 1470080"/>
                <a:gd name="connsiteY41" fmla="*/ 771525 h 847725"/>
                <a:gd name="connsiteX42" fmla="*/ 1211675 w 1470080"/>
                <a:gd name="connsiteY42" fmla="*/ 800100 h 847725"/>
                <a:gd name="connsiteX43" fmla="*/ 1154525 w 1470080"/>
                <a:gd name="connsiteY43" fmla="*/ 819150 h 847725"/>
                <a:gd name="connsiteX44" fmla="*/ 1068800 w 1470080"/>
                <a:gd name="connsiteY44" fmla="*/ 809625 h 847725"/>
                <a:gd name="connsiteX45" fmla="*/ 1040225 w 1470080"/>
                <a:gd name="connsiteY45" fmla="*/ 800100 h 847725"/>
                <a:gd name="connsiteX46" fmla="*/ 1002125 w 1470080"/>
                <a:gd name="connsiteY46" fmla="*/ 790575 h 847725"/>
                <a:gd name="connsiteX47" fmla="*/ 973550 w 1470080"/>
                <a:gd name="connsiteY47" fmla="*/ 771525 h 847725"/>
                <a:gd name="connsiteX48" fmla="*/ 944975 w 1470080"/>
                <a:gd name="connsiteY48" fmla="*/ 762000 h 847725"/>
                <a:gd name="connsiteX49" fmla="*/ 925925 w 1470080"/>
                <a:gd name="connsiteY49" fmla="*/ 733425 h 847725"/>
                <a:gd name="connsiteX50" fmla="*/ 897350 w 1470080"/>
                <a:gd name="connsiteY50" fmla="*/ 723900 h 847725"/>
                <a:gd name="connsiteX51" fmla="*/ 811625 w 1470080"/>
                <a:gd name="connsiteY51" fmla="*/ 714375 h 847725"/>
                <a:gd name="connsiteX52" fmla="*/ 706850 w 1470080"/>
                <a:gd name="connsiteY52" fmla="*/ 723900 h 847725"/>
                <a:gd name="connsiteX53" fmla="*/ 678275 w 1470080"/>
                <a:gd name="connsiteY53" fmla="*/ 762000 h 847725"/>
                <a:gd name="connsiteX54" fmla="*/ 640175 w 1470080"/>
                <a:gd name="connsiteY54" fmla="*/ 819150 h 847725"/>
                <a:gd name="connsiteX55" fmla="*/ 583025 w 1470080"/>
                <a:gd name="connsiteY55" fmla="*/ 847725 h 847725"/>
                <a:gd name="connsiteX56" fmla="*/ 411575 w 1470080"/>
                <a:gd name="connsiteY56" fmla="*/ 838200 h 847725"/>
                <a:gd name="connsiteX57" fmla="*/ 354425 w 1470080"/>
                <a:gd name="connsiteY57" fmla="*/ 800100 h 847725"/>
                <a:gd name="connsiteX58" fmla="*/ 240125 w 1470080"/>
                <a:gd name="connsiteY58" fmla="*/ 723900 h 847725"/>
                <a:gd name="connsiteX59" fmla="*/ 135350 w 1470080"/>
                <a:gd name="connsiteY59" fmla="*/ 742950 h 847725"/>
                <a:gd name="connsiteX60" fmla="*/ 106775 w 1470080"/>
                <a:gd name="connsiteY60" fmla="*/ 762000 h 847725"/>
                <a:gd name="connsiteX61" fmla="*/ 49625 w 1470080"/>
                <a:gd name="connsiteY61" fmla="*/ 781050 h 847725"/>
                <a:gd name="connsiteX62" fmla="*/ 2000 w 1470080"/>
                <a:gd name="connsiteY62" fmla="*/ 771525 h 847725"/>
                <a:gd name="connsiteX63" fmla="*/ 11525 w 1470080"/>
                <a:gd name="connsiteY63" fmla="*/ 742950 h 847725"/>
                <a:gd name="connsiteX64" fmla="*/ 21050 w 1470080"/>
                <a:gd name="connsiteY64" fmla="*/ 704850 h 847725"/>
                <a:gd name="connsiteX65" fmla="*/ 49625 w 1470080"/>
                <a:gd name="connsiteY65" fmla="*/ 657225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470080" h="847725">
                  <a:moveTo>
                    <a:pt x="49625" y="657225"/>
                  </a:moveTo>
                  <a:cubicBezTo>
                    <a:pt x="55975" y="633413"/>
                    <a:pt x="49060" y="592246"/>
                    <a:pt x="59150" y="561975"/>
                  </a:cubicBezTo>
                  <a:cubicBezTo>
                    <a:pt x="62770" y="551115"/>
                    <a:pt x="77486" y="548045"/>
                    <a:pt x="87725" y="542925"/>
                  </a:cubicBezTo>
                  <a:cubicBezTo>
                    <a:pt x="96705" y="538435"/>
                    <a:pt x="107320" y="537890"/>
                    <a:pt x="116300" y="533400"/>
                  </a:cubicBezTo>
                  <a:cubicBezTo>
                    <a:pt x="181704" y="500698"/>
                    <a:pt x="100616" y="523202"/>
                    <a:pt x="192500" y="504825"/>
                  </a:cubicBezTo>
                  <a:cubicBezTo>
                    <a:pt x="237993" y="516198"/>
                    <a:pt x="251712" y="524499"/>
                    <a:pt x="306800" y="504825"/>
                  </a:cubicBezTo>
                  <a:cubicBezTo>
                    <a:pt x="328361" y="497124"/>
                    <a:pt x="342230" y="473965"/>
                    <a:pt x="363950" y="466725"/>
                  </a:cubicBezTo>
                  <a:lnTo>
                    <a:pt x="392525" y="457200"/>
                  </a:lnTo>
                  <a:cubicBezTo>
                    <a:pt x="397293" y="442897"/>
                    <a:pt x="410638" y="398372"/>
                    <a:pt x="421100" y="390525"/>
                  </a:cubicBezTo>
                  <a:cubicBezTo>
                    <a:pt x="437164" y="378477"/>
                    <a:pt x="458769" y="376345"/>
                    <a:pt x="478250" y="371475"/>
                  </a:cubicBezTo>
                  <a:lnTo>
                    <a:pt x="554450" y="352425"/>
                  </a:lnTo>
                  <a:cubicBezTo>
                    <a:pt x="563975" y="339725"/>
                    <a:pt x="576578" y="328832"/>
                    <a:pt x="583025" y="314325"/>
                  </a:cubicBezTo>
                  <a:cubicBezTo>
                    <a:pt x="589600" y="299531"/>
                    <a:pt x="584518" y="280756"/>
                    <a:pt x="592550" y="266700"/>
                  </a:cubicBezTo>
                  <a:cubicBezTo>
                    <a:pt x="598230" y="256761"/>
                    <a:pt x="612331" y="254979"/>
                    <a:pt x="621125" y="247650"/>
                  </a:cubicBezTo>
                  <a:cubicBezTo>
                    <a:pt x="631473" y="239026"/>
                    <a:pt x="640175" y="228600"/>
                    <a:pt x="649700" y="219075"/>
                  </a:cubicBezTo>
                  <a:cubicBezTo>
                    <a:pt x="671544" y="153542"/>
                    <a:pt x="647209" y="232774"/>
                    <a:pt x="668750" y="114300"/>
                  </a:cubicBezTo>
                  <a:cubicBezTo>
                    <a:pt x="670546" y="104422"/>
                    <a:pt x="671847" y="93438"/>
                    <a:pt x="678275" y="85725"/>
                  </a:cubicBezTo>
                  <a:cubicBezTo>
                    <a:pt x="688438" y="73529"/>
                    <a:pt x="702498" y="64860"/>
                    <a:pt x="716375" y="57150"/>
                  </a:cubicBezTo>
                  <a:cubicBezTo>
                    <a:pt x="731321" y="48847"/>
                    <a:pt x="748707" y="45746"/>
                    <a:pt x="764000" y="38100"/>
                  </a:cubicBezTo>
                  <a:cubicBezTo>
                    <a:pt x="774239" y="32980"/>
                    <a:pt x="781817" y="22962"/>
                    <a:pt x="792575" y="19050"/>
                  </a:cubicBezTo>
                  <a:cubicBezTo>
                    <a:pt x="817180" y="10103"/>
                    <a:pt x="868775" y="0"/>
                    <a:pt x="868775" y="0"/>
                  </a:cubicBezTo>
                  <a:cubicBezTo>
                    <a:pt x="884281" y="46518"/>
                    <a:pt x="882547" y="61397"/>
                    <a:pt x="916400" y="95250"/>
                  </a:cubicBezTo>
                  <a:cubicBezTo>
                    <a:pt x="931871" y="110721"/>
                    <a:pt x="965644" y="123389"/>
                    <a:pt x="983075" y="133350"/>
                  </a:cubicBezTo>
                  <a:cubicBezTo>
                    <a:pt x="993014" y="139030"/>
                    <a:pt x="1001411" y="147280"/>
                    <a:pt x="1011650" y="152400"/>
                  </a:cubicBezTo>
                  <a:cubicBezTo>
                    <a:pt x="1020630" y="156890"/>
                    <a:pt x="1031448" y="157049"/>
                    <a:pt x="1040225" y="161925"/>
                  </a:cubicBezTo>
                  <a:cubicBezTo>
                    <a:pt x="1060239" y="173044"/>
                    <a:pt x="1078325" y="187325"/>
                    <a:pt x="1097375" y="200025"/>
                  </a:cubicBezTo>
                  <a:cubicBezTo>
                    <a:pt x="1106900" y="206375"/>
                    <a:pt x="1115090" y="215455"/>
                    <a:pt x="1125950" y="219075"/>
                  </a:cubicBezTo>
                  <a:lnTo>
                    <a:pt x="1154525" y="228600"/>
                  </a:lnTo>
                  <a:cubicBezTo>
                    <a:pt x="1167225" y="225425"/>
                    <a:pt x="1180206" y="223215"/>
                    <a:pt x="1192625" y="219075"/>
                  </a:cubicBezTo>
                  <a:cubicBezTo>
                    <a:pt x="1208845" y="213668"/>
                    <a:pt x="1223284" y="202146"/>
                    <a:pt x="1240250" y="200025"/>
                  </a:cubicBezTo>
                  <a:cubicBezTo>
                    <a:pt x="1250213" y="198780"/>
                    <a:pt x="1259085" y="207115"/>
                    <a:pt x="1268825" y="209550"/>
                  </a:cubicBezTo>
                  <a:cubicBezTo>
                    <a:pt x="1290562" y="214984"/>
                    <a:pt x="1323252" y="217714"/>
                    <a:pt x="1345025" y="228600"/>
                  </a:cubicBezTo>
                  <a:cubicBezTo>
                    <a:pt x="1355264" y="233720"/>
                    <a:pt x="1362494" y="244874"/>
                    <a:pt x="1373600" y="247650"/>
                  </a:cubicBezTo>
                  <a:cubicBezTo>
                    <a:pt x="1401492" y="254623"/>
                    <a:pt x="1430750" y="254000"/>
                    <a:pt x="1459325" y="257175"/>
                  </a:cubicBezTo>
                  <a:cubicBezTo>
                    <a:pt x="1461465" y="295696"/>
                    <a:pt x="1482418" y="414668"/>
                    <a:pt x="1459325" y="476250"/>
                  </a:cubicBezTo>
                  <a:cubicBezTo>
                    <a:pt x="1455305" y="486969"/>
                    <a:pt x="1445955" y="494886"/>
                    <a:pt x="1440275" y="504825"/>
                  </a:cubicBezTo>
                  <a:cubicBezTo>
                    <a:pt x="1410528" y="556882"/>
                    <a:pt x="1437536" y="532051"/>
                    <a:pt x="1392650" y="561975"/>
                  </a:cubicBezTo>
                  <a:cubicBezTo>
                    <a:pt x="1386300" y="574675"/>
                    <a:pt x="1376793" y="586240"/>
                    <a:pt x="1373600" y="600075"/>
                  </a:cubicBezTo>
                  <a:cubicBezTo>
                    <a:pt x="1367135" y="628090"/>
                    <a:pt x="1375972" y="659626"/>
                    <a:pt x="1364075" y="685800"/>
                  </a:cubicBezTo>
                  <a:cubicBezTo>
                    <a:pt x="1358199" y="698726"/>
                    <a:pt x="1338303" y="697805"/>
                    <a:pt x="1325975" y="704850"/>
                  </a:cubicBezTo>
                  <a:cubicBezTo>
                    <a:pt x="1303527" y="717677"/>
                    <a:pt x="1279743" y="737873"/>
                    <a:pt x="1259300" y="752475"/>
                  </a:cubicBezTo>
                  <a:cubicBezTo>
                    <a:pt x="1249985" y="759129"/>
                    <a:pt x="1240250" y="765175"/>
                    <a:pt x="1230725" y="771525"/>
                  </a:cubicBezTo>
                  <a:cubicBezTo>
                    <a:pt x="1224375" y="781050"/>
                    <a:pt x="1221383" y="794033"/>
                    <a:pt x="1211675" y="800100"/>
                  </a:cubicBezTo>
                  <a:cubicBezTo>
                    <a:pt x="1194647" y="810743"/>
                    <a:pt x="1154525" y="819150"/>
                    <a:pt x="1154525" y="819150"/>
                  </a:cubicBezTo>
                  <a:cubicBezTo>
                    <a:pt x="1125950" y="815975"/>
                    <a:pt x="1097160" y="814352"/>
                    <a:pt x="1068800" y="809625"/>
                  </a:cubicBezTo>
                  <a:cubicBezTo>
                    <a:pt x="1058896" y="807974"/>
                    <a:pt x="1049879" y="802858"/>
                    <a:pt x="1040225" y="800100"/>
                  </a:cubicBezTo>
                  <a:cubicBezTo>
                    <a:pt x="1027638" y="796504"/>
                    <a:pt x="1014825" y="793750"/>
                    <a:pt x="1002125" y="790575"/>
                  </a:cubicBezTo>
                  <a:cubicBezTo>
                    <a:pt x="992600" y="784225"/>
                    <a:pt x="983789" y="776645"/>
                    <a:pt x="973550" y="771525"/>
                  </a:cubicBezTo>
                  <a:cubicBezTo>
                    <a:pt x="964570" y="767035"/>
                    <a:pt x="952815" y="768272"/>
                    <a:pt x="944975" y="762000"/>
                  </a:cubicBezTo>
                  <a:cubicBezTo>
                    <a:pt x="936036" y="754849"/>
                    <a:pt x="934864" y="740576"/>
                    <a:pt x="925925" y="733425"/>
                  </a:cubicBezTo>
                  <a:cubicBezTo>
                    <a:pt x="918085" y="727153"/>
                    <a:pt x="907254" y="725551"/>
                    <a:pt x="897350" y="723900"/>
                  </a:cubicBezTo>
                  <a:cubicBezTo>
                    <a:pt x="868990" y="719173"/>
                    <a:pt x="840200" y="717550"/>
                    <a:pt x="811625" y="714375"/>
                  </a:cubicBezTo>
                  <a:cubicBezTo>
                    <a:pt x="776700" y="717550"/>
                    <a:pt x="739876" y="712105"/>
                    <a:pt x="706850" y="723900"/>
                  </a:cubicBezTo>
                  <a:cubicBezTo>
                    <a:pt x="691900" y="729239"/>
                    <a:pt x="687379" y="748995"/>
                    <a:pt x="678275" y="762000"/>
                  </a:cubicBezTo>
                  <a:cubicBezTo>
                    <a:pt x="665145" y="780757"/>
                    <a:pt x="659225" y="806450"/>
                    <a:pt x="640175" y="819150"/>
                  </a:cubicBezTo>
                  <a:cubicBezTo>
                    <a:pt x="603246" y="843769"/>
                    <a:pt x="622460" y="834580"/>
                    <a:pt x="583025" y="847725"/>
                  </a:cubicBezTo>
                  <a:cubicBezTo>
                    <a:pt x="525875" y="844550"/>
                    <a:pt x="467610" y="849874"/>
                    <a:pt x="411575" y="838200"/>
                  </a:cubicBezTo>
                  <a:cubicBezTo>
                    <a:pt x="389161" y="833530"/>
                    <a:pt x="372741" y="813837"/>
                    <a:pt x="354425" y="800100"/>
                  </a:cubicBezTo>
                  <a:cubicBezTo>
                    <a:pt x="266866" y="734431"/>
                    <a:pt x="306623" y="757149"/>
                    <a:pt x="240125" y="723900"/>
                  </a:cubicBezTo>
                  <a:cubicBezTo>
                    <a:pt x="213858" y="727183"/>
                    <a:pt x="164716" y="728267"/>
                    <a:pt x="135350" y="742950"/>
                  </a:cubicBezTo>
                  <a:cubicBezTo>
                    <a:pt x="125111" y="748070"/>
                    <a:pt x="117236" y="757351"/>
                    <a:pt x="106775" y="762000"/>
                  </a:cubicBezTo>
                  <a:cubicBezTo>
                    <a:pt x="88425" y="770155"/>
                    <a:pt x="49625" y="781050"/>
                    <a:pt x="49625" y="781050"/>
                  </a:cubicBezTo>
                  <a:cubicBezTo>
                    <a:pt x="33750" y="777875"/>
                    <a:pt x="13448" y="782973"/>
                    <a:pt x="2000" y="771525"/>
                  </a:cubicBezTo>
                  <a:cubicBezTo>
                    <a:pt x="-5100" y="764425"/>
                    <a:pt x="8767" y="752604"/>
                    <a:pt x="11525" y="742950"/>
                  </a:cubicBezTo>
                  <a:cubicBezTo>
                    <a:pt x="15121" y="730363"/>
                    <a:pt x="17454" y="717437"/>
                    <a:pt x="21050" y="704850"/>
                  </a:cubicBezTo>
                  <a:cubicBezTo>
                    <a:pt x="23808" y="695196"/>
                    <a:pt x="43275" y="681037"/>
                    <a:pt x="49625" y="657225"/>
                  </a:cubicBezTo>
                  <a:close/>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5" name="円/楕円 24"/>
            <p:cNvSpPr/>
            <p:nvPr/>
          </p:nvSpPr>
          <p:spPr>
            <a:xfrm>
              <a:off x="2247900" y="1674696"/>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6" name="円/楕円 25"/>
            <p:cNvSpPr/>
            <p:nvPr/>
          </p:nvSpPr>
          <p:spPr>
            <a:xfrm>
              <a:off x="1981200" y="1893771"/>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7" name="円/楕円 26"/>
            <p:cNvSpPr/>
            <p:nvPr/>
          </p:nvSpPr>
          <p:spPr>
            <a:xfrm>
              <a:off x="1409700" y="1922346"/>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8" name="円/楕円 27"/>
            <p:cNvSpPr/>
            <p:nvPr/>
          </p:nvSpPr>
          <p:spPr>
            <a:xfrm>
              <a:off x="1076325" y="1817571"/>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9" name="円/楕円 28"/>
            <p:cNvSpPr/>
            <p:nvPr/>
          </p:nvSpPr>
          <p:spPr>
            <a:xfrm>
              <a:off x="1238250" y="1474671"/>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0" name="円/楕円 29"/>
            <p:cNvSpPr/>
            <p:nvPr/>
          </p:nvSpPr>
          <p:spPr>
            <a:xfrm>
              <a:off x="1666875" y="1093671"/>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1" name="円/楕円 30"/>
            <p:cNvSpPr/>
            <p:nvPr/>
          </p:nvSpPr>
          <p:spPr>
            <a:xfrm>
              <a:off x="1943100" y="1293696"/>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33" name="テキスト ボックス 32"/>
            <p:cNvSpPr txBox="1"/>
            <p:nvPr/>
          </p:nvSpPr>
          <p:spPr>
            <a:xfrm>
              <a:off x="3024970" y="2078593"/>
              <a:ext cx="412292" cy="369332"/>
            </a:xfrm>
            <a:prstGeom prst="rect">
              <a:avLst/>
            </a:prstGeom>
            <a:noFill/>
          </p:spPr>
          <p:txBody>
            <a:bodyPr wrap="none" rtlCol="0">
              <a:spAutoFit/>
            </a:bodyPr>
            <a:lstStyle/>
            <a:p>
              <a:r>
                <a:rPr lang="en-US" altLang="ja-JP" dirty="0" smtClean="0">
                  <a:solidFill>
                    <a:prstClr val="black"/>
                  </a:solidFill>
                </a:rPr>
                <a:t>a1</a:t>
              </a:r>
              <a:endParaRPr lang="ja-JP" altLang="en-US" dirty="0">
                <a:solidFill>
                  <a:prstClr val="black"/>
                </a:solidFill>
              </a:endParaRPr>
            </a:p>
          </p:txBody>
        </p:sp>
        <p:sp>
          <p:nvSpPr>
            <p:cNvPr id="34" name="テキスト ボックス 33"/>
            <p:cNvSpPr txBox="1"/>
            <p:nvPr/>
          </p:nvSpPr>
          <p:spPr>
            <a:xfrm>
              <a:off x="2605755" y="1467289"/>
              <a:ext cx="412292" cy="369332"/>
            </a:xfrm>
            <a:prstGeom prst="rect">
              <a:avLst/>
            </a:prstGeom>
            <a:noFill/>
          </p:spPr>
          <p:txBody>
            <a:bodyPr wrap="none" rtlCol="0">
              <a:spAutoFit/>
            </a:bodyPr>
            <a:lstStyle/>
            <a:p>
              <a:r>
                <a:rPr lang="en-US" altLang="ja-JP" dirty="0" smtClean="0">
                  <a:solidFill>
                    <a:prstClr val="black"/>
                  </a:solidFill>
                </a:rPr>
                <a:t>a5</a:t>
              </a:r>
              <a:endParaRPr lang="ja-JP" altLang="en-US" dirty="0">
                <a:solidFill>
                  <a:prstClr val="black"/>
                </a:solidFill>
              </a:endParaRPr>
            </a:p>
          </p:txBody>
        </p:sp>
        <p:sp>
          <p:nvSpPr>
            <p:cNvPr id="35" name="テキスト ボックス 34"/>
            <p:cNvSpPr txBox="1"/>
            <p:nvPr/>
          </p:nvSpPr>
          <p:spPr>
            <a:xfrm>
              <a:off x="533400" y="466988"/>
              <a:ext cx="412292" cy="369332"/>
            </a:xfrm>
            <a:prstGeom prst="rect">
              <a:avLst/>
            </a:prstGeom>
            <a:noFill/>
          </p:spPr>
          <p:txBody>
            <a:bodyPr wrap="none" rtlCol="0">
              <a:spAutoFit/>
            </a:bodyPr>
            <a:lstStyle/>
            <a:p>
              <a:r>
                <a:rPr lang="en-US" altLang="ja-JP" dirty="0" smtClean="0">
                  <a:solidFill>
                    <a:prstClr val="black"/>
                  </a:solidFill>
                </a:rPr>
                <a:t>a9</a:t>
              </a:r>
              <a:endParaRPr lang="ja-JP" altLang="en-US" dirty="0">
                <a:solidFill>
                  <a:prstClr val="black"/>
                </a:solidFill>
              </a:endParaRPr>
            </a:p>
          </p:txBody>
        </p:sp>
      </p:grpSp>
      <p:sp>
        <p:nvSpPr>
          <p:cNvPr id="37" name="テキスト ボックス 36"/>
          <p:cNvSpPr txBox="1"/>
          <p:nvPr/>
        </p:nvSpPr>
        <p:spPr>
          <a:xfrm>
            <a:off x="397389" y="1716057"/>
            <a:ext cx="3165535" cy="923330"/>
          </a:xfrm>
          <a:prstGeom prst="rect">
            <a:avLst/>
          </a:prstGeom>
          <a:noFill/>
        </p:spPr>
        <p:txBody>
          <a:bodyPr wrap="square" rtlCol="0">
            <a:spAutoFit/>
          </a:bodyPr>
          <a:lstStyle/>
          <a:p>
            <a:r>
              <a:rPr lang="en-US" altLang="ja-JP" dirty="0" smtClean="0">
                <a:solidFill>
                  <a:prstClr val="black"/>
                </a:solidFill>
              </a:rPr>
              <a:t>STEP 4:</a:t>
            </a:r>
          </a:p>
          <a:p>
            <a:r>
              <a:rPr lang="ja-JP" altLang="en-US" dirty="0">
                <a:solidFill>
                  <a:prstClr val="black"/>
                </a:solidFill>
              </a:rPr>
              <a:t>動</a:t>
            </a:r>
            <a:r>
              <a:rPr lang="ja-JP" altLang="en-US" dirty="0" smtClean="0">
                <a:solidFill>
                  <a:prstClr val="black"/>
                </a:solidFill>
              </a:rPr>
              <a:t>きのパターン＃＃の</a:t>
            </a:r>
            <a:endParaRPr lang="en-US" altLang="ja-JP" dirty="0" smtClean="0">
              <a:solidFill>
                <a:prstClr val="black"/>
              </a:solidFill>
            </a:endParaRPr>
          </a:p>
          <a:p>
            <a:r>
              <a:rPr lang="ja-JP" altLang="en-US" dirty="0" smtClean="0">
                <a:solidFill>
                  <a:prstClr val="black"/>
                </a:solidFill>
              </a:rPr>
              <a:t>特徴量軌跡のデータベース化</a:t>
            </a:r>
            <a:endParaRPr lang="ja-JP" altLang="en-US" dirty="0">
              <a:solidFill>
                <a:prstClr val="black"/>
              </a:solidFill>
            </a:endParaRPr>
          </a:p>
        </p:txBody>
      </p:sp>
      <p:grpSp>
        <p:nvGrpSpPr>
          <p:cNvPr id="39" name="グループ化 38"/>
          <p:cNvGrpSpPr/>
          <p:nvPr/>
        </p:nvGrpSpPr>
        <p:grpSpPr>
          <a:xfrm>
            <a:off x="584500" y="5188026"/>
            <a:ext cx="2609850" cy="1504950"/>
            <a:chOff x="533400" y="714375"/>
            <a:chExt cx="2609850" cy="1504950"/>
          </a:xfrm>
        </p:grpSpPr>
        <p:sp>
          <p:nvSpPr>
            <p:cNvPr id="61" name="フリーフォーム 60"/>
            <p:cNvSpPr/>
            <p:nvPr/>
          </p:nvSpPr>
          <p:spPr>
            <a:xfrm>
              <a:off x="533400" y="714375"/>
              <a:ext cx="2609850" cy="1504950"/>
            </a:xfrm>
            <a:custGeom>
              <a:avLst/>
              <a:gdLst>
                <a:gd name="connsiteX0" fmla="*/ 9525 w 2609850"/>
                <a:gd name="connsiteY0" fmla="*/ 0 h 1504950"/>
                <a:gd name="connsiteX1" fmla="*/ 0 w 2609850"/>
                <a:gd name="connsiteY1" fmla="*/ 1504950 h 1504950"/>
                <a:gd name="connsiteX2" fmla="*/ 2609850 w 2609850"/>
                <a:gd name="connsiteY2" fmla="*/ 1504950 h 1504950"/>
              </a:gdLst>
              <a:ahLst/>
              <a:cxnLst>
                <a:cxn ang="0">
                  <a:pos x="connsiteX0" y="connsiteY0"/>
                </a:cxn>
                <a:cxn ang="0">
                  <a:pos x="connsiteX1" y="connsiteY1"/>
                </a:cxn>
                <a:cxn ang="0">
                  <a:pos x="connsiteX2" y="connsiteY2"/>
                </a:cxn>
              </a:cxnLst>
              <a:rect l="l" t="t" r="r" b="b"/>
              <a:pathLst>
                <a:path w="2609850" h="1504950">
                  <a:moveTo>
                    <a:pt x="9525" y="0"/>
                  </a:moveTo>
                  <a:lnTo>
                    <a:pt x="0" y="1504950"/>
                  </a:lnTo>
                  <a:lnTo>
                    <a:pt x="2609850" y="1504950"/>
                  </a:ln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cxnSp>
          <p:nvCxnSpPr>
            <p:cNvPr id="62" name="直線矢印コネクタ 61"/>
            <p:cNvCxnSpPr>
              <a:stCxn id="61" idx="1"/>
            </p:cNvCxnSpPr>
            <p:nvPr/>
          </p:nvCxnSpPr>
          <p:spPr>
            <a:xfrm flipV="1">
              <a:off x="533400" y="1628775"/>
              <a:ext cx="2057400" cy="590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円/楕円 40"/>
          <p:cNvSpPr/>
          <p:nvPr/>
        </p:nvSpPr>
        <p:spPr>
          <a:xfrm>
            <a:off x="2002531" y="5309971"/>
            <a:ext cx="72000" cy="72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2" name="円/楕円 41"/>
          <p:cNvSpPr/>
          <p:nvPr/>
        </p:nvSpPr>
        <p:spPr>
          <a:xfrm>
            <a:off x="2167456" y="6338741"/>
            <a:ext cx="72000" cy="72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3" name="円/楕円 42"/>
          <p:cNvSpPr/>
          <p:nvPr/>
        </p:nvSpPr>
        <p:spPr>
          <a:xfrm>
            <a:off x="2338059" y="5444762"/>
            <a:ext cx="72000" cy="72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4" name="円/楕円 43"/>
          <p:cNvSpPr/>
          <p:nvPr/>
        </p:nvSpPr>
        <p:spPr>
          <a:xfrm>
            <a:off x="1851325" y="6234072"/>
            <a:ext cx="72000" cy="72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5" name="円/楕円 44"/>
          <p:cNvSpPr/>
          <p:nvPr/>
        </p:nvSpPr>
        <p:spPr>
          <a:xfrm>
            <a:off x="3003850" y="6138822"/>
            <a:ext cx="72000" cy="72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6" name="円/楕円 45"/>
          <p:cNvSpPr/>
          <p:nvPr/>
        </p:nvSpPr>
        <p:spPr>
          <a:xfrm>
            <a:off x="2632375" y="6224547"/>
            <a:ext cx="72000" cy="72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7" name="円/楕円 46"/>
          <p:cNvSpPr/>
          <p:nvPr/>
        </p:nvSpPr>
        <p:spPr>
          <a:xfrm>
            <a:off x="2707006" y="5416107"/>
            <a:ext cx="72000" cy="72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8" name="円/楕円 47"/>
          <p:cNvSpPr/>
          <p:nvPr/>
        </p:nvSpPr>
        <p:spPr>
          <a:xfrm>
            <a:off x="3022900" y="5662572"/>
            <a:ext cx="72000" cy="72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49" name="円/楕円 48"/>
          <p:cNvSpPr/>
          <p:nvPr/>
        </p:nvSpPr>
        <p:spPr>
          <a:xfrm>
            <a:off x="1841908" y="5891066"/>
            <a:ext cx="72000" cy="720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0" name="フリーフォーム 49"/>
          <p:cNvSpPr/>
          <p:nvPr/>
        </p:nvSpPr>
        <p:spPr>
          <a:xfrm rot="208413">
            <a:off x="934925" y="5597601"/>
            <a:ext cx="1470080" cy="847725"/>
          </a:xfrm>
          <a:custGeom>
            <a:avLst/>
            <a:gdLst>
              <a:gd name="connsiteX0" fmla="*/ 49625 w 1470080"/>
              <a:gd name="connsiteY0" fmla="*/ 657225 h 847725"/>
              <a:gd name="connsiteX1" fmla="*/ 59150 w 1470080"/>
              <a:gd name="connsiteY1" fmla="*/ 561975 h 847725"/>
              <a:gd name="connsiteX2" fmla="*/ 87725 w 1470080"/>
              <a:gd name="connsiteY2" fmla="*/ 542925 h 847725"/>
              <a:gd name="connsiteX3" fmla="*/ 116300 w 1470080"/>
              <a:gd name="connsiteY3" fmla="*/ 533400 h 847725"/>
              <a:gd name="connsiteX4" fmla="*/ 192500 w 1470080"/>
              <a:gd name="connsiteY4" fmla="*/ 504825 h 847725"/>
              <a:gd name="connsiteX5" fmla="*/ 306800 w 1470080"/>
              <a:gd name="connsiteY5" fmla="*/ 504825 h 847725"/>
              <a:gd name="connsiteX6" fmla="*/ 363950 w 1470080"/>
              <a:gd name="connsiteY6" fmla="*/ 466725 h 847725"/>
              <a:gd name="connsiteX7" fmla="*/ 392525 w 1470080"/>
              <a:gd name="connsiteY7" fmla="*/ 457200 h 847725"/>
              <a:gd name="connsiteX8" fmla="*/ 421100 w 1470080"/>
              <a:gd name="connsiteY8" fmla="*/ 390525 h 847725"/>
              <a:gd name="connsiteX9" fmla="*/ 478250 w 1470080"/>
              <a:gd name="connsiteY9" fmla="*/ 371475 h 847725"/>
              <a:gd name="connsiteX10" fmla="*/ 554450 w 1470080"/>
              <a:gd name="connsiteY10" fmla="*/ 352425 h 847725"/>
              <a:gd name="connsiteX11" fmla="*/ 583025 w 1470080"/>
              <a:gd name="connsiteY11" fmla="*/ 314325 h 847725"/>
              <a:gd name="connsiteX12" fmla="*/ 592550 w 1470080"/>
              <a:gd name="connsiteY12" fmla="*/ 266700 h 847725"/>
              <a:gd name="connsiteX13" fmla="*/ 621125 w 1470080"/>
              <a:gd name="connsiteY13" fmla="*/ 247650 h 847725"/>
              <a:gd name="connsiteX14" fmla="*/ 649700 w 1470080"/>
              <a:gd name="connsiteY14" fmla="*/ 219075 h 847725"/>
              <a:gd name="connsiteX15" fmla="*/ 668750 w 1470080"/>
              <a:gd name="connsiteY15" fmla="*/ 114300 h 847725"/>
              <a:gd name="connsiteX16" fmla="*/ 678275 w 1470080"/>
              <a:gd name="connsiteY16" fmla="*/ 85725 h 847725"/>
              <a:gd name="connsiteX17" fmla="*/ 716375 w 1470080"/>
              <a:gd name="connsiteY17" fmla="*/ 57150 h 847725"/>
              <a:gd name="connsiteX18" fmla="*/ 764000 w 1470080"/>
              <a:gd name="connsiteY18" fmla="*/ 38100 h 847725"/>
              <a:gd name="connsiteX19" fmla="*/ 792575 w 1470080"/>
              <a:gd name="connsiteY19" fmla="*/ 19050 h 847725"/>
              <a:gd name="connsiteX20" fmla="*/ 868775 w 1470080"/>
              <a:gd name="connsiteY20" fmla="*/ 0 h 847725"/>
              <a:gd name="connsiteX21" fmla="*/ 916400 w 1470080"/>
              <a:gd name="connsiteY21" fmla="*/ 95250 h 847725"/>
              <a:gd name="connsiteX22" fmla="*/ 983075 w 1470080"/>
              <a:gd name="connsiteY22" fmla="*/ 133350 h 847725"/>
              <a:gd name="connsiteX23" fmla="*/ 1011650 w 1470080"/>
              <a:gd name="connsiteY23" fmla="*/ 152400 h 847725"/>
              <a:gd name="connsiteX24" fmla="*/ 1040225 w 1470080"/>
              <a:gd name="connsiteY24" fmla="*/ 161925 h 847725"/>
              <a:gd name="connsiteX25" fmla="*/ 1097375 w 1470080"/>
              <a:gd name="connsiteY25" fmla="*/ 200025 h 847725"/>
              <a:gd name="connsiteX26" fmla="*/ 1125950 w 1470080"/>
              <a:gd name="connsiteY26" fmla="*/ 219075 h 847725"/>
              <a:gd name="connsiteX27" fmla="*/ 1154525 w 1470080"/>
              <a:gd name="connsiteY27" fmla="*/ 228600 h 847725"/>
              <a:gd name="connsiteX28" fmla="*/ 1192625 w 1470080"/>
              <a:gd name="connsiteY28" fmla="*/ 219075 h 847725"/>
              <a:gd name="connsiteX29" fmla="*/ 1240250 w 1470080"/>
              <a:gd name="connsiteY29" fmla="*/ 200025 h 847725"/>
              <a:gd name="connsiteX30" fmla="*/ 1268825 w 1470080"/>
              <a:gd name="connsiteY30" fmla="*/ 209550 h 847725"/>
              <a:gd name="connsiteX31" fmla="*/ 1345025 w 1470080"/>
              <a:gd name="connsiteY31" fmla="*/ 228600 h 847725"/>
              <a:gd name="connsiteX32" fmla="*/ 1373600 w 1470080"/>
              <a:gd name="connsiteY32" fmla="*/ 247650 h 847725"/>
              <a:gd name="connsiteX33" fmla="*/ 1459325 w 1470080"/>
              <a:gd name="connsiteY33" fmla="*/ 257175 h 847725"/>
              <a:gd name="connsiteX34" fmla="*/ 1459325 w 1470080"/>
              <a:gd name="connsiteY34" fmla="*/ 476250 h 847725"/>
              <a:gd name="connsiteX35" fmla="*/ 1440275 w 1470080"/>
              <a:gd name="connsiteY35" fmla="*/ 504825 h 847725"/>
              <a:gd name="connsiteX36" fmla="*/ 1392650 w 1470080"/>
              <a:gd name="connsiteY36" fmla="*/ 561975 h 847725"/>
              <a:gd name="connsiteX37" fmla="*/ 1373600 w 1470080"/>
              <a:gd name="connsiteY37" fmla="*/ 600075 h 847725"/>
              <a:gd name="connsiteX38" fmla="*/ 1364075 w 1470080"/>
              <a:gd name="connsiteY38" fmla="*/ 685800 h 847725"/>
              <a:gd name="connsiteX39" fmla="*/ 1325975 w 1470080"/>
              <a:gd name="connsiteY39" fmla="*/ 704850 h 847725"/>
              <a:gd name="connsiteX40" fmla="*/ 1259300 w 1470080"/>
              <a:gd name="connsiteY40" fmla="*/ 752475 h 847725"/>
              <a:gd name="connsiteX41" fmla="*/ 1230725 w 1470080"/>
              <a:gd name="connsiteY41" fmla="*/ 771525 h 847725"/>
              <a:gd name="connsiteX42" fmla="*/ 1211675 w 1470080"/>
              <a:gd name="connsiteY42" fmla="*/ 800100 h 847725"/>
              <a:gd name="connsiteX43" fmla="*/ 1154525 w 1470080"/>
              <a:gd name="connsiteY43" fmla="*/ 819150 h 847725"/>
              <a:gd name="connsiteX44" fmla="*/ 1068800 w 1470080"/>
              <a:gd name="connsiteY44" fmla="*/ 809625 h 847725"/>
              <a:gd name="connsiteX45" fmla="*/ 1040225 w 1470080"/>
              <a:gd name="connsiteY45" fmla="*/ 800100 h 847725"/>
              <a:gd name="connsiteX46" fmla="*/ 1002125 w 1470080"/>
              <a:gd name="connsiteY46" fmla="*/ 790575 h 847725"/>
              <a:gd name="connsiteX47" fmla="*/ 973550 w 1470080"/>
              <a:gd name="connsiteY47" fmla="*/ 771525 h 847725"/>
              <a:gd name="connsiteX48" fmla="*/ 944975 w 1470080"/>
              <a:gd name="connsiteY48" fmla="*/ 762000 h 847725"/>
              <a:gd name="connsiteX49" fmla="*/ 925925 w 1470080"/>
              <a:gd name="connsiteY49" fmla="*/ 733425 h 847725"/>
              <a:gd name="connsiteX50" fmla="*/ 897350 w 1470080"/>
              <a:gd name="connsiteY50" fmla="*/ 723900 h 847725"/>
              <a:gd name="connsiteX51" fmla="*/ 811625 w 1470080"/>
              <a:gd name="connsiteY51" fmla="*/ 714375 h 847725"/>
              <a:gd name="connsiteX52" fmla="*/ 706850 w 1470080"/>
              <a:gd name="connsiteY52" fmla="*/ 723900 h 847725"/>
              <a:gd name="connsiteX53" fmla="*/ 678275 w 1470080"/>
              <a:gd name="connsiteY53" fmla="*/ 762000 h 847725"/>
              <a:gd name="connsiteX54" fmla="*/ 640175 w 1470080"/>
              <a:gd name="connsiteY54" fmla="*/ 819150 h 847725"/>
              <a:gd name="connsiteX55" fmla="*/ 583025 w 1470080"/>
              <a:gd name="connsiteY55" fmla="*/ 847725 h 847725"/>
              <a:gd name="connsiteX56" fmla="*/ 411575 w 1470080"/>
              <a:gd name="connsiteY56" fmla="*/ 838200 h 847725"/>
              <a:gd name="connsiteX57" fmla="*/ 354425 w 1470080"/>
              <a:gd name="connsiteY57" fmla="*/ 800100 h 847725"/>
              <a:gd name="connsiteX58" fmla="*/ 240125 w 1470080"/>
              <a:gd name="connsiteY58" fmla="*/ 723900 h 847725"/>
              <a:gd name="connsiteX59" fmla="*/ 135350 w 1470080"/>
              <a:gd name="connsiteY59" fmla="*/ 742950 h 847725"/>
              <a:gd name="connsiteX60" fmla="*/ 106775 w 1470080"/>
              <a:gd name="connsiteY60" fmla="*/ 762000 h 847725"/>
              <a:gd name="connsiteX61" fmla="*/ 49625 w 1470080"/>
              <a:gd name="connsiteY61" fmla="*/ 781050 h 847725"/>
              <a:gd name="connsiteX62" fmla="*/ 2000 w 1470080"/>
              <a:gd name="connsiteY62" fmla="*/ 771525 h 847725"/>
              <a:gd name="connsiteX63" fmla="*/ 11525 w 1470080"/>
              <a:gd name="connsiteY63" fmla="*/ 742950 h 847725"/>
              <a:gd name="connsiteX64" fmla="*/ 21050 w 1470080"/>
              <a:gd name="connsiteY64" fmla="*/ 704850 h 847725"/>
              <a:gd name="connsiteX65" fmla="*/ 49625 w 1470080"/>
              <a:gd name="connsiteY65" fmla="*/ 657225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470080" h="847725">
                <a:moveTo>
                  <a:pt x="49625" y="657225"/>
                </a:moveTo>
                <a:cubicBezTo>
                  <a:pt x="55975" y="633413"/>
                  <a:pt x="49060" y="592246"/>
                  <a:pt x="59150" y="561975"/>
                </a:cubicBezTo>
                <a:cubicBezTo>
                  <a:pt x="62770" y="551115"/>
                  <a:pt x="77486" y="548045"/>
                  <a:pt x="87725" y="542925"/>
                </a:cubicBezTo>
                <a:cubicBezTo>
                  <a:pt x="96705" y="538435"/>
                  <a:pt x="107320" y="537890"/>
                  <a:pt x="116300" y="533400"/>
                </a:cubicBezTo>
                <a:cubicBezTo>
                  <a:pt x="181704" y="500698"/>
                  <a:pt x="100616" y="523202"/>
                  <a:pt x="192500" y="504825"/>
                </a:cubicBezTo>
                <a:cubicBezTo>
                  <a:pt x="237993" y="516198"/>
                  <a:pt x="251712" y="524499"/>
                  <a:pt x="306800" y="504825"/>
                </a:cubicBezTo>
                <a:cubicBezTo>
                  <a:pt x="328361" y="497124"/>
                  <a:pt x="342230" y="473965"/>
                  <a:pt x="363950" y="466725"/>
                </a:cubicBezTo>
                <a:lnTo>
                  <a:pt x="392525" y="457200"/>
                </a:lnTo>
                <a:cubicBezTo>
                  <a:pt x="397293" y="442897"/>
                  <a:pt x="410638" y="398372"/>
                  <a:pt x="421100" y="390525"/>
                </a:cubicBezTo>
                <a:cubicBezTo>
                  <a:pt x="437164" y="378477"/>
                  <a:pt x="458769" y="376345"/>
                  <a:pt x="478250" y="371475"/>
                </a:cubicBezTo>
                <a:lnTo>
                  <a:pt x="554450" y="352425"/>
                </a:lnTo>
                <a:cubicBezTo>
                  <a:pt x="563975" y="339725"/>
                  <a:pt x="576578" y="328832"/>
                  <a:pt x="583025" y="314325"/>
                </a:cubicBezTo>
                <a:cubicBezTo>
                  <a:pt x="589600" y="299531"/>
                  <a:pt x="584518" y="280756"/>
                  <a:pt x="592550" y="266700"/>
                </a:cubicBezTo>
                <a:cubicBezTo>
                  <a:pt x="598230" y="256761"/>
                  <a:pt x="612331" y="254979"/>
                  <a:pt x="621125" y="247650"/>
                </a:cubicBezTo>
                <a:cubicBezTo>
                  <a:pt x="631473" y="239026"/>
                  <a:pt x="640175" y="228600"/>
                  <a:pt x="649700" y="219075"/>
                </a:cubicBezTo>
                <a:cubicBezTo>
                  <a:pt x="671544" y="153542"/>
                  <a:pt x="647209" y="232774"/>
                  <a:pt x="668750" y="114300"/>
                </a:cubicBezTo>
                <a:cubicBezTo>
                  <a:pt x="670546" y="104422"/>
                  <a:pt x="671847" y="93438"/>
                  <a:pt x="678275" y="85725"/>
                </a:cubicBezTo>
                <a:cubicBezTo>
                  <a:pt x="688438" y="73529"/>
                  <a:pt x="702498" y="64860"/>
                  <a:pt x="716375" y="57150"/>
                </a:cubicBezTo>
                <a:cubicBezTo>
                  <a:pt x="731321" y="48847"/>
                  <a:pt x="748707" y="45746"/>
                  <a:pt x="764000" y="38100"/>
                </a:cubicBezTo>
                <a:cubicBezTo>
                  <a:pt x="774239" y="32980"/>
                  <a:pt x="781817" y="22962"/>
                  <a:pt x="792575" y="19050"/>
                </a:cubicBezTo>
                <a:cubicBezTo>
                  <a:pt x="817180" y="10103"/>
                  <a:pt x="868775" y="0"/>
                  <a:pt x="868775" y="0"/>
                </a:cubicBezTo>
                <a:cubicBezTo>
                  <a:pt x="884281" y="46518"/>
                  <a:pt x="882547" y="61397"/>
                  <a:pt x="916400" y="95250"/>
                </a:cubicBezTo>
                <a:cubicBezTo>
                  <a:pt x="931871" y="110721"/>
                  <a:pt x="965644" y="123389"/>
                  <a:pt x="983075" y="133350"/>
                </a:cubicBezTo>
                <a:cubicBezTo>
                  <a:pt x="993014" y="139030"/>
                  <a:pt x="1001411" y="147280"/>
                  <a:pt x="1011650" y="152400"/>
                </a:cubicBezTo>
                <a:cubicBezTo>
                  <a:pt x="1020630" y="156890"/>
                  <a:pt x="1031448" y="157049"/>
                  <a:pt x="1040225" y="161925"/>
                </a:cubicBezTo>
                <a:cubicBezTo>
                  <a:pt x="1060239" y="173044"/>
                  <a:pt x="1078325" y="187325"/>
                  <a:pt x="1097375" y="200025"/>
                </a:cubicBezTo>
                <a:cubicBezTo>
                  <a:pt x="1106900" y="206375"/>
                  <a:pt x="1115090" y="215455"/>
                  <a:pt x="1125950" y="219075"/>
                </a:cubicBezTo>
                <a:lnTo>
                  <a:pt x="1154525" y="228600"/>
                </a:lnTo>
                <a:cubicBezTo>
                  <a:pt x="1167225" y="225425"/>
                  <a:pt x="1180206" y="223215"/>
                  <a:pt x="1192625" y="219075"/>
                </a:cubicBezTo>
                <a:cubicBezTo>
                  <a:pt x="1208845" y="213668"/>
                  <a:pt x="1223284" y="202146"/>
                  <a:pt x="1240250" y="200025"/>
                </a:cubicBezTo>
                <a:cubicBezTo>
                  <a:pt x="1250213" y="198780"/>
                  <a:pt x="1259085" y="207115"/>
                  <a:pt x="1268825" y="209550"/>
                </a:cubicBezTo>
                <a:cubicBezTo>
                  <a:pt x="1290562" y="214984"/>
                  <a:pt x="1323252" y="217714"/>
                  <a:pt x="1345025" y="228600"/>
                </a:cubicBezTo>
                <a:cubicBezTo>
                  <a:pt x="1355264" y="233720"/>
                  <a:pt x="1362494" y="244874"/>
                  <a:pt x="1373600" y="247650"/>
                </a:cubicBezTo>
                <a:cubicBezTo>
                  <a:pt x="1401492" y="254623"/>
                  <a:pt x="1430750" y="254000"/>
                  <a:pt x="1459325" y="257175"/>
                </a:cubicBezTo>
                <a:cubicBezTo>
                  <a:pt x="1461465" y="295696"/>
                  <a:pt x="1482418" y="414668"/>
                  <a:pt x="1459325" y="476250"/>
                </a:cubicBezTo>
                <a:cubicBezTo>
                  <a:pt x="1455305" y="486969"/>
                  <a:pt x="1445955" y="494886"/>
                  <a:pt x="1440275" y="504825"/>
                </a:cubicBezTo>
                <a:cubicBezTo>
                  <a:pt x="1410528" y="556882"/>
                  <a:pt x="1437536" y="532051"/>
                  <a:pt x="1392650" y="561975"/>
                </a:cubicBezTo>
                <a:cubicBezTo>
                  <a:pt x="1386300" y="574675"/>
                  <a:pt x="1376793" y="586240"/>
                  <a:pt x="1373600" y="600075"/>
                </a:cubicBezTo>
                <a:cubicBezTo>
                  <a:pt x="1367135" y="628090"/>
                  <a:pt x="1375972" y="659626"/>
                  <a:pt x="1364075" y="685800"/>
                </a:cubicBezTo>
                <a:cubicBezTo>
                  <a:pt x="1358199" y="698726"/>
                  <a:pt x="1338303" y="697805"/>
                  <a:pt x="1325975" y="704850"/>
                </a:cubicBezTo>
                <a:cubicBezTo>
                  <a:pt x="1303527" y="717677"/>
                  <a:pt x="1279743" y="737873"/>
                  <a:pt x="1259300" y="752475"/>
                </a:cubicBezTo>
                <a:cubicBezTo>
                  <a:pt x="1249985" y="759129"/>
                  <a:pt x="1240250" y="765175"/>
                  <a:pt x="1230725" y="771525"/>
                </a:cubicBezTo>
                <a:cubicBezTo>
                  <a:pt x="1224375" y="781050"/>
                  <a:pt x="1221383" y="794033"/>
                  <a:pt x="1211675" y="800100"/>
                </a:cubicBezTo>
                <a:cubicBezTo>
                  <a:pt x="1194647" y="810743"/>
                  <a:pt x="1154525" y="819150"/>
                  <a:pt x="1154525" y="819150"/>
                </a:cubicBezTo>
                <a:cubicBezTo>
                  <a:pt x="1125950" y="815975"/>
                  <a:pt x="1097160" y="814352"/>
                  <a:pt x="1068800" y="809625"/>
                </a:cubicBezTo>
                <a:cubicBezTo>
                  <a:pt x="1058896" y="807974"/>
                  <a:pt x="1049879" y="802858"/>
                  <a:pt x="1040225" y="800100"/>
                </a:cubicBezTo>
                <a:cubicBezTo>
                  <a:pt x="1027638" y="796504"/>
                  <a:pt x="1014825" y="793750"/>
                  <a:pt x="1002125" y="790575"/>
                </a:cubicBezTo>
                <a:cubicBezTo>
                  <a:pt x="992600" y="784225"/>
                  <a:pt x="983789" y="776645"/>
                  <a:pt x="973550" y="771525"/>
                </a:cubicBezTo>
                <a:cubicBezTo>
                  <a:pt x="964570" y="767035"/>
                  <a:pt x="952815" y="768272"/>
                  <a:pt x="944975" y="762000"/>
                </a:cubicBezTo>
                <a:cubicBezTo>
                  <a:pt x="936036" y="754849"/>
                  <a:pt x="934864" y="740576"/>
                  <a:pt x="925925" y="733425"/>
                </a:cubicBezTo>
                <a:cubicBezTo>
                  <a:pt x="918085" y="727153"/>
                  <a:pt x="907254" y="725551"/>
                  <a:pt x="897350" y="723900"/>
                </a:cubicBezTo>
                <a:cubicBezTo>
                  <a:pt x="868990" y="719173"/>
                  <a:pt x="840200" y="717550"/>
                  <a:pt x="811625" y="714375"/>
                </a:cubicBezTo>
                <a:cubicBezTo>
                  <a:pt x="776700" y="717550"/>
                  <a:pt x="739876" y="712105"/>
                  <a:pt x="706850" y="723900"/>
                </a:cubicBezTo>
                <a:cubicBezTo>
                  <a:pt x="691900" y="729239"/>
                  <a:pt x="687379" y="748995"/>
                  <a:pt x="678275" y="762000"/>
                </a:cubicBezTo>
                <a:cubicBezTo>
                  <a:pt x="665145" y="780757"/>
                  <a:pt x="659225" y="806450"/>
                  <a:pt x="640175" y="819150"/>
                </a:cubicBezTo>
                <a:cubicBezTo>
                  <a:pt x="603246" y="843769"/>
                  <a:pt x="622460" y="834580"/>
                  <a:pt x="583025" y="847725"/>
                </a:cubicBezTo>
                <a:cubicBezTo>
                  <a:pt x="525875" y="844550"/>
                  <a:pt x="467610" y="849874"/>
                  <a:pt x="411575" y="838200"/>
                </a:cubicBezTo>
                <a:cubicBezTo>
                  <a:pt x="389161" y="833530"/>
                  <a:pt x="372741" y="813837"/>
                  <a:pt x="354425" y="800100"/>
                </a:cubicBezTo>
                <a:cubicBezTo>
                  <a:pt x="266866" y="734431"/>
                  <a:pt x="306623" y="757149"/>
                  <a:pt x="240125" y="723900"/>
                </a:cubicBezTo>
                <a:cubicBezTo>
                  <a:pt x="213858" y="727183"/>
                  <a:pt x="164716" y="728267"/>
                  <a:pt x="135350" y="742950"/>
                </a:cubicBezTo>
                <a:cubicBezTo>
                  <a:pt x="125111" y="748070"/>
                  <a:pt x="117236" y="757351"/>
                  <a:pt x="106775" y="762000"/>
                </a:cubicBezTo>
                <a:cubicBezTo>
                  <a:pt x="88425" y="770155"/>
                  <a:pt x="49625" y="781050"/>
                  <a:pt x="49625" y="781050"/>
                </a:cubicBezTo>
                <a:cubicBezTo>
                  <a:pt x="33750" y="777875"/>
                  <a:pt x="13448" y="782973"/>
                  <a:pt x="2000" y="771525"/>
                </a:cubicBezTo>
                <a:cubicBezTo>
                  <a:pt x="-5100" y="764425"/>
                  <a:pt x="8767" y="752604"/>
                  <a:pt x="11525" y="742950"/>
                </a:cubicBezTo>
                <a:cubicBezTo>
                  <a:pt x="15121" y="730363"/>
                  <a:pt x="17454" y="717437"/>
                  <a:pt x="21050" y="704850"/>
                </a:cubicBezTo>
                <a:cubicBezTo>
                  <a:pt x="23808" y="695196"/>
                  <a:pt x="43275" y="681037"/>
                  <a:pt x="49625" y="657225"/>
                </a:cubicBezTo>
                <a:close/>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1" name="円/楕円 50"/>
          <p:cNvSpPr/>
          <p:nvPr/>
        </p:nvSpPr>
        <p:spPr>
          <a:xfrm>
            <a:off x="2299000" y="6148347"/>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2" name="円/楕円 51"/>
          <p:cNvSpPr/>
          <p:nvPr/>
        </p:nvSpPr>
        <p:spPr>
          <a:xfrm>
            <a:off x="2032300" y="6367422"/>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3" name="円/楕円 52"/>
          <p:cNvSpPr/>
          <p:nvPr/>
        </p:nvSpPr>
        <p:spPr>
          <a:xfrm>
            <a:off x="1460800" y="6395997"/>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4" name="円/楕円 53"/>
          <p:cNvSpPr/>
          <p:nvPr/>
        </p:nvSpPr>
        <p:spPr>
          <a:xfrm>
            <a:off x="1127425" y="6291222"/>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5" name="円/楕円 54"/>
          <p:cNvSpPr/>
          <p:nvPr/>
        </p:nvSpPr>
        <p:spPr>
          <a:xfrm>
            <a:off x="1289350" y="5948322"/>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6" name="円/楕円 55"/>
          <p:cNvSpPr/>
          <p:nvPr/>
        </p:nvSpPr>
        <p:spPr>
          <a:xfrm>
            <a:off x="1717975" y="5567322"/>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7" name="円/楕円 56"/>
          <p:cNvSpPr/>
          <p:nvPr/>
        </p:nvSpPr>
        <p:spPr>
          <a:xfrm>
            <a:off x="1994200" y="5767347"/>
            <a:ext cx="72000" cy="72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58" name="テキスト ボックス 57"/>
          <p:cNvSpPr txBox="1"/>
          <p:nvPr/>
        </p:nvSpPr>
        <p:spPr>
          <a:xfrm>
            <a:off x="3076070" y="6552244"/>
            <a:ext cx="412292" cy="369332"/>
          </a:xfrm>
          <a:prstGeom prst="rect">
            <a:avLst/>
          </a:prstGeom>
          <a:noFill/>
        </p:spPr>
        <p:txBody>
          <a:bodyPr wrap="none" rtlCol="0">
            <a:spAutoFit/>
          </a:bodyPr>
          <a:lstStyle/>
          <a:p>
            <a:r>
              <a:rPr lang="en-US" altLang="ja-JP" dirty="0" smtClean="0">
                <a:solidFill>
                  <a:prstClr val="black"/>
                </a:solidFill>
              </a:rPr>
              <a:t>a2</a:t>
            </a:r>
            <a:endParaRPr lang="ja-JP" altLang="en-US" dirty="0">
              <a:solidFill>
                <a:prstClr val="black"/>
              </a:solidFill>
            </a:endParaRPr>
          </a:p>
        </p:txBody>
      </p:sp>
      <p:sp>
        <p:nvSpPr>
          <p:cNvPr id="59" name="テキスト ボックス 58"/>
          <p:cNvSpPr txBox="1"/>
          <p:nvPr/>
        </p:nvSpPr>
        <p:spPr>
          <a:xfrm>
            <a:off x="2656855" y="5940940"/>
            <a:ext cx="412292" cy="369332"/>
          </a:xfrm>
          <a:prstGeom prst="rect">
            <a:avLst/>
          </a:prstGeom>
          <a:noFill/>
        </p:spPr>
        <p:txBody>
          <a:bodyPr wrap="none" rtlCol="0">
            <a:spAutoFit/>
          </a:bodyPr>
          <a:lstStyle/>
          <a:p>
            <a:r>
              <a:rPr lang="en-US" altLang="ja-JP" dirty="0" smtClean="0">
                <a:solidFill>
                  <a:prstClr val="black"/>
                </a:solidFill>
              </a:rPr>
              <a:t>a9</a:t>
            </a:r>
            <a:endParaRPr lang="ja-JP" altLang="en-US" dirty="0">
              <a:solidFill>
                <a:prstClr val="black"/>
              </a:solidFill>
            </a:endParaRPr>
          </a:p>
        </p:txBody>
      </p:sp>
      <p:sp>
        <p:nvSpPr>
          <p:cNvPr id="60" name="テキスト ボックス 59"/>
          <p:cNvSpPr txBox="1"/>
          <p:nvPr/>
        </p:nvSpPr>
        <p:spPr>
          <a:xfrm>
            <a:off x="584500" y="4940639"/>
            <a:ext cx="529312" cy="369332"/>
          </a:xfrm>
          <a:prstGeom prst="rect">
            <a:avLst/>
          </a:prstGeom>
          <a:noFill/>
        </p:spPr>
        <p:txBody>
          <a:bodyPr wrap="none" rtlCol="0">
            <a:spAutoFit/>
          </a:bodyPr>
          <a:lstStyle/>
          <a:p>
            <a:r>
              <a:rPr lang="en-US" altLang="ja-JP" dirty="0" smtClean="0">
                <a:solidFill>
                  <a:prstClr val="black"/>
                </a:solidFill>
              </a:rPr>
              <a:t>a11</a:t>
            </a:r>
            <a:endParaRPr lang="ja-JP" altLang="en-US" dirty="0">
              <a:solidFill>
                <a:prstClr val="black"/>
              </a:solidFill>
            </a:endParaRPr>
          </a:p>
        </p:txBody>
      </p:sp>
      <p:sp>
        <p:nvSpPr>
          <p:cNvPr id="63" name="フリーフォーム 62"/>
          <p:cNvSpPr/>
          <p:nvPr/>
        </p:nvSpPr>
        <p:spPr>
          <a:xfrm>
            <a:off x="1749303" y="5246880"/>
            <a:ext cx="1362075" cy="1152525"/>
          </a:xfrm>
          <a:custGeom>
            <a:avLst/>
            <a:gdLst>
              <a:gd name="connsiteX0" fmla="*/ 304800 w 1362075"/>
              <a:gd name="connsiteY0" fmla="*/ 314325 h 1152525"/>
              <a:gd name="connsiteX1" fmla="*/ 352425 w 1362075"/>
              <a:gd name="connsiteY1" fmla="*/ 295275 h 1152525"/>
              <a:gd name="connsiteX2" fmla="*/ 466725 w 1362075"/>
              <a:gd name="connsiteY2" fmla="*/ 228600 h 1152525"/>
              <a:gd name="connsiteX3" fmla="*/ 504825 w 1362075"/>
              <a:gd name="connsiteY3" fmla="*/ 219075 h 1152525"/>
              <a:gd name="connsiteX4" fmla="*/ 533400 w 1362075"/>
              <a:gd name="connsiteY4" fmla="*/ 209550 h 1152525"/>
              <a:gd name="connsiteX5" fmla="*/ 638175 w 1362075"/>
              <a:gd name="connsiteY5" fmla="*/ 228600 h 1152525"/>
              <a:gd name="connsiteX6" fmla="*/ 723900 w 1362075"/>
              <a:gd name="connsiteY6" fmla="*/ 257175 h 1152525"/>
              <a:gd name="connsiteX7" fmla="*/ 876300 w 1362075"/>
              <a:gd name="connsiteY7" fmla="*/ 247650 h 1152525"/>
              <a:gd name="connsiteX8" fmla="*/ 962025 w 1362075"/>
              <a:gd name="connsiteY8" fmla="*/ 219075 h 1152525"/>
              <a:gd name="connsiteX9" fmla="*/ 1019175 w 1362075"/>
              <a:gd name="connsiteY9" fmla="*/ 209550 h 1152525"/>
              <a:gd name="connsiteX10" fmla="*/ 1066800 w 1362075"/>
              <a:gd name="connsiteY10" fmla="*/ 200025 h 1152525"/>
              <a:gd name="connsiteX11" fmla="*/ 1171575 w 1362075"/>
              <a:gd name="connsiteY11" fmla="*/ 209550 h 1152525"/>
              <a:gd name="connsiteX12" fmla="*/ 1200150 w 1362075"/>
              <a:gd name="connsiteY12" fmla="*/ 266700 h 1152525"/>
              <a:gd name="connsiteX13" fmla="*/ 1238250 w 1362075"/>
              <a:gd name="connsiteY13" fmla="*/ 323850 h 1152525"/>
              <a:gd name="connsiteX14" fmla="*/ 1266825 w 1362075"/>
              <a:gd name="connsiteY14" fmla="*/ 400050 h 1152525"/>
              <a:gd name="connsiteX15" fmla="*/ 1295400 w 1362075"/>
              <a:gd name="connsiteY15" fmla="*/ 504825 h 1152525"/>
              <a:gd name="connsiteX16" fmla="*/ 1304925 w 1362075"/>
              <a:gd name="connsiteY16" fmla="*/ 533400 h 1152525"/>
              <a:gd name="connsiteX17" fmla="*/ 1343025 w 1362075"/>
              <a:gd name="connsiteY17" fmla="*/ 581025 h 1152525"/>
              <a:gd name="connsiteX18" fmla="*/ 1362075 w 1362075"/>
              <a:gd name="connsiteY18" fmla="*/ 609600 h 1152525"/>
              <a:gd name="connsiteX19" fmla="*/ 1352550 w 1362075"/>
              <a:gd name="connsiteY19" fmla="*/ 666750 h 1152525"/>
              <a:gd name="connsiteX20" fmla="*/ 1295400 w 1362075"/>
              <a:gd name="connsiteY20" fmla="*/ 762000 h 1152525"/>
              <a:gd name="connsiteX21" fmla="*/ 1276350 w 1362075"/>
              <a:gd name="connsiteY21" fmla="*/ 800100 h 1152525"/>
              <a:gd name="connsiteX22" fmla="*/ 1247775 w 1362075"/>
              <a:gd name="connsiteY22" fmla="*/ 828675 h 1152525"/>
              <a:gd name="connsiteX23" fmla="*/ 1219200 w 1362075"/>
              <a:gd name="connsiteY23" fmla="*/ 866775 h 1152525"/>
              <a:gd name="connsiteX24" fmla="*/ 1171575 w 1362075"/>
              <a:gd name="connsiteY24" fmla="*/ 933450 h 1152525"/>
              <a:gd name="connsiteX25" fmla="*/ 1133475 w 1362075"/>
              <a:gd name="connsiteY25" fmla="*/ 962025 h 1152525"/>
              <a:gd name="connsiteX26" fmla="*/ 1104900 w 1362075"/>
              <a:gd name="connsiteY26" fmla="*/ 990600 h 1152525"/>
              <a:gd name="connsiteX27" fmla="*/ 1047750 w 1362075"/>
              <a:gd name="connsiteY27" fmla="*/ 1009650 h 1152525"/>
              <a:gd name="connsiteX28" fmla="*/ 952500 w 1362075"/>
              <a:gd name="connsiteY28" fmla="*/ 1028700 h 1152525"/>
              <a:gd name="connsiteX29" fmla="*/ 914400 w 1362075"/>
              <a:gd name="connsiteY29" fmla="*/ 1038225 h 1152525"/>
              <a:gd name="connsiteX30" fmla="*/ 885825 w 1362075"/>
              <a:gd name="connsiteY30" fmla="*/ 1047750 h 1152525"/>
              <a:gd name="connsiteX31" fmla="*/ 695325 w 1362075"/>
              <a:gd name="connsiteY31" fmla="*/ 1057275 h 1152525"/>
              <a:gd name="connsiteX32" fmla="*/ 495300 w 1362075"/>
              <a:gd name="connsiteY32" fmla="*/ 1085850 h 1152525"/>
              <a:gd name="connsiteX33" fmla="*/ 466725 w 1362075"/>
              <a:gd name="connsiteY33" fmla="*/ 1114425 h 1152525"/>
              <a:gd name="connsiteX34" fmla="*/ 428625 w 1362075"/>
              <a:gd name="connsiteY34" fmla="*/ 1133475 h 1152525"/>
              <a:gd name="connsiteX35" fmla="*/ 352425 w 1362075"/>
              <a:gd name="connsiteY35" fmla="*/ 1152525 h 1152525"/>
              <a:gd name="connsiteX36" fmla="*/ 247650 w 1362075"/>
              <a:gd name="connsiteY36" fmla="*/ 1143000 h 1152525"/>
              <a:gd name="connsiteX37" fmla="*/ 209550 w 1362075"/>
              <a:gd name="connsiteY37" fmla="*/ 1133475 h 1152525"/>
              <a:gd name="connsiteX38" fmla="*/ 171450 w 1362075"/>
              <a:gd name="connsiteY38" fmla="*/ 1066800 h 1152525"/>
              <a:gd name="connsiteX39" fmla="*/ 161925 w 1362075"/>
              <a:gd name="connsiteY39" fmla="*/ 876300 h 1152525"/>
              <a:gd name="connsiteX40" fmla="*/ 152400 w 1362075"/>
              <a:gd name="connsiteY40" fmla="*/ 838200 h 1152525"/>
              <a:gd name="connsiteX41" fmla="*/ 123825 w 1362075"/>
              <a:gd name="connsiteY41" fmla="*/ 762000 h 1152525"/>
              <a:gd name="connsiteX42" fmla="*/ 142875 w 1362075"/>
              <a:gd name="connsiteY42" fmla="*/ 685800 h 1152525"/>
              <a:gd name="connsiteX43" fmla="*/ 85725 w 1362075"/>
              <a:gd name="connsiteY43" fmla="*/ 523875 h 1152525"/>
              <a:gd name="connsiteX44" fmla="*/ 57150 w 1362075"/>
              <a:gd name="connsiteY44" fmla="*/ 447675 h 1152525"/>
              <a:gd name="connsiteX45" fmla="*/ 38100 w 1362075"/>
              <a:gd name="connsiteY45" fmla="*/ 361950 h 1152525"/>
              <a:gd name="connsiteX46" fmla="*/ 28575 w 1362075"/>
              <a:gd name="connsiteY46" fmla="*/ 323850 h 1152525"/>
              <a:gd name="connsiteX47" fmla="*/ 0 w 1362075"/>
              <a:gd name="connsiteY47" fmla="*/ 266700 h 1152525"/>
              <a:gd name="connsiteX48" fmla="*/ 9525 w 1362075"/>
              <a:gd name="connsiteY48" fmla="*/ 114300 h 1152525"/>
              <a:gd name="connsiteX49" fmla="*/ 19050 w 1362075"/>
              <a:gd name="connsiteY49" fmla="*/ 76200 h 1152525"/>
              <a:gd name="connsiteX50" fmla="*/ 57150 w 1362075"/>
              <a:gd name="connsiteY50" fmla="*/ 19050 h 1152525"/>
              <a:gd name="connsiteX51" fmla="*/ 133350 w 1362075"/>
              <a:gd name="connsiteY51" fmla="*/ 0 h 1152525"/>
              <a:gd name="connsiteX52" fmla="*/ 228600 w 1362075"/>
              <a:gd name="connsiteY52" fmla="*/ 9525 h 1152525"/>
              <a:gd name="connsiteX53" fmla="*/ 276225 w 1362075"/>
              <a:gd name="connsiteY53" fmla="*/ 57150 h 1152525"/>
              <a:gd name="connsiteX54" fmla="*/ 304800 w 1362075"/>
              <a:gd name="connsiteY54" fmla="*/ 95250 h 1152525"/>
              <a:gd name="connsiteX55" fmla="*/ 342900 w 1362075"/>
              <a:gd name="connsiteY55" fmla="*/ 180975 h 1152525"/>
              <a:gd name="connsiteX56" fmla="*/ 304800 w 1362075"/>
              <a:gd name="connsiteY56" fmla="*/ 314325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362075" h="1152525">
                <a:moveTo>
                  <a:pt x="304800" y="314325"/>
                </a:moveTo>
                <a:cubicBezTo>
                  <a:pt x="306387" y="333375"/>
                  <a:pt x="337371" y="303381"/>
                  <a:pt x="352425" y="295275"/>
                </a:cubicBezTo>
                <a:cubicBezTo>
                  <a:pt x="382703" y="278971"/>
                  <a:pt x="429311" y="242630"/>
                  <a:pt x="466725" y="228600"/>
                </a:cubicBezTo>
                <a:cubicBezTo>
                  <a:pt x="478982" y="224003"/>
                  <a:pt x="492238" y="222671"/>
                  <a:pt x="504825" y="219075"/>
                </a:cubicBezTo>
                <a:cubicBezTo>
                  <a:pt x="514479" y="216317"/>
                  <a:pt x="523875" y="212725"/>
                  <a:pt x="533400" y="209550"/>
                </a:cubicBezTo>
                <a:cubicBezTo>
                  <a:pt x="568325" y="215900"/>
                  <a:pt x="603737" y="219991"/>
                  <a:pt x="638175" y="228600"/>
                </a:cubicBezTo>
                <a:cubicBezTo>
                  <a:pt x="667396" y="235905"/>
                  <a:pt x="723900" y="257175"/>
                  <a:pt x="723900" y="257175"/>
                </a:cubicBezTo>
                <a:cubicBezTo>
                  <a:pt x="774700" y="254000"/>
                  <a:pt x="825653" y="252715"/>
                  <a:pt x="876300" y="247650"/>
                </a:cubicBezTo>
                <a:cubicBezTo>
                  <a:pt x="917221" y="243558"/>
                  <a:pt x="920226" y="230475"/>
                  <a:pt x="962025" y="219075"/>
                </a:cubicBezTo>
                <a:cubicBezTo>
                  <a:pt x="980657" y="213993"/>
                  <a:pt x="1000174" y="213005"/>
                  <a:pt x="1019175" y="209550"/>
                </a:cubicBezTo>
                <a:cubicBezTo>
                  <a:pt x="1035103" y="206654"/>
                  <a:pt x="1050925" y="203200"/>
                  <a:pt x="1066800" y="200025"/>
                </a:cubicBezTo>
                <a:cubicBezTo>
                  <a:pt x="1101725" y="203200"/>
                  <a:pt x="1138057" y="199237"/>
                  <a:pt x="1171575" y="209550"/>
                </a:cubicBezTo>
                <a:cubicBezTo>
                  <a:pt x="1188576" y="214781"/>
                  <a:pt x="1193686" y="255066"/>
                  <a:pt x="1200150" y="266700"/>
                </a:cubicBezTo>
                <a:cubicBezTo>
                  <a:pt x="1211269" y="286714"/>
                  <a:pt x="1231010" y="302130"/>
                  <a:pt x="1238250" y="323850"/>
                </a:cubicBezTo>
                <a:cubicBezTo>
                  <a:pt x="1253182" y="368645"/>
                  <a:pt x="1244046" y="343103"/>
                  <a:pt x="1266825" y="400050"/>
                </a:cubicBezTo>
                <a:cubicBezTo>
                  <a:pt x="1281643" y="503779"/>
                  <a:pt x="1264232" y="432099"/>
                  <a:pt x="1295400" y="504825"/>
                </a:cubicBezTo>
                <a:cubicBezTo>
                  <a:pt x="1299355" y="514053"/>
                  <a:pt x="1299604" y="524886"/>
                  <a:pt x="1304925" y="533400"/>
                </a:cubicBezTo>
                <a:cubicBezTo>
                  <a:pt x="1315700" y="550640"/>
                  <a:pt x="1330827" y="564761"/>
                  <a:pt x="1343025" y="581025"/>
                </a:cubicBezTo>
                <a:cubicBezTo>
                  <a:pt x="1349894" y="590183"/>
                  <a:pt x="1355725" y="600075"/>
                  <a:pt x="1362075" y="609600"/>
                </a:cubicBezTo>
                <a:cubicBezTo>
                  <a:pt x="1358900" y="628650"/>
                  <a:pt x="1358657" y="648428"/>
                  <a:pt x="1352550" y="666750"/>
                </a:cubicBezTo>
                <a:cubicBezTo>
                  <a:pt x="1331789" y="729032"/>
                  <a:pt x="1325638" y="713619"/>
                  <a:pt x="1295400" y="762000"/>
                </a:cubicBezTo>
                <a:cubicBezTo>
                  <a:pt x="1287875" y="774041"/>
                  <a:pt x="1284603" y="788546"/>
                  <a:pt x="1276350" y="800100"/>
                </a:cubicBezTo>
                <a:cubicBezTo>
                  <a:pt x="1268520" y="811061"/>
                  <a:pt x="1256541" y="818448"/>
                  <a:pt x="1247775" y="828675"/>
                </a:cubicBezTo>
                <a:cubicBezTo>
                  <a:pt x="1237444" y="840728"/>
                  <a:pt x="1228427" y="853857"/>
                  <a:pt x="1219200" y="866775"/>
                </a:cubicBezTo>
                <a:cubicBezTo>
                  <a:pt x="1205679" y="885704"/>
                  <a:pt x="1187140" y="917885"/>
                  <a:pt x="1171575" y="933450"/>
                </a:cubicBezTo>
                <a:cubicBezTo>
                  <a:pt x="1160350" y="944675"/>
                  <a:pt x="1145528" y="951694"/>
                  <a:pt x="1133475" y="962025"/>
                </a:cubicBezTo>
                <a:cubicBezTo>
                  <a:pt x="1123248" y="970791"/>
                  <a:pt x="1116675" y="984058"/>
                  <a:pt x="1104900" y="990600"/>
                </a:cubicBezTo>
                <a:cubicBezTo>
                  <a:pt x="1087347" y="1000352"/>
                  <a:pt x="1066984" y="1003880"/>
                  <a:pt x="1047750" y="1009650"/>
                </a:cubicBezTo>
                <a:cubicBezTo>
                  <a:pt x="1003502" y="1022925"/>
                  <a:pt x="1003992" y="1018402"/>
                  <a:pt x="952500" y="1028700"/>
                </a:cubicBezTo>
                <a:cubicBezTo>
                  <a:pt x="939663" y="1031267"/>
                  <a:pt x="926987" y="1034629"/>
                  <a:pt x="914400" y="1038225"/>
                </a:cubicBezTo>
                <a:cubicBezTo>
                  <a:pt x="904746" y="1040983"/>
                  <a:pt x="895827" y="1046880"/>
                  <a:pt x="885825" y="1047750"/>
                </a:cubicBezTo>
                <a:cubicBezTo>
                  <a:pt x="822485" y="1053258"/>
                  <a:pt x="758825" y="1054100"/>
                  <a:pt x="695325" y="1057275"/>
                </a:cubicBezTo>
                <a:cubicBezTo>
                  <a:pt x="587102" y="1111386"/>
                  <a:pt x="754270" y="1034056"/>
                  <a:pt x="495300" y="1085850"/>
                </a:cubicBezTo>
                <a:cubicBezTo>
                  <a:pt x="482091" y="1088492"/>
                  <a:pt x="477686" y="1106595"/>
                  <a:pt x="466725" y="1114425"/>
                </a:cubicBezTo>
                <a:cubicBezTo>
                  <a:pt x="455171" y="1122678"/>
                  <a:pt x="441676" y="1127882"/>
                  <a:pt x="428625" y="1133475"/>
                </a:cubicBezTo>
                <a:cubicBezTo>
                  <a:pt x="402997" y="1144458"/>
                  <a:pt x="380378" y="1146934"/>
                  <a:pt x="352425" y="1152525"/>
                </a:cubicBezTo>
                <a:cubicBezTo>
                  <a:pt x="317500" y="1149350"/>
                  <a:pt x="282411" y="1147635"/>
                  <a:pt x="247650" y="1143000"/>
                </a:cubicBezTo>
                <a:cubicBezTo>
                  <a:pt x="234674" y="1141270"/>
                  <a:pt x="220442" y="1140737"/>
                  <a:pt x="209550" y="1133475"/>
                </a:cubicBezTo>
                <a:cubicBezTo>
                  <a:pt x="199453" y="1126743"/>
                  <a:pt x="174746" y="1073392"/>
                  <a:pt x="171450" y="1066800"/>
                </a:cubicBezTo>
                <a:cubicBezTo>
                  <a:pt x="168275" y="1003300"/>
                  <a:pt x="167205" y="939660"/>
                  <a:pt x="161925" y="876300"/>
                </a:cubicBezTo>
                <a:cubicBezTo>
                  <a:pt x="160838" y="863254"/>
                  <a:pt x="155996" y="850787"/>
                  <a:pt x="152400" y="838200"/>
                </a:cubicBezTo>
                <a:cubicBezTo>
                  <a:pt x="144934" y="812069"/>
                  <a:pt x="133890" y="787162"/>
                  <a:pt x="123825" y="762000"/>
                </a:cubicBezTo>
                <a:cubicBezTo>
                  <a:pt x="130175" y="736600"/>
                  <a:pt x="144327" y="711941"/>
                  <a:pt x="142875" y="685800"/>
                </a:cubicBezTo>
                <a:cubicBezTo>
                  <a:pt x="140351" y="640376"/>
                  <a:pt x="103286" y="567777"/>
                  <a:pt x="85725" y="523875"/>
                </a:cubicBezTo>
                <a:cubicBezTo>
                  <a:pt x="75650" y="498688"/>
                  <a:pt x="64804" y="473700"/>
                  <a:pt x="57150" y="447675"/>
                </a:cubicBezTo>
                <a:cubicBezTo>
                  <a:pt x="48890" y="419592"/>
                  <a:pt x="44682" y="390472"/>
                  <a:pt x="38100" y="361950"/>
                </a:cubicBezTo>
                <a:cubicBezTo>
                  <a:pt x="35156" y="349194"/>
                  <a:pt x="33732" y="335882"/>
                  <a:pt x="28575" y="323850"/>
                </a:cubicBezTo>
                <a:cubicBezTo>
                  <a:pt x="-26818" y="194599"/>
                  <a:pt x="40136" y="387107"/>
                  <a:pt x="0" y="266700"/>
                </a:cubicBezTo>
                <a:cubicBezTo>
                  <a:pt x="3175" y="215900"/>
                  <a:pt x="4460" y="164947"/>
                  <a:pt x="9525" y="114300"/>
                </a:cubicBezTo>
                <a:cubicBezTo>
                  <a:pt x="10828" y="101274"/>
                  <a:pt x="13196" y="87909"/>
                  <a:pt x="19050" y="76200"/>
                </a:cubicBezTo>
                <a:cubicBezTo>
                  <a:pt x="29289" y="55722"/>
                  <a:pt x="35430" y="26290"/>
                  <a:pt x="57150" y="19050"/>
                </a:cubicBezTo>
                <a:cubicBezTo>
                  <a:pt x="101084" y="4405"/>
                  <a:pt x="75880" y="11494"/>
                  <a:pt x="133350" y="0"/>
                </a:cubicBezTo>
                <a:cubicBezTo>
                  <a:pt x="165100" y="3175"/>
                  <a:pt x="197509" y="2350"/>
                  <a:pt x="228600" y="9525"/>
                </a:cubicBezTo>
                <a:cubicBezTo>
                  <a:pt x="254668" y="15541"/>
                  <a:pt x="262857" y="38434"/>
                  <a:pt x="276225" y="57150"/>
                </a:cubicBezTo>
                <a:cubicBezTo>
                  <a:pt x="285452" y="70068"/>
                  <a:pt x="295275" y="82550"/>
                  <a:pt x="304800" y="95250"/>
                </a:cubicBezTo>
                <a:cubicBezTo>
                  <a:pt x="327470" y="163260"/>
                  <a:pt x="312711" y="135692"/>
                  <a:pt x="342900" y="180975"/>
                </a:cubicBezTo>
                <a:cubicBezTo>
                  <a:pt x="331479" y="295180"/>
                  <a:pt x="303213" y="295275"/>
                  <a:pt x="304800" y="314325"/>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64" name="テキスト ボックス 63"/>
          <p:cNvSpPr txBox="1"/>
          <p:nvPr/>
        </p:nvSpPr>
        <p:spPr>
          <a:xfrm>
            <a:off x="884319" y="3893309"/>
            <a:ext cx="465192" cy="338554"/>
          </a:xfrm>
          <a:prstGeom prst="rect">
            <a:avLst/>
          </a:prstGeom>
          <a:noFill/>
        </p:spPr>
        <p:txBody>
          <a:bodyPr wrap="none" rtlCol="0">
            <a:spAutoFit/>
          </a:bodyPr>
          <a:lstStyle/>
          <a:p>
            <a:r>
              <a:rPr lang="en-US" altLang="ja-JP" sz="1600" dirty="0" err="1" smtClean="0">
                <a:solidFill>
                  <a:srgbClr val="FF0000"/>
                </a:solidFill>
              </a:rPr>
              <a:t>i</a:t>
            </a:r>
            <a:r>
              <a:rPr lang="en-US" altLang="ja-JP" sz="1600" dirty="0" smtClean="0">
                <a:solidFill>
                  <a:srgbClr val="FF0000"/>
                </a:solidFill>
              </a:rPr>
              <a:t>=1</a:t>
            </a:r>
            <a:endParaRPr lang="ja-JP" altLang="en-US" sz="1600" dirty="0">
              <a:solidFill>
                <a:srgbClr val="FF0000"/>
              </a:solidFill>
            </a:endParaRPr>
          </a:p>
        </p:txBody>
      </p:sp>
      <p:sp>
        <p:nvSpPr>
          <p:cNvPr id="65" name="テキスト ボックス 64"/>
          <p:cNvSpPr txBox="1"/>
          <p:nvPr/>
        </p:nvSpPr>
        <p:spPr>
          <a:xfrm>
            <a:off x="1214674" y="3595615"/>
            <a:ext cx="471604" cy="338554"/>
          </a:xfrm>
          <a:prstGeom prst="rect">
            <a:avLst/>
          </a:prstGeom>
          <a:noFill/>
        </p:spPr>
        <p:txBody>
          <a:bodyPr wrap="none" rtlCol="0">
            <a:spAutoFit/>
          </a:bodyPr>
          <a:lstStyle/>
          <a:p>
            <a:r>
              <a:rPr lang="en-US" altLang="ja-JP" sz="1600" dirty="0" err="1" smtClean="0">
                <a:solidFill>
                  <a:srgbClr val="FF0000"/>
                </a:solidFill>
              </a:rPr>
              <a:t>i</a:t>
            </a:r>
            <a:r>
              <a:rPr lang="en-US" altLang="ja-JP" sz="1600" dirty="0" smtClean="0">
                <a:solidFill>
                  <a:srgbClr val="FF0000"/>
                </a:solidFill>
              </a:rPr>
              <a:t>=2</a:t>
            </a:r>
            <a:endParaRPr lang="ja-JP" altLang="en-US" sz="1600" dirty="0">
              <a:solidFill>
                <a:srgbClr val="FF0000"/>
              </a:solidFill>
            </a:endParaRPr>
          </a:p>
        </p:txBody>
      </p:sp>
      <p:sp>
        <p:nvSpPr>
          <p:cNvPr id="66" name="テキスト ボックス 65"/>
          <p:cNvSpPr txBox="1"/>
          <p:nvPr/>
        </p:nvSpPr>
        <p:spPr>
          <a:xfrm>
            <a:off x="4754445" y="2269515"/>
            <a:ext cx="364202" cy="830997"/>
          </a:xfrm>
          <a:prstGeom prst="rect">
            <a:avLst/>
          </a:prstGeom>
          <a:noFill/>
        </p:spPr>
        <p:txBody>
          <a:bodyPr wrap="none" rtlCol="0">
            <a:spAutoFit/>
          </a:bodyPr>
          <a:lstStyle/>
          <a:p>
            <a:pPr algn="r"/>
            <a:r>
              <a:rPr lang="en-US" altLang="ja-JP" sz="1200" b="1" i="1" dirty="0" err="1" smtClean="0">
                <a:solidFill>
                  <a:srgbClr val="FF0000"/>
                </a:solidFill>
              </a:rPr>
              <a:t>i</a:t>
            </a:r>
            <a:r>
              <a:rPr lang="en-US" altLang="ja-JP" sz="1200" b="1" i="1" dirty="0" smtClean="0">
                <a:solidFill>
                  <a:srgbClr val="FF0000"/>
                </a:solidFill>
              </a:rPr>
              <a:t>=</a:t>
            </a:r>
          </a:p>
          <a:p>
            <a:pPr algn="r"/>
            <a:r>
              <a:rPr lang="en-US" altLang="ja-JP" sz="1200" b="1" i="1" dirty="0" smtClean="0">
                <a:solidFill>
                  <a:srgbClr val="FF0000"/>
                </a:solidFill>
              </a:rPr>
              <a:t>1</a:t>
            </a:r>
          </a:p>
          <a:p>
            <a:pPr algn="r"/>
            <a:r>
              <a:rPr lang="en-US" altLang="ja-JP" sz="1200" b="1" i="1" dirty="0">
                <a:solidFill>
                  <a:srgbClr val="FF0000"/>
                </a:solidFill>
              </a:rPr>
              <a:t>:</a:t>
            </a:r>
          </a:p>
          <a:p>
            <a:pPr algn="r"/>
            <a:r>
              <a:rPr lang="en-US" altLang="ja-JP" sz="1200" b="1" i="1" dirty="0" smtClean="0">
                <a:solidFill>
                  <a:srgbClr val="FF0000"/>
                </a:solidFill>
              </a:rPr>
              <a:t>50</a:t>
            </a:r>
            <a:endParaRPr lang="ja-JP" altLang="en-US" sz="1200" b="1" i="1" dirty="0">
              <a:solidFill>
                <a:srgbClr val="FF0000"/>
              </a:solidFill>
            </a:endParaRPr>
          </a:p>
        </p:txBody>
      </p:sp>
      <p:sp>
        <p:nvSpPr>
          <p:cNvPr id="67" name="テキスト ボックス 66"/>
          <p:cNvSpPr txBox="1"/>
          <p:nvPr/>
        </p:nvSpPr>
        <p:spPr>
          <a:xfrm>
            <a:off x="5717690" y="1875507"/>
            <a:ext cx="3383053" cy="584775"/>
          </a:xfrm>
          <a:prstGeom prst="rect">
            <a:avLst/>
          </a:prstGeom>
          <a:noFill/>
        </p:spPr>
        <p:txBody>
          <a:bodyPr wrap="square" rtlCol="0">
            <a:spAutoFit/>
          </a:bodyPr>
          <a:lstStyle/>
          <a:p>
            <a:r>
              <a:rPr lang="ja-JP" altLang="en-US" sz="1600" dirty="0" smtClean="0">
                <a:solidFill>
                  <a:prstClr val="black"/>
                </a:solidFill>
              </a:rPr>
              <a:t>撮影動画の特徴量ベクトルと動きパターン軌跡の各点との距離</a:t>
            </a:r>
            <a:endParaRPr lang="ja-JP" altLang="en-US" sz="1600" dirty="0">
              <a:solidFill>
                <a:prstClr val="black"/>
              </a:solidFill>
            </a:endParaRPr>
          </a:p>
        </p:txBody>
      </p:sp>
      <p:sp>
        <p:nvSpPr>
          <p:cNvPr id="68" name="テキスト ボックス 67"/>
          <p:cNvSpPr txBox="1"/>
          <p:nvPr/>
        </p:nvSpPr>
        <p:spPr>
          <a:xfrm>
            <a:off x="4466539" y="5845523"/>
            <a:ext cx="4901783" cy="1077218"/>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smtClean="0">
                <a:solidFill>
                  <a:prstClr val="black"/>
                </a:solidFill>
              </a:rPr>
              <a:t>各時間ステップでの最小値を追うだけでなく、等高線の時間方向の連続性も追う。</a:t>
            </a:r>
            <a:endParaRPr lang="en-US" altLang="ja-JP" sz="1600" dirty="0" smtClean="0">
              <a:solidFill>
                <a:prstClr val="black"/>
              </a:solidFill>
            </a:endParaRPr>
          </a:p>
          <a:p>
            <a:pPr marL="285750" indent="-285750">
              <a:buFont typeface="Wingdings" panose="05000000000000000000" pitchFamily="2" charset="2"/>
              <a:buChar char="Ø"/>
            </a:pPr>
            <a:r>
              <a:rPr lang="ja-JP" altLang="en-US" sz="1600" dirty="0" smtClean="0">
                <a:solidFill>
                  <a:prstClr val="black"/>
                </a:solidFill>
              </a:rPr>
              <a:t>予兆から、次の動きへの遷移も検出可能</a:t>
            </a:r>
            <a:endParaRPr lang="en-US" altLang="ja-JP" sz="1600" dirty="0" smtClean="0">
              <a:solidFill>
                <a:prstClr val="black"/>
              </a:solidFill>
            </a:endParaRPr>
          </a:p>
          <a:p>
            <a:pPr marL="285750" indent="-285750">
              <a:buFont typeface="Wingdings" panose="05000000000000000000" pitchFamily="2" charset="2"/>
              <a:buChar char="Ø"/>
            </a:pPr>
            <a:r>
              <a:rPr lang="ja-JP" altLang="en-US" sz="1600" dirty="0">
                <a:solidFill>
                  <a:prstClr val="black"/>
                </a:solidFill>
              </a:rPr>
              <a:t>速度の違いに対して</a:t>
            </a:r>
            <a:r>
              <a:rPr lang="ja-JP" altLang="en-US" sz="1600" dirty="0" smtClean="0">
                <a:solidFill>
                  <a:prstClr val="black"/>
                </a:solidFill>
              </a:rPr>
              <a:t>柔軟</a:t>
            </a:r>
            <a:endParaRPr lang="en-US" altLang="ja-JP" sz="1600" dirty="0">
              <a:solidFill>
                <a:prstClr val="black"/>
              </a:solidFill>
            </a:endParaRPr>
          </a:p>
        </p:txBody>
      </p:sp>
      <p:sp>
        <p:nvSpPr>
          <p:cNvPr id="69" name="右矢印 68"/>
          <p:cNvSpPr/>
          <p:nvPr/>
        </p:nvSpPr>
        <p:spPr>
          <a:xfrm>
            <a:off x="3515555" y="3691390"/>
            <a:ext cx="243081" cy="1014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9" name="円/楕円 8"/>
          <p:cNvSpPr/>
          <p:nvPr/>
        </p:nvSpPr>
        <p:spPr>
          <a:xfrm>
            <a:off x="6330387" y="3809835"/>
            <a:ext cx="528739" cy="1507609"/>
          </a:xfrm>
          <a:prstGeom prst="ellipse">
            <a:avLst/>
          </a:prstGeom>
          <a:noFill/>
          <a:ln w="285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78" name="テキスト ボックス 77"/>
          <p:cNvSpPr txBox="1"/>
          <p:nvPr/>
        </p:nvSpPr>
        <p:spPr>
          <a:xfrm>
            <a:off x="2358985" y="3323953"/>
            <a:ext cx="1095172" cy="523220"/>
          </a:xfrm>
          <a:prstGeom prst="rect">
            <a:avLst/>
          </a:prstGeom>
          <a:noFill/>
        </p:spPr>
        <p:txBody>
          <a:bodyPr wrap="none" rtlCol="0">
            <a:spAutoFit/>
          </a:bodyPr>
          <a:lstStyle/>
          <a:p>
            <a:r>
              <a:rPr lang="en-US" altLang="ja-JP" sz="1400" dirty="0" smtClean="0">
                <a:solidFill>
                  <a:srgbClr val="FF0000"/>
                </a:solidFill>
              </a:rPr>
              <a:t>Pattern #1</a:t>
            </a:r>
          </a:p>
          <a:p>
            <a:r>
              <a:rPr lang="ja-JP" altLang="en-US" sz="1400" dirty="0" smtClean="0">
                <a:solidFill>
                  <a:srgbClr val="00B0F0"/>
                </a:solidFill>
              </a:rPr>
              <a:t>撮影動画</a:t>
            </a:r>
            <a:endParaRPr lang="ja-JP" altLang="en-US" sz="1400" dirty="0">
              <a:solidFill>
                <a:srgbClr val="00B0F0"/>
              </a:solidFill>
            </a:endParaRPr>
          </a:p>
        </p:txBody>
      </p:sp>
      <p:sp>
        <p:nvSpPr>
          <p:cNvPr id="79" name="テキスト ボックス 78"/>
          <p:cNvSpPr txBox="1"/>
          <p:nvPr/>
        </p:nvSpPr>
        <p:spPr>
          <a:xfrm>
            <a:off x="682705" y="5348024"/>
            <a:ext cx="1095172" cy="523220"/>
          </a:xfrm>
          <a:prstGeom prst="rect">
            <a:avLst/>
          </a:prstGeom>
          <a:noFill/>
        </p:spPr>
        <p:txBody>
          <a:bodyPr wrap="none" rtlCol="0">
            <a:spAutoFit/>
          </a:bodyPr>
          <a:lstStyle/>
          <a:p>
            <a:r>
              <a:rPr lang="en-US" altLang="ja-JP" sz="1400" dirty="0" smtClean="0">
                <a:solidFill>
                  <a:srgbClr val="00B050"/>
                </a:solidFill>
              </a:rPr>
              <a:t>Pattern #2</a:t>
            </a:r>
          </a:p>
          <a:p>
            <a:r>
              <a:rPr lang="ja-JP" altLang="en-US" sz="1400" dirty="0">
                <a:solidFill>
                  <a:srgbClr val="00B0F0"/>
                </a:solidFill>
              </a:rPr>
              <a:t>撮影</a:t>
            </a:r>
            <a:r>
              <a:rPr lang="ja-JP" altLang="en-US" sz="1400" dirty="0" smtClean="0">
                <a:solidFill>
                  <a:srgbClr val="00B0F0"/>
                </a:solidFill>
              </a:rPr>
              <a:t>動画</a:t>
            </a:r>
            <a:endParaRPr lang="ja-JP" altLang="en-US" sz="1400" dirty="0">
              <a:solidFill>
                <a:srgbClr val="00B0F0"/>
              </a:solidFill>
            </a:endParaRPr>
          </a:p>
        </p:txBody>
      </p:sp>
      <p:sp>
        <p:nvSpPr>
          <p:cNvPr id="22" name="正方形/長方形 21"/>
          <p:cNvSpPr/>
          <p:nvPr/>
        </p:nvSpPr>
        <p:spPr>
          <a:xfrm>
            <a:off x="5001489" y="339145"/>
            <a:ext cx="4099254" cy="646331"/>
          </a:xfrm>
          <a:prstGeom prst="rect">
            <a:avLst/>
          </a:prstGeom>
        </p:spPr>
        <p:txBody>
          <a:bodyPr wrap="square">
            <a:spAutoFit/>
          </a:bodyPr>
          <a:lstStyle/>
          <a:p>
            <a:pPr algn="r"/>
            <a:r>
              <a:rPr lang="en-US" altLang="ja-JP" dirty="0" smtClean="0">
                <a:solidFill>
                  <a:prstClr val="black"/>
                </a:solidFill>
              </a:rPr>
              <a:t>STEP 6 : </a:t>
            </a:r>
            <a:r>
              <a:rPr lang="ja-JP" altLang="en-US" dirty="0" smtClean="0">
                <a:solidFill>
                  <a:prstClr val="black"/>
                </a:solidFill>
              </a:rPr>
              <a:t>追跡線（赤線）の軌跡と傾きから未来の動きを予測できる</a:t>
            </a:r>
            <a:endParaRPr lang="ja-JP" altLang="en-US" dirty="0">
              <a:solidFill>
                <a:prstClr val="black"/>
              </a:solidFill>
            </a:endParaRPr>
          </a:p>
        </p:txBody>
      </p:sp>
      <p:sp>
        <p:nvSpPr>
          <p:cNvPr id="80" name="右矢印 79"/>
          <p:cNvSpPr/>
          <p:nvPr/>
        </p:nvSpPr>
        <p:spPr>
          <a:xfrm rot="16200000">
            <a:off x="6938476" y="718089"/>
            <a:ext cx="325827" cy="851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81" name="角丸四角形 80"/>
          <p:cNvSpPr/>
          <p:nvPr/>
        </p:nvSpPr>
        <p:spPr>
          <a:xfrm>
            <a:off x="1076916" y="116274"/>
            <a:ext cx="3011534" cy="595089"/>
          </a:xfrm>
          <a:prstGeom prst="roundRect">
            <a:avLst/>
          </a:prstGeom>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b="1" dirty="0" smtClean="0">
                <a:solidFill>
                  <a:prstClr val="black"/>
                </a:solidFill>
              </a:rPr>
              <a:t>TTM: Time Trajectory Matching (</a:t>
            </a:r>
            <a:r>
              <a:rPr lang="ja-JP" altLang="en-US" b="1" dirty="0" smtClean="0">
                <a:solidFill>
                  <a:prstClr val="black"/>
                </a:solidFill>
              </a:rPr>
              <a:t>出町研</a:t>
            </a:r>
            <a:r>
              <a:rPr lang="en-US" altLang="ja-JP" b="1" dirty="0" smtClean="0">
                <a:solidFill>
                  <a:prstClr val="black"/>
                </a:solidFill>
              </a:rPr>
              <a:t>)</a:t>
            </a:r>
            <a:endParaRPr lang="ja-JP" altLang="en-US" b="1" dirty="0">
              <a:solidFill>
                <a:prstClr val="black"/>
              </a:solidFill>
            </a:endParaRPr>
          </a:p>
        </p:txBody>
      </p:sp>
      <p:sp>
        <p:nvSpPr>
          <p:cNvPr id="82" name="テキスト ボックス 81"/>
          <p:cNvSpPr txBox="1"/>
          <p:nvPr/>
        </p:nvSpPr>
        <p:spPr>
          <a:xfrm>
            <a:off x="1525265" y="1048584"/>
            <a:ext cx="3291908" cy="830997"/>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bodyPr>
          <a:lstStyle/>
          <a:p>
            <a:pPr marL="342900" indent="-342900">
              <a:buFont typeface="Arial" panose="020B0604020202020204" pitchFamily="34" charset="0"/>
              <a:buChar char="•"/>
            </a:pPr>
            <a:r>
              <a:rPr lang="ja-JP" altLang="en-US" sz="1600" b="1" dirty="0" smtClean="0">
                <a:solidFill>
                  <a:prstClr val="white"/>
                </a:solidFill>
              </a:rPr>
              <a:t>全身・手元の動きの細分判別</a:t>
            </a:r>
            <a:endParaRPr lang="en-US" altLang="ja-JP" sz="1600" b="1" dirty="0" smtClean="0">
              <a:solidFill>
                <a:prstClr val="white"/>
              </a:solidFill>
            </a:endParaRPr>
          </a:p>
          <a:p>
            <a:pPr marL="342900" indent="-342900">
              <a:buFont typeface="Arial" panose="020B0604020202020204" pitchFamily="34" charset="0"/>
              <a:buChar char="•"/>
            </a:pPr>
            <a:r>
              <a:rPr lang="ja-JP" altLang="en-US" sz="1600" b="1" dirty="0" smtClean="0">
                <a:solidFill>
                  <a:prstClr val="white"/>
                </a:solidFill>
              </a:rPr>
              <a:t>予兆の段階で</a:t>
            </a:r>
            <a:r>
              <a:rPr lang="ja-JP" altLang="en-US" sz="1600" b="1" dirty="0">
                <a:solidFill>
                  <a:prstClr val="white"/>
                </a:solidFill>
              </a:rPr>
              <a:t>早期</a:t>
            </a:r>
            <a:r>
              <a:rPr lang="ja-JP" altLang="en-US" sz="1600" b="1" dirty="0" smtClean="0">
                <a:solidFill>
                  <a:prstClr val="white"/>
                </a:solidFill>
              </a:rPr>
              <a:t>検知、予測</a:t>
            </a:r>
            <a:endParaRPr lang="en-US" altLang="ja-JP" sz="1600" b="1" dirty="0" smtClean="0">
              <a:solidFill>
                <a:prstClr val="white"/>
              </a:solidFill>
            </a:endParaRPr>
          </a:p>
          <a:p>
            <a:pPr marL="342900" indent="-342900">
              <a:buFont typeface="Arial" panose="020B0604020202020204" pitchFamily="34" charset="0"/>
              <a:buChar char="•"/>
            </a:pPr>
            <a:r>
              <a:rPr lang="ja-JP" altLang="en-US" sz="1600" b="1" dirty="0">
                <a:solidFill>
                  <a:prstClr val="white"/>
                </a:solidFill>
              </a:rPr>
              <a:t>出町研にて</a:t>
            </a:r>
            <a:r>
              <a:rPr lang="ja-JP" altLang="en-US" sz="1600" b="1" dirty="0" smtClean="0">
                <a:solidFill>
                  <a:prstClr val="white"/>
                </a:solidFill>
              </a:rPr>
              <a:t>開発中</a:t>
            </a:r>
            <a:endParaRPr lang="ja-JP" altLang="en-US" sz="1600" b="1" dirty="0">
              <a:solidFill>
                <a:prstClr val="white"/>
              </a:solidFill>
            </a:endParaRPr>
          </a:p>
        </p:txBody>
      </p:sp>
      <p:sp>
        <p:nvSpPr>
          <p:cNvPr id="24" name="スライド番号プレースホルダー 23"/>
          <p:cNvSpPr>
            <a:spLocks noGrp="1"/>
          </p:cNvSpPr>
          <p:nvPr>
            <p:ph type="sldNum" sz="quarter" idx="12"/>
          </p:nvPr>
        </p:nvSpPr>
        <p:spPr/>
        <p:txBody>
          <a:bodyPr/>
          <a:lstStyle/>
          <a:p>
            <a:fld id="{D57F1E4F-1CFF-5643-939E-217C01CDF565}" type="slidenum">
              <a:rPr lang="en-US" smtClean="0"/>
              <a:pPr/>
              <a:t>40</a:t>
            </a:fld>
            <a:endParaRPr lang="en-US" dirty="0"/>
          </a:p>
        </p:txBody>
      </p:sp>
      <p:sp>
        <p:nvSpPr>
          <p:cNvPr id="38" name="テキスト ボックス 37"/>
          <p:cNvSpPr txBox="1"/>
          <p:nvPr/>
        </p:nvSpPr>
        <p:spPr>
          <a:xfrm>
            <a:off x="1460967" y="3359021"/>
            <a:ext cx="500458" cy="369332"/>
          </a:xfrm>
          <a:prstGeom prst="rect">
            <a:avLst/>
          </a:prstGeom>
          <a:noFill/>
        </p:spPr>
        <p:txBody>
          <a:bodyPr wrap="none" rtlCol="0">
            <a:spAutoFit/>
          </a:bodyPr>
          <a:lstStyle/>
          <a:p>
            <a:r>
              <a:rPr kumimoji="1" lang="en-US" altLang="ja-JP" b="1" i="1" dirty="0" smtClean="0">
                <a:solidFill>
                  <a:srgbClr val="00B0F0"/>
                </a:solidFill>
              </a:rPr>
              <a:t>T=t</a:t>
            </a:r>
            <a:endParaRPr kumimoji="1" lang="ja-JP" altLang="en-US" b="1" i="1" dirty="0">
              <a:solidFill>
                <a:srgbClr val="00B0F0"/>
              </a:solidFill>
            </a:endParaRPr>
          </a:p>
        </p:txBody>
      </p:sp>
      <p:sp>
        <p:nvSpPr>
          <p:cNvPr id="84" name="テキスト ボックス 83"/>
          <p:cNvSpPr txBox="1"/>
          <p:nvPr/>
        </p:nvSpPr>
        <p:spPr>
          <a:xfrm>
            <a:off x="1643966" y="3959439"/>
            <a:ext cx="755335" cy="369332"/>
          </a:xfrm>
          <a:prstGeom prst="rect">
            <a:avLst/>
          </a:prstGeom>
          <a:noFill/>
        </p:spPr>
        <p:txBody>
          <a:bodyPr wrap="none" rtlCol="0">
            <a:spAutoFit/>
          </a:bodyPr>
          <a:lstStyle/>
          <a:p>
            <a:r>
              <a:rPr kumimoji="1" lang="en-US" altLang="ja-JP" b="1" i="1" dirty="0" smtClean="0">
                <a:solidFill>
                  <a:srgbClr val="00B0F0"/>
                </a:solidFill>
              </a:rPr>
              <a:t>T=t+1</a:t>
            </a:r>
            <a:endParaRPr kumimoji="1" lang="ja-JP" altLang="en-US" b="1" i="1" dirty="0">
              <a:solidFill>
                <a:srgbClr val="00B0F0"/>
              </a:solidFill>
            </a:endParaRPr>
          </a:p>
        </p:txBody>
      </p:sp>
      <p:sp>
        <p:nvSpPr>
          <p:cNvPr id="85" name="テキスト ボックス 84"/>
          <p:cNvSpPr txBox="1"/>
          <p:nvPr/>
        </p:nvSpPr>
        <p:spPr>
          <a:xfrm>
            <a:off x="2486642" y="4257430"/>
            <a:ext cx="755335" cy="369332"/>
          </a:xfrm>
          <a:prstGeom prst="rect">
            <a:avLst/>
          </a:prstGeom>
          <a:noFill/>
        </p:spPr>
        <p:txBody>
          <a:bodyPr wrap="none" rtlCol="0">
            <a:spAutoFit/>
          </a:bodyPr>
          <a:lstStyle/>
          <a:p>
            <a:r>
              <a:rPr kumimoji="1" lang="en-US" altLang="ja-JP" b="1" i="1" dirty="0" smtClean="0">
                <a:solidFill>
                  <a:srgbClr val="00B0F0"/>
                </a:solidFill>
              </a:rPr>
              <a:t>T=t+2</a:t>
            </a:r>
            <a:endParaRPr kumimoji="1" lang="ja-JP" altLang="en-US" b="1" i="1" dirty="0">
              <a:solidFill>
                <a:srgbClr val="00B0F0"/>
              </a:solidFill>
            </a:endParaRPr>
          </a:p>
        </p:txBody>
      </p:sp>
      <p:sp>
        <p:nvSpPr>
          <p:cNvPr id="86" name="テキスト ボックス 85"/>
          <p:cNvSpPr txBox="1"/>
          <p:nvPr/>
        </p:nvSpPr>
        <p:spPr>
          <a:xfrm>
            <a:off x="1784183" y="3539672"/>
            <a:ext cx="465192" cy="338554"/>
          </a:xfrm>
          <a:prstGeom prst="rect">
            <a:avLst/>
          </a:prstGeom>
          <a:noFill/>
        </p:spPr>
        <p:txBody>
          <a:bodyPr wrap="none" rtlCol="0">
            <a:spAutoFit/>
          </a:bodyPr>
          <a:lstStyle/>
          <a:p>
            <a:r>
              <a:rPr lang="en-US" altLang="ja-JP" sz="1600" dirty="0" err="1" smtClean="0">
                <a:solidFill>
                  <a:srgbClr val="FF0000"/>
                </a:solidFill>
              </a:rPr>
              <a:t>i</a:t>
            </a:r>
            <a:r>
              <a:rPr lang="en-US" altLang="ja-JP" sz="1600" dirty="0" smtClean="0">
                <a:solidFill>
                  <a:srgbClr val="FF0000"/>
                </a:solidFill>
              </a:rPr>
              <a:t>=3</a:t>
            </a:r>
            <a:endParaRPr lang="ja-JP" altLang="en-US" sz="1600" dirty="0">
              <a:solidFill>
                <a:srgbClr val="FF0000"/>
              </a:solidFill>
            </a:endParaRPr>
          </a:p>
        </p:txBody>
      </p:sp>
      <p:sp>
        <p:nvSpPr>
          <p:cNvPr id="87" name="テキスト ボックス 86"/>
          <p:cNvSpPr txBox="1"/>
          <p:nvPr/>
        </p:nvSpPr>
        <p:spPr>
          <a:xfrm>
            <a:off x="3097732" y="5508312"/>
            <a:ext cx="465192" cy="338554"/>
          </a:xfrm>
          <a:prstGeom prst="rect">
            <a:avLst/>
          </a:prstGeom>
          <a:noFill/>
        </p:spPr>
        <p:txBody>
          <a:bodyPr wrap="none" rtlCol="0">
            <a:spAutoFit/>
          </a:bodyPr>
          <a:lstStyle/>
          <a:p>
            <a:r>
              <a:rPr lang="en-US" altLang="ja-JP" sz="1600" dirty="0" err="1" smtClean="0">
                <a:solidFill>
                  <a:srgbClr val="00B050"/>
                </a:solidFill>
              </a:rPr>
              <a:t>i</a:t>
            </a:r>
            <a:r>
              <a:rPr lang="en-US" altLang="ja-JP" sz="1600" dirty="0" smtClean="0">
                <a:solidFill>
                  <a:srgbClr val="00B050"/>
                </a:solidFill>
              </a:rPr>
              <a:t>=1</a:t>
            </a:r>
            <a:endParaRPr lang="ja-JP" altLang="en-US" sz="1600" dirty="0">
              <a:solidFill>
                <a:srgbClr val="00B050"/>
              </a:solidFill>
            </a:endParaRPr>
          </a:p>
        </p:txBody>
      </p:sp>
      <p:sp>
        <p:nvSpPr>
          <p:cNvPr id="88" name="テキスト ボックス 87"/>
          <p:cNvSpPr txBox="1"/>
          <p:nvPr/>
        </p:nvSpPr>
        <p:spPr>
          <a:xfrm>
            <a:off x="3043951" y="6030278"/>
            <a:ext cx="471604" cy="338554"/>
          </a:xfrm>
          <a:prstGeom prst="rect">
            <a:avLst/>
          </a:prstGeom>
          <a:noFill/>
        </p:spPr>
        <p:txBody>
          <a:bodyPr wrap="none" rtlCol="0">
            <a:spAutoFit/>
          </a:bodyPr>
          <a:lstStyle/>
          <a:p>
            <a:r>
              <a:rPr lang="en-US" altLang="ja-JP" sz="1600" dirty="0" err="1" smtClean="0">
                <a:solidFill>
                  <a:srgbClr val="00B050"/>
                </a:solidFill>
              </a:rPr>
              <a:t>i</a:t>
            </a:r>
            <a:r>
              <a:rPr lang="en-US" altLang="ja-JP" sz="1600" dirty="0" smtClean="0">
                <a:solidFill>
                  <a:srgbClr val="00B050"/>
                </a:solidFill>
              </a:rPr>
              <a:t>=2</a:t>
            </a:r>
            <a:endParaRPr lang="ja-JP" altLang="en-US" sz="1600" dirty="0">
              <a:solidFill>
                <a:srgbClr val="00B050"/>
              </a:solidFill>
            </a:endParaRPr>
          </a:p>
        </p:txBody>
      </p:sp>
      <p:sp>
        <p:nvSpPr>
          <p:cNvPr id="89" name="テキスト ボックス 88"/>
          <p:cNvSpPr txBox="1"/>
          <p:nvPr/>
        </p:nvSpPr>
        <p:spPr>
          <a:xfrm>
            <a:off x="2522096" y="6294884"/>
            <a:ext cx="465192" cy="338554"/>
          </a:xfrm>
          <a:prstGeom prst="rect">
            <a:avLst/>
          </a:prstGeom>
          <a:noFill/>
        </p:spPr>
        <p:txBody>
          <a:bodyPr wrap="none" rtlCol="0">
            <a:spAutoFit/>
          </a:bodyPr>
          <a:lstStyle/>
          <a:p>
            <a:r>
              <a:rPr lang="en-US" altLang="ja-JP" sz="1600" dirty="0" err="1" smtClean="0">
                <a:solidFill>
                  <a:srgbClr val="00B050"/>
                </a:solidFill>
              </a:rPr>
              <a:t>i</a:t>
            </a:r>
            <a:r>
              <a:rPr lang="en-US" altLang="ja-JP" sz="1600" dirty="0" smtClean="0">
                <a:solidFill>
                  <a:srgbClr val="00B050"/>
                </a:solidFill>
              </a:rPr>
              <a:t>=3</a:t>
            </a:r>
            <a:endParaRPr lang="ja-JP" altLang="en-US" sz="1600" dirty="0">
              <a:solidFill>
                <a:srgbClr val="00B050"/>
              </a:solidFill>
            </a:endParaRPr>
          </a:p>
        </p:txBody>
      </p:sp>
      <p:sp>
        <p:nvSpPr>
          <p:cNvPr id="90" name="正方形/長方形 89"/>
          <p:cNvSpPr/>
          <p:nvPr/>
        </p:nvSpPr>
        <p:spPr>
          <a:xfrm>
            <a:off x="939689" y="2730786"/>
            <a:ext cx="3127870" cy="523220"/>
          </a:xfrm>
          <a:prstGeom prst="rect">
            <a:avLst/>
          </a:prstGeom>
        </p:spPr>
        <p:txBody>
          <a:bodyPr wrap="square">
            <a:spAutoFit/>
          </a:bodyPr>
          <a:lstStyle/>
          <a:p>
            <a:r>
              <a:rPr lang="ja-JP" altLang="en-US" sz="1400" dirty="0">
                <a:solidFill>
                  <a:srgbClr val="00B0F0"/>
                </a:solidFill>
              </a:rPr>
              <a:t>撮影</a:t>
            </a:r>
            <a:r>
              <a:rPr lang="ja-JP" altLang="en-US" sz="1400" dirty="0" smtClean="0">
                <a:solidFill>
                  <a:srgbClr val="00B0F0"/>
                </a:solidFill>
              </a:rPr>
              <a:t>動画はパターンと同じ時間</a:t>
            </a:r>
            <a:endParaRPr lang="en-US" altLang="ja-JP" sz="1400" dirty="0" smtClean="0">
              <a:solidFill>
                <a:srgbClr val="00B0F0"/>
              </a:solidFill>
            </a:endParaRPr>
          </a:p>
          <a:p>
            <a:r>
              <a:rPr lang="ja-JP" altLang="en-US" sz="1400" dirty="0" smtClean="0">
                <a:solidFill>
                  <a:srgbClr val="00B0F0"/>
                </a:solidFill>
              </a:rPr>
              <a:t>ステップで得られるとは限らない</a:t>
            </a:r>
            <a:endParaRPr lang="ja-JP" altLang="en-US" sz="1400" dirty="0">
              <a:solidFill>
                <a:srgbClr val="00B0F0"/>
              </a:solidFill>
            </a:endParaRPr>
          </a:p>
        </p:txBody>
      </p:sp>
      <p:sp>
        <p:nvSpPr>
          <p:cNvPr id="91" name="テキスト ボックス 90"/>
          <p:cNvSpPr txBox="1"/>
          <p:nvPr/>
        </p:nvSpPr>
        <p:spPr>
          <a:xfrm>
            <a:off x="5531240" y="3132681"/>
            <a:ext cx="2529860" cy="646331"/>
          </a:xfrm>
          <a:prstGeom prst="rect">
            <a:avLst/>
          </a:prstGeom>
          <a:noFill/>
        </p:spPr>
        <p:txBody>
          <a:bodyPr wrap="none" rtlCol="0">
            <a:spAutoFit/>
          </a:bodyPr>
          <a:lstStyle/>
          <a:p>
            <a:r>
              <a:rPr kumimoji="1" lang="ja-JP" altLang="en-US" b="1" dirty="0" smtClean="0">
                <a:solidFill>
                  <a:srgbClr val="FFFF00"/>
                </a:solidFill>
              </a:rPr>
              <a:t>動き</a:t>
            </a:r>
            <a:r>
              <a:rPr kumimoji="1" lang="en-US" altLang="ja-JP" b="1" dirty="0" smtClean="0">
                <a:solidFill>
                  <a:srgbClr val="FFFF00"/>
                </a:solidFill>
              </a:rPr>
              <a:t>#5</a:t>
            </a:r>
            <a:r>
              <a:rPr kumimoji="1" lang="ja-JP" altLang="en-US" b="1" dirty="0" smtClean="0">
                <a:solidFill>
                  <a:srgbClr val="FFFF00"/>
                </a:solidFill>
              </a:rPr>
              <a:t>の</a:t>
            </a:r>
            <a:r>
              <a:rPr lang="ja-JP" altLang="en-US" b="1" dirty="0" smtClean="0">
                <a:solidFill>
                  <a:srgbClr val="FFFF00"/>
                </a:solidFill>
              </a:rPr>
              <a:t>終わる前から</a:t>
            </a:r>
            <a:endParaRPr lang="en-US" altLang="ja-JP" b="1" dirty="0" smtClean="0">
              <a:solidFill>
                <a:srgbClr val="FFFF00"/>
              </a:solidFill>
            </a:endParaRPr>
          </a:p>
          <a:p>
            <a:r>
              <a:rPr kumimoji="1" lang="ja-JP" altLang="en-US" b="1" dirty="0" smtClean="0">
                <a:solidFill>
                  <a:srgbClr val="FFFF00"/>
                </a:solidFill>
              </a:rPr>
              <a:t>動き</a:t>
            </a:r>
            <a:r>
              <a:rPr kumimoji="1" lang="en-US" altLang="ja-JP" b="1" dirty="0" smtClean="0">
                <a:solidFill>
                  <a:srgbClr val="FFFF00"/>
                </a:solidFill>
              </a:rPr>
              <a:t>#3</a:t>
            </a:r>
            <a:r>
              <a:rPr lang="ja-JP" altLang="en-US" b="1" dirty="0" smtClean="0">
                <a:solidFill>
                  <a:srgbClr val="FFFF00"/>
                </a:solidFill>
              </a:rPr>
              <a:t>が</a:t>
            </a:r>
            <a:r>
              <a:rPr lang="ja-JP" altLang="en-US" b="1" dirty="0">
                <a:solidFill>
                  <a:srgbClr val="FFFF00"/>
                </a:solidFill>
              </a:rPr>
              <a:t>スタート</a:t>
            </a:r>
            <a:endParaRPr kumimoji="1" lang="ja-JP" altLang="en-US" b="1" dirty="0">
              <a:solidFill>
                <a:srgbClr val="FFFF00"/>
              </a:solidFill>
            </a:endParaRPr>
          </a:p>
        </p:txBody>
      </p:sp>
    </p:spTree>
    <p:extLst>
      <p:ext uri="{BB962C8B-B14F-4D97-AF65-F5344CB8AC3E}">
        <p14:creationId xmlns:p14="http://schemas.microsoft.com/office/powerpoint/2010/main" val="285678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indefinite" grpId="0" nodeType="clickEffect">
                                  <p:stCondLst>
                                    <p:cond delay="0"/>
                                  </p:stCondLst>
                                  <p:endCondLst>
                                    <p:cond evt="onNext" delay="0">
                                      <p:tgtEl>
                                        <p:sldTgt/>
                                      </p:tgtEl>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1000"/>
                                        <p:tgtEl>
                                          <p:spTgt spid="91"/>
                                        </p:tgtEl>
                                      </p:cBhvr>
                                    </p:animEffect>
                                    <p:anim calcmode="lin" valueType="num">
                                      <p:cBhvr>
                                        <p:cTn id="18" dur="1000" fill="hold"/>
                                        <p:tgtEl>
                                          <p:spTgt spid="91"/>
                                        </p:tgtEl>
                                        <p:attrNameLst>
                                          <p:attrName>ppt_x</p:attrName>
                                        </p:attrNameLst>
                                      </p:cBhvr>
                                      <p:tavLst>
                                        <p:tav tm="0">
                                          <p:val>
                                            <p:strVal val="#ppt_x"/>
                                          </p:val>
                                        </p:tav>
                                        <p:tav tm="100000">
                                          <p:val>
                                            <p:strVal val="#ppt_x"/>
                                          </p:val>
                                        </p:tav>
                                      </p:tavLst>
                                    </p:anim>
                                    <p:anim calcmode="lin" valueType="num">
                                      <p:cBhvr>
                                        <p:cTn id="19"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9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57F1E4F-1CFF-5643-939E-217C01CDF565}" type="slidenum">
              <a:rPr lang="en-US" smtClean="0"/>
              <a:pPr/>
              <a:t>41</a:t>
            </a:fld>
            <a:endParaRPr lang="en-US" dirty="0"/>
          </a:p>
        </p:txBody>
      </p:sp>
      <p:sp>
        <p:nvSpPr>
          <p:cNvPr id="3" name="テキスト ボックス 2"/>
          <p:cNvSpPr txBox="1"/>
          <p:nvPr/>
        </p:nvSpPr>
        <p:spPr>
          <a:xfrm>
            <a:off x="1303865" y="1718733"/>
            <a:ext cx="5827236" cy="707886"/>
          </a:xfrm>
          <a:prstGeom prst="rect">
            <a:avLst/>
          </a:prstGeom>
          <a:noFill/>
        </p:spPr>
        <p:txBody>
          <a:bodyPr wrap="none" rtlCol="0">
            <a:spAutoFit/>
          </a:bodyPr>
          <a:lstStyle/>
          <a:p>
            <a:r>
              <a:rPr kumimoji="1" lang="ja-JP" altLang="en-US" sz="4000" dirty="0" smtClean="0"/>
              <a:t>１．イントロダクション</a:t>
            </a:r>
            <a:endParaRPr kumimoji="1" lang="ja-JP" altLang="en-US" sz="4000" dirty="0"/>
          </a:p>
        </p:txBody>
      </p:sp>
      <p:sp>
        <p:nvSpPr>
          <p:cNvPr id="4" name="正方形/長方形 3"/>
          <p:cNvSpPr/>
          <p:nvPr/>
        </p:nvSpPr>
        <p:spPr>
          <a:xfrm>
            <a:off x="1769530" y="3576303"/>
            <a:ext cx="6392335" cy="461665"/>
          </a:xfrm>
          <a:prstGeom prst="rect">
            <a:avLst/>
          </a:prstGeom>
        </p:spPr>
        <p:txBody>
          <a:bodyPr wrap="square">
            <a:spAutoFit/>
          </a:bodyPr>
          <a:lstStyle/>
          <a:p>
            <a:pPr>
              <a:tabLst>
                <a:tab pos="4843463" algn="l"/>
              </a:tabLst>
            </a:pPr>
            <a:r>
              <a:rPr lang="en-US" altLang="ja-JP" sz="2400" dirty="0" smtClean="0">
                <a:latin typeface="+mn-ea"/>
              </a:rPr>
              <a:t>1.1  </a:t>
            </a:r>
            <a:r>
              <a:rPr lang="ja-JP" altLang="en-US" sz="2400" dirty="0" smtClean="0">
                <a:latin typeface="+mn-ea"/>
              </a:rPr>
              <a:t>機械</a:t>
            </a:r>
            <a:r>
              <a:rPr lang="ja-JP" altLang="en-US" sz="2400" dirty="0">
                <a:latin typeface="+mn-ea"/>
              </a:rPr>
              <a:t>の健全性診断</a:t>
            </a:r>
            <a:r>
              <a:rPr lang="ja-JP" altLang="en-US" sz="2400" dirty="0" smtClean="0">
                <a:latin typeface="+mn-ea"/>
              </a:rPr>
              <a:t>センシング</a:t>
            </a:r>
            <a:r>
              <a:rPr lang="en-US" altLang="ja-JP" sz="2400" dirty="0" smtClean="0">
                <a:latin typeface="+mn-ea"/>
              </a:rPr>
              <a:t>	</a:t>
            </a:r>
            <a:r>
              <a:rPr lang="ja-JP" altLang="en-US" sz="2400" dirty="0" smtClean="0">
                <a:latin typeface="+mn-ea"/>
              </a:rPr>
              <a:t>とは？</a:t>
            </a:r>
            <a:endParaRPr lang="ja-JP" altLang="en-US" sz="2400" dirty="0">
              <a:latin typeface="+mn-ea"/>
            </a:endParaRPr>
          </a:p>
        </p:txBody>
      </p:sp>
      <p:sp>
        <p:nvSpPr>
          <p:cNvPr id="5" name="正方形/長方形 4"/>
          <p:cNvSpPr/>
          <p:nvPr/>
        </p:nvSpPr>
        <p:spPr>
          <a:xfrm>
            <a:off x="1769530" y="4102044"/>
            <a:ext cx="6299201" cy="461665"/>
          </a:xfrm>
          <a:prstGeom prst="rect">
            <a:avLst/>
          </a:prstGeom>
        </p:spPr>
        <p:txBody>
          <a:bodyPr wrap="square">
            <a:spAutoFit/>
          </a:bodyPr>
          <a:lstStyle/>
          <a:p>
            <a:pPr>
              <a:tabLst>
                <a:tab pos="4843463" algn="l"/>
              </a:tabLst>
            </a:pPr>
            <a:r>
              <a:rPr lang="en-US" altLang="ja-JP" sz="2400" dirty="0">
                <a:latin typeface="+mn-ea"/>
              </a:rPr>
              <a:t>1.2  </a:t>
            </a:r>
            <a:r>
              <a:rPr lang="ja-JP" altLang="en-US" sz="2400" dirty="0">
                <a:latin typeface="+mn-ea"/>
              </a:rPr>
              <a:t>信号解析技術－異常信号検知</a:t>
            </a:r>
            <a:r>
              <a:rPr lang="en-US" altLang="ja-JP" sz="2400" dirty="0">
                <a:latin typeface="+mn-ea"/>
              </a:rPr>
              <a:t>	</a:t>
            </a:r>
            <a:r>
              <a:rPr lang="ja-JP" altLang="en-US" sz="2400" dirty="0">
                <a:latin typeface="+mn-ea"/>
              </a:rPr>
              <a:t>とは？</a:t>
            </a:r>
            <a:endParaRPr lang="en-US" altLang="ja-JP" sz="2400" dirty="0">
              <a:latin typeface="+mn-ea"/>
            </a:endParaRPr>
          </a:p>
        </p:txBody>
      </p:sp>
      <p:sp>
        <p:nvSpPr>
          <p:cNvPr id="6" name="正方形/長方形 5"/>
          <p:cNvSpPr/>
          <p:nvPr/>
        </p:nvSpPr>
        <p:spPr>
          <a:xfrm>
            <a:off x="1769530" y="4627785"/>
            <a:ext cx="6299201" cy="461665"/>
          </a:xfrm>
          <a:prstGeom prst="rect">
            <a:avLst/>
          </a:prstGeom>
        </p:spPr>
        <p:txBody>
          <a:bodyPr wrap="square">
            <a:spAutoFit/>
          </a:bodyPr>
          <a:lstStyle/>
          <a:p>
            <a:pPr>
              <a:tabLst>
                <a:tab pos="4843463" algn="l"/>
              </a:tabLst>
            </a:pPr>
            <a:r>
              <a:rPr lang="en-US" altLang="ja-JP" sz="2400" dirty="0">
                <a:latin typeface="+mn-ea"/>
              </a:rPr>
              <a:t>1.3  </a:t>
            </a:r>
            <a:r>
              <a:rPr lang="ja-JP" altLang="en-US" sz="2400" dirty="0">
                <a:latin typeface="+mn-ea"/>
              </a:rPr>
              <a:t>物理的防護システム 　　　　</a:t>
            </a:r>
            <a:r>
              <a:rPr lang="en-US" altLang="ja-JP" sz="2400" dirty="0">
                <a:latin typeface="+mn-ea"/>
              </a:rPr>
              <a:t>	</a:t>
            </a:r>
            <a:r>
              <a:rPr lang="ja-JP" altLang="en-US" sz="2400" dirty="0">
                <a:latin typeface="+mn-ea"/>
              </a:rPr>
              <a:t>とは？</a:t>
            </a:r>
            <a:endParaRPr lang="en-US" altLang="ja-JP" sz="2400" dirty="0">
              <a:latin typeface="+mn-ea"/>
            </a:endParaRPr>
          </a:p>
        </p:txBody>
      </p:sp>
      <p:sp>
        <p:nvSpPr>
          <p:cNvPr id="7" name="正方形/長方形 6"/>
          <p:cNvSpPr/>
          <p:nvPr/>
        </p:nvSpPr>
        <p:spPr>
          <a:xfrm>
            <a:off x="1769530" y="5153525"/>
            <a:ext cx="6299201" cy="461665"/>
          </a:xfrm>
          <a:prstGeom prst="rect">
            <a:avLst/>
          </a:prstGeom>
        </p:spPr>
        <p:txBody>
          <a:bodyPr wrap="square">
            <a:spAutoFit/>
          </a:bodyPr>
          <a:lstStyle/>
          <a:p>
            <a:pPr>
              <a:tabLst>
                <a:tab pos="4843463" algn="l"/>
              </a:tabLst>
            </a:pPr>
            <a:r>
              <a:rPr lang="en-US" altLang="ja-JP" sz="2400" dirty="0">
                <a:latin typeface="+mn-ea"/>
              </a:rPr>
              <a:t>1.4  </a:t>
            </a:r>
            <a:r>
              <a:rPr lang="ja-JP" altLang="en-US" sz="2400" dirty="0">
                <a:latin typeface="+mn-ea"/>
              </a:rPr>
              <a:t>医療用画像計測（</a:t>
            </a:r>
            <a:r>
              <a:rPr lang="en-US" altLang="ja-JP" sz="2400" dirty="0">
                <a:latin typeface="+mn-ea"/>
              </a:rPr>
              <a:t>MRI</a:t>
            </a:r>
            <a:r>
              <a:rPr lang="ja-JP" altLang="en-US" sz="2400" dirty="0">
                <a:latin typeface="+mn-ea"/>
              </a:rPr>
              <a:t>）　　</a:t>
            </a:r>
            <a:r>
              <a:rPr lang="en-US" altLang="ja-JP" sz="2400" dirty="0">
                <a:latin typeface="+mn-ea"/>
              </a:rPr>
              <a:t>	</a:t>
            </a:r>
            <a:r>
              <a:rPr lang="ja-JP" altLang="en-US" sz="2400" dirty="0">
                <a:latin typeface="+mn-ea"/>
              </a:rPr>
              <a:t>とは？</a:t>
            </a:r>
            <a:endParaRPr lang="en-US" altLang="ja-JP" sz="2400" dirty="0">
              <a:latin typeface="+mn-ea"/>
            </a:endParaRPr>
          </a:p>
        </p:txBody>
      </p:sp>
    </p:spTree>
    <p:extLst>
      <p:ext uri="{BB962C8B-B14F-4D97-AF65-F5344CB8AC3E}">
        <p14:creationId xmlns:p14="http://schemas.microsoft.com/office/powerpoint/2010/main" val="320959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rctx="PPT">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5" descr="magnet"/>
          <p:cNvPicPr>
            <a:picLocks noChangeAspect="1" noChangeArrowheads="1"/>
          </p:cNvPicPr>
          <p:nvPr/>
        </p:nvPicPr>
        <p:blipFill>
          <a:blip r:embed="rId2" cstate="print"/>
          <a:srcRect/>
          <a:stretch>
            <a:fillRect/>
          </a:stretch>
        </p:blipFill>
        <p:spPr bwMode="auto">
          <a:xfrm>
            <a:off x="359569" y="1271588"/>
            <a:ext cx="2379663" cy="1785938"/>
          </a:xfrm>
          <a:prstGeom prst="rect">
            <a:avLst/>
          </a:prstGeom>
          <a:noFill/>
          <a:ln w="9525">
            <a:noFill/>
            <a:miter lim="800000"/>
            <a:headEnd/>
            <a:tailEnd/>
          </a:ln>
        </p:spPr>
      </p:pic>
      <p:sp>
        <p:nvSpPr>
          <p:cNvPr id="9" name="正方形/長方形 8"/>
          <p:cNvSpPr/>
          <p:nvPr/>
        </p:nvSpPr>
        <p:spPr>
          <a:xfrm>
            <a:off x="2014536" y="959280"/>
            <a:ext cx="538163" cy="307975"/>
          </a:xfrm>
          <a:prstGeom prst="rect">
            <a:avLst/>
          </a:prstGeom>
        </p:spPr>
        <p:txBody>
          <a:bodyPr wrap="none">
            <a:spAutoFit/>
          </a:bodyPr>
          <a:lstStyle/>
          <a:p>
            <a:pPr>
              <a:defRPr/>
            </a:pPr>
            <a:r>
              <a:rPr lang="ja-JP" altLang="en-US" sz="1400" b="1" dirty="0">
                <a:latin typeface="+mj-ea"/>
                <a:ea typeface="+mj-ea"/>
              </a:rPr>
              <a:t>ＭＲＩ</a:t>
            </a:r>
          </a:p>
        </p:txBody>
      </p:sp>
      <p:pic>
        <p:nvPicPr>
          <p:cNvPr id="10245" name="図 10" descr="内臓脂肪ＭＲＩ.jpg"/>
          <p:cNvPicPr>
            <a:picLocks noChangeAspect="1"/>
          </p:cNvPicPr>
          <p:nvPr/>
        </p:nvPicPr>
        <p:blipFill>
          <a:blip r:embed="rId3" cstate="print"/>
          <a:srcRect/>
          <a:stretch>
            <a:fillRect/>
          </a:stretch>
        </p:blipFill>
        <p:spPr bwMode="auto">
          <a:xfrm>
            <a:off x="1132946" y="3233519"/>
            <a:ext cx="2005541" cy="1587719"/>
          </a:xfrm>
          <a:prstGeom prst="rect">
            <a:avLst/>
          </a:prstGeom>
          <a:noFill/>
          <a:ln w="9525">
            <a:noFill/>
            <a:miter lim="800000"/>
            <a:headEnd/>
            <a:tailEnd/>
          </a:ln>
        </p:spPr>
      </p:pic>
      <p:cxnSp>
        <p:nvCxnSpPr>
          <p:cNvPr id="13" name="カギ線コネクタ 12"/>
          <p:cNvCxnSpPr/>
          <p:nvPr/>
        </p:nvCxnSpPr>
        <p:spPr>
          <a:xfrm rot="16200000" flipH="1">
            <a:off x="1121995" y="2592755"/>
            <a:ext cx="4185385" cy="857249"/>
          </a:xfrm>
          <a:prstGeom prst="bentConnector3">
            <a:avLst>
              <a:gd name="adj1" fmla="val 50000"/>
            </a:avLst>
          </a:prstGeom>
          <a:ln>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23559" name="正方形/長方形 14"/>
          <p:cNvSpPr>
            <a:spLocks noChangeArrowheads="1"/>
          </p:cNvSpPr>
          <p:nvPr/>
        </p:nvSpPr>
        <p:spPr bwMode="auto">
          <a:xfrm>
            <a:off x="6143625" y="6088063"/>
            <a:ext cx="3071813" cy="738187"/>
          </a:xfrm>
          <a:prstGeom prst="rect">
            <a:avLst/>
          </a:prstGeom>
          <a:noFill/>
          <a:ln w="9525">
            <a:noFill/>
            <a:miter lim="800000"/>
            <a:headEnd/>
            <a:tailEnd/>
          </a:ln>
        </p:spPr>
        <p:txBody>
          <a:bodyPr>
            <a:spAutoFit/>
          </a:bodyPr>
          <a:lstStyle/>
          <a:p>
            <a:pPr>
              <a:defRPr/>
            </a:pPr>
            <a:r>
              <a:rPr lang="ja-JP" altLang="en-US" sz="1050" dirty="0">
                <a:ea typeface="ＭＳ Ｐゴシック" pitchFamily="50" charset="-128"/>
              </a:rPr>
              <a:t>異常細胞は通常細胞の３－６倍のブドウ糖を吸収するため、ブドウ糖に造影剤を混ぜて測定。異常部分のみを測定できる。</a:t>
            </a:r>
            <a:r>
              <a:rPr lang="en-US" altLang="ja-JP" sz="1050" dirty="0">
                <a:ea typeface="ＭＳ Ｐゴシック" pitchFamily="50" charset="-128"/>
              </a:rPr>
              <a:t>PET</a:t>
            </a:r>
            <a:r>
              <a:rPr lang="ja-JP" altLang="en-US" sz="1050" dirty="0" err="1">
                <a:ea typeface="ＭＳ Ｐゴシック" pitchFamily="50" charset="-128"/>
              </a:rPr>
              <a:t>だけ</a:t>
            </a:r>
            <a:r>
              <a:rPr lang="ja-JP" altLang="en-US" sz="1050" dirty="0">
                <a:ea typeface="ＭＳ Ｐゴシック" pitchFamily="50" charset="-128"/>
              </a:rPr>
              <a:t>では光っている部分しかわからないため、</a:t>
            </a:r>
            <a:r>
              <a:rPr lang="en-US" altLang="ja-JP" sz="1050" dirty="0">
                <a:ea typeface="ＭＳ Ｐゴシック" pitchFamily="50" charset="-128"/>
              </a:rPr>
              <a:t>CT</a:t>
            </a:r>
            <a:r>
              <a:rPr lang="ja-JP" altLang="en-US" sz="1050" dirty="0">
                <a:ea typeface="ＭＳ Ｐゴシック" pitchFamily="50" charset="-128"/>
              </a:rPr>
              <a:t>や</a:t>
            </a:r>
            <a:r>
              <a:rPr lang="en-US" altLang="ja-JP" sz="1050" dirty="0">
                <a:ea typeface="ＭＳ Ｐゴシック" pitchFamily="50" charset="-128"/>
              </a:rPr>
              <a:t>MRI</a:t>
            </a:r>
            <a:r>
              <a:rPr lang="ja-JP" altLang="en-US" sz="1050" dirty="0">
                <a:ea typeface="ＭＳ Ｐゴシック" pitchFamily="50" charset="-128"/>
              </a:rPr>
              <a:t>画像と重ねて見る</a:t>
            </a:r>
          </a:p>
        </p:txBody>
      </p:sp>
      <p:pic>
        <p:nvPicPr>
          <p:cNvPr id="10248" name="図 15" descr="pet-ct1.jpg"/>
          <p:cNvPicPr>
            <a:picLocks noChangeAspect="1"/>
          </p:cNvPicPr>
          <p:nvPr/>
        </p:nvPicPr>
        <p:blipFill>
          <a:blip r:embed="rId4" cstate="print"/>
          <a:srcRect/>
          <a:stretch>
            <a:fillRect/>
          </a:stretch>
        </p:blipFill>
        <p:spPr bwMode="auto">
          <a:xfrm>
            <a:off x="6727825" y="3571875"/>
            <a:ext cx="2273300" cy="1249363"/>
          </a:xfrm>
          <a:prstGeom prst="rect">
            <a:avLst/>
          </a:prstGeom>
          <a:noFill/>
          <a:ln w="9525">
            <a:noFill/>
            <a:miter lim="800000"/>
            <a:headEnd/>
            <a:tailEnd/>
          </a:ln>
        </p:spPr>
      </p:pic>
      <p:pic>
        <p:nvPicPr>
          <p:cNvPr id="10249" name="図 16" descr="pet-ct2.jpg"/>
          <p:cNvPicPr>
            <a:picLocks noChangeAspect="1"/>
          </p:cNvPicPr>
          <p:nvPr/>
        </p:nvPicPr>
        <p:blipFill>
          <a:blip r:embed="rId5" cstate="print"/>
          <a:srcRect/>
          <a:stretch>
            <a:fillRect/>
          </a:stretch>
        </p:blipFill>
        <p:spPr bwMode="auto">
          <a:xfrm>
            <a:off x="6715125" y="4929188"/>
            <a:ext cx="2286000" cy="1101725"/>
          </a:xfrm>
          <a:prstGeom prst="rect">
            <a:avLst/>
          </a:prstGeom>
          <a:noFill/>
          <a:ln w="9525">
            <a:noFill/>
            <a:miter lim="800000"/>
            <a:headEnd/>
            <a:tailEnd/>
          </a:ln>
        </p:spPr>
      </p:pic>
      <p:pic>
        <p:nvPicPr>
          <p:cNvPr id="10250" name="図 17" descr="PET原理2.gif"/>
          <p:cNvPicPr>
            <a:picLocks noChangeAspect="1"/>
          </p:cNvPicPr>
          <p:nvPr/>
        </p:nvPicPr>
        <p:blipFill>
          <a:blip r:embed="rId6" cstate="print"/>
          <a:srcRect/>
          <a:stretch>
            <a:fillRect/>
          </a:stretch>
        </p:blipFill>
        <p:spPr bwMode="auto">
          <a:xfrm>
            <a:off x="6858000" y="2786063"/>
            <a:ext cx="1285875" cy="596900"/>
          </a:xfrm>
          <a:prstGeom prst="rect">
            <a:avLst/>
          </a:prstGeom>
          <a:noFill/>
          <a:ln w="9525">
            <a:noFill/>
            <a:miter lim="800000"/>
            <a:headEnd/>
            <a:tailEnd/>
          </a:ln>
        </p:spPr>
      </p:pic>
      <p:pic>
        <p:nvPicPr>
          <p:cNvPr id="19" name="図 18" descr="PET原理１.gif"/>
          <p:cNvPicPr>
            <a:picLocks noChangeAspect="1"/>
          </p:cNvPicPr>
          <p:nvPr/>
        </p:nvPicPr>
        <p:blipFill>
          <a:blip r:embed="rId7" cstate="print"/>
          <a:stretch>
            <a:fillRect/>
          </a:stretch>
        </p:blipFill>
        <p:spPr>
          <a:xfrm>
            <a:off x="6072188" y="1096963"/>
            <a:ext cx="2928937" cy="1546225"/>
          </a:xfrm>
          <a:prstGeom prst="rect">
            <a:avLst/>
          </a:prstGeom>
          <a:ln>
            <a:solidFill>
              <a:schemeClr val="accent3">
                <a:lumMod val="50000"/>
              </a:schemeClr>
            </a:solidFill>
          </a:ln>
        </p:spPr>
      </p:pic>
      <p:cxnSp>
        <p:nvCxnSpPr>
          <p:cNvPr id="21" name="カギ線コネクタ 20"/>
          <p:cNvCxnSpPr/>
          <p:nvPr/>
        </p:nvCxnSpPr>
        <p:spPr>
          <a:xfrm rot="16200000" flipH="1">
            <a:off x="3821907" y="3107531"/>
            <a:ext cx="4929188" cy="714375"/>
          </a:xfrm>
          <a:prstGeom prst="bentConnector3">
            <a:avLst>
              <a:gd name="adj1" fmla="val 43156"/>
            </a:avLst>
          </a:prstGeom>
          <a:ln>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10253" name="正方形/長方形 26"/>
          <p:cNvSpPr>
            <a:spLocks noChangeArrowheads="1"/>
          </p:cNvSpPr>
          <p:nvPr/>
        </p:nvSpPr>
        <p:spPr bwMode="auto">
          <a:xfrm>
            <a:off x="359570" y="4927600"/>
            <a:ext cx="3498056" cy="430213"/>
          </a:xfrm>
          <a:prstGeom prst="rect">
            <a:avLst/>
          </a:prstGeom>
          <a:noFill/>
          <a:ln w="9525">
            <a:noFill/>
            <a:miter lim="800000"/>
            <a:headEnd/>
            <a:tailEnd/>
          </a:ln>
        </p:spPr>
        <p:txBody>
          <a:bodyPr wrap="square">
            <a:spAutoFit/>
          </a:bodyPr>
          <a:lstStyle/>
          <a:p>
            <a:r>
              <a:rPr lang="ja-JP" altLang="en-US" sz="1100" dirty="0"/>
              <a:t>水素原子核（陽子）の磁気共鳴信号を画像化する</a:t>
            </a:r>
            <a:endParaRPr lang="en-US" altLang="ja-JP" sz="1100" dirty="0"/>
          </a:p>
          <a:p>
            <a:r>
              <a:rPr lang="ja-JP" altLang="en-US" sz="1100" dirty="0"/>
              <a:t>部位による信号強度の強弱　→　濃淡画像</a:t>
            </a:r>
          </a:p>
        </p:txBody>
      </p:sp>
      <p:sp>
        <p:nvSpPr>
          <p:cNvPr id="28" name="正方形/長方形 27"/>
          <p:cNvSpPr/>
          <p:nvPr/>
        </p:nvSpPr>
        <p:spPr>
          <a:xfrm>
            <a:off x="6000750" y="714375"/>
            <a:ext cx="506413" cy="307975"/>
          </a:xfrm>
          <a:prstGeom prst="rect">
            <a:avLst/>
          </a:prstGeom>
        </p:spPr>
        <p:txBody>
          <a:bodyPr wrap="none">
            <a:spAutoFit/>
          </a:bodyPr>
          <a:lstStyle/>
          <a:p>
            <a:pPr>
              <a:defRPr/>
            </a:pPr>
            <a:r>
              <a:rPr lang="en-US" altLang="ja-JP" sz="1400" b="1" dirty="0">
                <a:latin typeface="+mj-ea"/>
                <a:ea typeface="+mj-ea"/>
              </a:rPr>
              <a:t>PET</a:t>
            </a:r>
            <a:endParaRPr lang="ja-JP" altLang="en-US" sz="1400" b="1" dirty="0">
              <a:latin typeface="+mj-ea"/>
              <a:ea typeface="+mj-ea"/>
            </a:endParaRPr>
          </a:p>
        </p:txBody>
      </p:sp>
      <p:sp>
        <p:nvSpPr>
          <p:cNvPr id="29" name="正方形/長方形 28"/>
          <p:cNvSpPr/>
          <p:nvPr/>
        </p:nvSpPr>
        <p:spPr>
          <a:xfrm>
            <a:off x="3143250" y="714375"/>
            <a:ext cx="546100" cy="307975"/>
          </a:xfrm>
          <a:prstGeom prst="rect">
            <a:avLst/>
          </a:prstGeom>
        </p:spPr>
        <p:txBody>
          <a:bodyPr wrap="none">
            <a:spAutoFit/>
          </a:bodyPr>
          <a:lstStyle/>
          <a:p>
            <a:pPr>
              <a:defRPr/>
            </a:pPr>
            <a:r>
              <a:rPr lang="en-US" altLang="ja-JP" sz="1400" b="1" dirty="0">
                <a:latin typeface="+mj-ea"/>
                <a:ea typeface="+mj-ea"/>
              </a:rPr>
              <a:t>MEG</a:t>
            </a:r>
            <a:endParaRPr lang="ja-JP" altLang="en-US" sz="1400" b="1" dirty="0">
              <a:latin typeface="+mj-ea"/>
              <a:ea typeface="+mj-ea"/>
            </a:endParaRPr>
          </a:p>
        </p:txBody>
      </p:sp>
      <p:sp>
        <p:nvSpPr>
          <p:cNvPr id="10256" name="テキスト ボックス 33"/>
          <p:cNvSpPr txBox="1">
            <a:spLocks noChangeArrowheads="1"/>
          </p:cNvSpPr>
          <p:nvPr/>
        </p:nvSpPr>
        <p:spPr bwMode="auto">
          <a:xfrm>
            <a:off x="318294" y="6430885"/>
            <a:ext cx="5682456" cy="338554"/>
          </a:xfrm>
          <a:prstGeom prst="rect">
            <a:avLst/>
          </a:prstGeom>
          <a:noFill/>
          <a:ln w="9525">
            <a:solidFill>
              <a:srgbClr val="FF3399"/>
            </a:solidFill>
            <a:miter lim="800000"/>
            <a:headEnd/>
            <a:tailEnd/>
          </a:ln>
        </p:spPr>
        <p:txBody>
          <a:bodyPr wrap="square">
            <a:spAutoFit/>
          </a:bodyPr>
          <a:lstStyle/>
          <a:p>
            <a:r>
              <a:rPr lang="ja-JP" altLang="en-US" sz="1600"/>
              <a:t>医者にいかに「見える画像」を渡すか、が現在の治療の鍵！</a:t>
            </a:r>
          </a:p>
        </p:txBody>
      </p:sp>
      <p:sp>
        <p:nvSpPr>
          <p:cNvPr id="23" name="テキスト ボックス 2"/>
          <p:cNvSpPr txBox="1">
            <a:spLocks noGrp="1" noChangeArrowheads="1"/>
          </p:cNvSpPr>
          <p:nvPr>
            <p:ph type="title"/>
          </p:nvPr>
        </p:nvSpPr>
        <p:spPr>
          <a:xfrm>
            <a:off x="154780" y="160339"/>
            <a:ext cx="7802136" cy="369332"/>
          </a:xfrm>
        </p:spPr>
        <p:txBody>
          <a:bodyPr wrap="none">
            <a:spAutoFit/>
          </a:bodyPr>
          <a:lstStyle/>
          <a:p>
            <a:pPr eaLnBrk="1" hangingPunct="1">
              <a:defRPr/>
            </a:pPr>
            <a:r>
              <a:rPr lang="ja-JP" altLang="en-US" sz="1800" b="1" dirty="0" smtClean="0">
                <a:solidFill>
                  <a:srgbClr val="00B0F0"/>
                </a:solidFill>
                <a:effectLst>
                  <a:outerShdw blurRad="38100" dist="38100" dir="2700000" algn="tl">
                    <a:srgbClr val="000000">
                      <a:alpha val="43137"/>
                    </a:srgbClr>
                  </a:outerShdw>
                </a:effectLst>
                <a:latin typeface="Calibri" pitchFamily="34" charset="0"/>
              </a:rPr>
              <a:t>医療の現場において、いかに「シミュレーション」が多用されているか！</a:t>
            </a:r>
            <a:endParaRPr lang="en-US" altLang="ja-JP" sz="1800" b="1" dirty="0">
              <a:solidFill>
                <a:srgbClr val="00B0F0"/>
              </a:solidFill>
              <a:effectLst>
                <a:outerShdw blurRad="38100" dist="38100" dir="2700000" algn="tl">
                  <a:srgbClr val="000000">
                    <a:alpha val="43137"/>
                  </a:srgbClr>
                </a:outerShdw>
              </a:effectLst>
              <a:latin typeface="Calibri" pitchFamily="34" charset="0"/>
            </a:endParaRPr>
          </a:p>
        </p:txBody>
      </p:sp>
      <p:sp>
        <p:nvSpPr>
          <p:cNvPr id="10258" name="テキスト ボックス 23"/>
          <p:cNvSpPr txBox="1">
            <a:spLocks noChangeArrowheads="1"/>
          </p:cNvSpPr>
          <p:nvPr/>
        </p:nvSpPr>
        <p:spPr bwMode="auto">
          <a:xfrm>
            <a:off x="431799" y="5357813"/>
            <a:ext cx="3353711" cy="523220"/>
          </a:xfrm>
          <a:prstGeom prst="rect">
            <a:avLst/>
          </a:prstGeom>
          <a:noFill/>
          <a:ln w="9525">
            <a:noFill/>
            <a:miter lim="800000"/>
            <a:headEnd/>
            <a:tailEnd/>
          </a:ln>
        </p:spPr>
        <p:txBody>
          <a:bodyPr wrap="square">
            <a:spAutoFit/>
          </a:bodyPr>
          <a:lstStyle/>
          <a:p>
            <a:r>
              <a:rPr lang="ja-JP" altLang="en-US" sz="1400" b="1" dirty="0"/>
              <a:t>これらすべての画像は、</a:t>
            </a:r>
            <a:r>
              <a:rPr lang="ja-JP" altLang="en-US" sz="1100" b="1" dirty="0"/>
              <a:t>計算</a:t>
            </a:r>
            <a:r>
              <a:rPr lang="ja-JP" altLang="en-US" sz="1400" b="1" dirty="0"/>
              <a:t>の力を借りなければ画像化することはできない！</a:t>
            </a:r>
          </a:p>
        </p:txBody>
      </p:sp>
      <p:sp>
        <p:nvSpPr>
          <p:cNvPr id="10259" name="テキスト ボックス 24"/>
          <p:cNvSpPr txBox="1">
            <a:spLocks noChangeArrowheads="1"/>
          </p:cNvSpPr>
          <p:nvPr/>
        </p:nvSpPr>
        <p:spPr bwMode="auto">
          <a:xfrm>
            <a:off x="359569" y="6060998"/>
            <a:ext cx="3672800" cy="338554"/>
          </a:xfrm>
          <a:prstGeom prst="rect">
            <a:avLst/>
          </a:prstGeom>
          <a:noFill/>
          <a:ln w="9525">
            <a:noFill/>
            <a:miter lim="800000"/>
            <a:headEnd/>
            <a:tailEnd/>
          </a:ln>
        </p:spPr>
        <p:txBody>
          <a:bodyPr wrap="none">
            <a:spAutoFit/>
          </a:bodyPr>
          <a:lstStyle/>
          <a:p>
            <a:r>
              <a:rPr lang="ja-JP" altLang="en-US" sz="1600" dirty="0"/>
              <a:t>画像を作るのは医者ではなく「技師」</a:t>
            </a:r>
          </a:p>
        </p:txBody>
      </p:sp>
      <p:sp>
        <p:nvSpPr>
          <p:cNvPr id="10260" name="テキスト ボックス 36"/>
          <p:cNvSpPr txBox="1">
            <a:spLocks noChangeArrowheads="1"/>
          </p:cNvSpPr>
          <p:nvPr/>
        </p:nvSpPr>
        <p:spPr bwMode="auto">
          <a:xfrm>
            <a:off x="3983039" y="5329239"/>
            <a:ext cx="2243137" cy="584775"/>
          </a:xfrm>
          <a:prstGeom prst="rect">
            <a:avLst/>
          </a:prstGeom>
          <a:noFill/>
          <a:ln w="9525">
            <a:noFill/>
            <a:miter lim="800000"/>
            <a:headEnd/>
            <a:tailEnd/>
          </a:ln>
        </p:spPr>
        <p:txBody>
          <a:bodyPr>
            <a:spAutoFit/>
          </a:bodyPr>
          <a:lstStyle/>
          <a:p>
            <a:r>
              <a:rPr lang="ja-JP" altLang="en-US" sz="1600" dirty="0">
                <a:solidFill>
                  <a:srgbClr val="FF0000"/>
                </a:solidFill>
              </a:rPr>
              <a:t>なぜ？　→　直接見ることができないから</a:t>
            </a:r>
          </a:p>
        </p:txBody>
      </p:sp>
      <p:sp>
        <p:nvSpPr>
          <p:cNvPr id="24" name="テキスト ボックス 23"/>
          <p:cNvSpPr txBox="1"/>
          <p:nvPr/>
        </p:nvSpPr>
        <p:spPr>
          <a:xfrm>
            <a:off x="8001000" y="3357563"/>
            <a:ext cx="1011238" cy="230187"/>
          </a:xfrm>
          <a:prstGeom prst="rect">
            <a:avLst/>
          </a:prstGeom>
          <a:noFill/>
        </p:spPr>
        <p:txBody>
          <a:bodyPr wrap="none">
            <a:spAutoFit/>
          </a:bodyPr>
          <a:lstStyle/>
          <a:p>
            <a:pPr>
              <a:defRPr/>
            </a:pPr>
            <a:r>
              <a:rPr lang="ja-JP" altLang="en-US" sz="900" dirty="0">
                <a:effectLst>
                  <a:outerShdw blurRad="38100" dist="38100" dir="2700000" algn="tl">
                    <a:srgbClr val="000000">
                      <a:alpha val="43137"/>
                    </a:srgbClr>
                  </a:outerShdw>
                </a:effectLst>
              </a:rPr>
              <a:t>現、博士課程</a:t>
            </a:r>
            <a:r>
              <a:rPr lang="en-US" altLang="ja-JP" sz="900" dirty="0">
                <a:effectLst>
                  <a:outerShdw blurRad="38100" dist="38100" dir="2700000" algn="tl">
                    <a:srgbClr val="000000">
                      <a:alpha val="43137"/>
                    </a:srgbClr>
                  </a:outerShdw>
                </a:effectLst>
              </a:rPr>
              <a:t>1</a:t>
            </a:r>
            <a:r>
              <a:rPr lang="ja-JP" altLang="en-US" sz="900" dirty="0">
                <a:effectLst>
                  <a:outerShdw blurRad="38100" dist="38100" dir="2700000" algn="tl">
                    <a:srgbClr val="000000">
                      <a:alpha val="43137"/>
                    </a:srgbClr>
                  </a:outerShdw>
                </a:effectLst>
              </a:rPr>
              <a:t>年</a:t>
            </a:r>
          </a:p>
        </p:txBody>
      </p:sp>
      <p:pic>
        <p:nvPicPr>
          <p:cNvPr id="10262" name="Picture 2" descr="jn05#005"/>
          <p:cNvPicPr>
            <a:picLocks noChangeAspect="1" noChangeArrowheads="1"/>
          </p:cNvPicPr>
          <p:nvPr/>
        </p:nvPicPr>
        <p:blipFill>
          <a:blip r:embed="rId8" cstate="print"/>
          <a:srcRect/>
          <a:stretch>
            <a:fillRect/>
          </a:stretch>
        </p:blipFill>
        <p:spPr bwMode="auto">
          <a:xfrm>
            <a:off x="4214813" y="2357438"/>
            <a:ext cx="1660525" cy="1069975"/>
          </a:xfrm>
          <a:prstGeom prst="rect">
            <a:avLst/>
          </a:prstGeom>
          <a:noFill/>
          <a:ln w="9525">
            <a:noFill/>
            <a:miter lim="800000"/>
            <a:headEnd/>
            <a:tailEnd/>
          </a:ln>
        </p:spPr>
      </p:pic>
      <p:sp>
        <p:nvSpPr>
          <p:cNvPr id="26" name="Text Box 5"/>
          <p:cNvSpPr txBox="1">
            <a:spLocks noChangeArrowheads="1"/>
          </p:cNvSpPr>
          <p:nvPr/>
        </p:nvSpPr>
        <p:spPr bwMode="auto">
          <a:xfrm>
            <a:off x="3786188" y="4929188"/>
            <a:ext cx="2714625" cy="484187"/>
          </a:xfrm>
          <a:prstGeom prst="rect">
            <a:avLst/>
          </a:prstGeom>
          <a:noFill/>
          <a:ln w="9525">
            <a:noFill/>
            <a:miter lim="800000"/>
            <a:headEnd/>
            <a:tailEnd/>
          </a:ln>
        </p:spPr>
        <p:txBody>
          <a:bodyPr lIns="74295" tIns="8890" rIns="74295" bIns="8890"/>
          <a:lstStyle/>
          <a:p>
            <a:pPr eaLnBrk="0" hangingPunct="0">
              <a:defRPr/>
            </a:pPr>
            <a:r>
              <a:rPr kumimoji="0" lang="ja-JP" altLang="en-US" sz="1100" dirty="0">
                <a:latin typeface="+mj-ea"/>
                <a:ea typeface="+mj-ea"/>
              </a:rPr>
              <a:t>頭頂方向から見た電流源の推定解（黒矢印）とその作る磁場（単位: </a:t>
            </a:r>
            <a:r>
              <a:rPr kumimoji="0" lang="en-US" altLang="ja-JP" sz="1100" dirty="0" err="1">
                <a:latin typeface="+mj-ea"/>
                <a:ea typeface="+mj-ea"/>
              </a:rPr>
              <a:t>fT</a:t>
            </a:r>
            <a:r>
              <a:rPr kumimoji="0" lang="en-US" altLang="ja-JP" sz="1100" dirty="0">
                <a:latin typeface="+mj-ea"/>
                <a:ea typeface="+mj-ea"/>
              </a:rPr>
              <a:t>）</a:t>
            </a:r>
            <a:endParaRPr kumimoji="0" lang="ja-JP" altLang="en-US" sz="1100" dirty="0">
              <a:latin typeface="+mj-ea"/>
              <a:ea typeface="+mj-ea"/>
            </a:endParaRPr>
          </a:p>
        </p:txBody>
      </p:sp>
      <p:pic>
        <p:nvPicPr>
          <p:cNvPr id="10264" name="Picture 12" descr="C:\Documents and Settings\yosii\My Documents\My Pictures\修論中間発表用\dip3-0top.bmp"/>
          <p:cNvPicPr>
            <a:picLocks noChangeAspect="1" noChangeArrowheads="1"/>
          </p:cNvPicPr>
          <p:nvPr/>
        </p:nvPicPr>
        <p:blipFill>
          <a:blip r:embed="rId9" cstate="print"/>
          <a:srcRect/>
          <a:stretch>
            <a:fillRect/>
          </a:stretch>
        </p:blipFill>
        <p:spPr bwMode="auto">
          <a:xfrm>
            <a:off x="3714750" y="3487738"/>
            <a:ext cx="1785938" cy="1417637"/>
          </a:xfrm>
          <a:prstGeom prst="rect">
            <a:avLst/>
          </a:prstGeom>
          <a:noFill/>
          <a:ln w="9525">
            <a:noFill/>
            <a:miter lim="800000"/>
            <a:headEnd/>
            <a:tailEnd/>
          </a:ln>
        </p:spPr>
      </p:pic>
      <p:pic>
        <p:nvPicPr>
          <p:cNvPr id="10265" name="Picture 9" descr="jn05#003"/>
          <p:cNvPicPr>
            <a:picLocks noChangeAspect="1" noChangeArrowheads="1"/>
          </p:cNvPicPr>
          <p:nvPr/>
        </p:nvPicPr>
        <p:blipFill>
          <a:blip r:embed="rId10" cstate="print"/>
          <a:srcRect/>
          <a:stretch>
            <a:fillRect/>
          </a:stretch>
        </p:blipFill>
        <p:spPr bwMode="auto">
          <a:xfrm>
            <a:off x="4429125" y="1000125"/>
            <a:ext cx="976313" cy="996950"/>
          </a:xfrm>
          <a:prstGeom prst="rect">
            <a:avLst/>
          </a:prstGeom>
          <a:noFill/>
          <a:ln w="9525">
            <a:noFill/>
            <a:miter lim="800000"/>
            <a:headEnd/>
            <a:tailEnd/>
          </a:ln>
        </p:spPr>
      </p:pic>
      <p:sp>
        <p:nvSpPr>
          <p:cNvPr id="10266" name="AutoShape 10"/>
          <p:cNvSpPr>
            <a:spLocks noChangeArrowheads="1"/>
          </p:cNvSpPr>
          <p:nvPr/>
        </p:nvSpPr>
        <p:spPr bwMode="auto">
          <a:xfrm rot="5400000">
            <a:off x="4759325" y="2070101"/>
            <a:ext cx="242887" cy="188912"/>
          </a:xfrm>
          <a:prstGeom prst="rightArrow">
            <a:avLst>
              <a:gd name="adj1" fmla="val 50000"/>
              <a:gd name="adj2" fmla="val 35190"/>
            </a:avLst>
          </a:prstGeom>
          <a:solidFill>
            <a:srgbClr val="00FF00"/>
          </a:solidFill>
          <a:ln w="12700" cap="sq">
            <a:solidFill>
              <a:schemeClr val="tx1"/>
            </a:solidFill>
            <a:miter lim="800000"/>
            <a:headEnd type="none" w="sm" len="sm"/>
            <a:tailEnd type="none" w="sm" len="sm"/>
          </a:ln>
        </p:spPr>
        <p:txBody>
          <a:bodyPr wrap="none" anchor="ctr"/>
          <a:lstStyle/>
          <a:p>
            <a:endParaRPr lang="ja-JP" altLang="en-US">
              <a:latin typeface="Calibri" pitchFamily="34" charset="0"/>
            </a:endParaRPr>
          </a:p>
        </p:txBody>
      </p:sp>
      <p:pic>
        <p:nvPicPr>
          <p:cNvPr id="10267" name="Picture 5" descr="jn05#004"/>
          <p:cNvPicPr>
            <a:picLocks noChangeAspect="1" noChangeArrowheads="1"/>
          </p:cNvPicPr>
          <p:nvPr/>
        </p:nvPicPr>
        <p:blipFill>
          <a:blip r:embed="rId11" cstate="print"/>
          <a:srcRect/>
          <a:stretch>
            <a:fillRect/>
          </a:stretch>
        </p:blipFill>
        <p:spPr bwMode="auto">
          <a:xfrm>
            <a:off x="3000375" y="1000125"/>
            <a:ext cx="1177925" cy="1785938"/>
          </a:xfrm>
          <a:prstGeom prst="rect">
            <a:avLst/>
          </a:prstGeom>
          <a:noFill/>
          <a:ln w="9525">
            <a:noFill/>
            <a:miter lim="800000"/>
            <a:headEnd/>
            <a:tailEnd/>
          </a:ln>
        </p:spPr>
      </p:pic>
      <p:sp>
        <p:nvSpPr>
          <p:cNvPr id="33" name="テキスト ボックス 32"/>
          <p:cNvSpPr txBox="1"/>
          <p:nvPr/>
        </p:nvSpPr>
        <p:spPr>
          <a:xfrm>
            <a:off x="5500688" y="3929063"/>
            <a:ext cx="1000125" cy="369887"/>
          </a:xfrm>
          <a:prstGeom prst="rect">
            <a:avLst/>
          </a:prstGeom>
          <a:noFill/>
        </p:spPr>
        <p:txBody>
          <a:bodyPr>
            <a:spAutoFit/>
          </a:bodyPr>
          <a:lstStyle/>
          <a:p>
            <a:pPr>
              <a:defRPr/>
            </a:pPr>
            <a:r>
              <a:rPr lang="ja-JP" altLang="en-US" sz="900" dirty="0">
                <a:effectLst>
                  <a:outerShdw blurRad="38100" dist="38100" dir="2700000" algn="tl">
                    <a:srgbClr val="000000">
                      <a:alpha val="43137"/>
                    </a:srgbClr>
                  </a:outerShdw>
                </a:effectLst>
              </a:rPr>
              <a:t>平成</a:t>
            </a:r>
            <a:r>
              <a:rPr lang="en-US" altLang="ja-JP" sz="900" dirty="0">
                <a:effectLst>
                  <a:outerShdw blurRad="38100" dist="38100" dir="2700000" algn="tl">
                    <a:srgbClr val="000000">
                      <a:alpha val="43137"/>
                    </a:srgbClr>
                  </a:outerShdw>
                </a:effectLst>
              </a:rPr>
              <a:t>17</a:t>
            </a:r>
            <a:r>
              <a:rPr lang="ja-JP" altLang="en-US" sz="900" dirty="0">
                <a:effectLst>
                  <a:outerShdw blurRad="38100" dist="38100" dir="2700000" algn="tl">
                    <a:srgbClr val="000000">
                      <a:alpha val="43137"/>
                    </a:srgbClr>
                  </a:outerShdw>
                </a:effectLst>
              </a:rPr>
              <a:t>年度</a:t>
            </a:r>
            <a:endParaRPr lang="en-US" altLang="ja-JP" sz="900" dirty="0">
              <a:effectLst>
                <a:outerShdw blurRad="38100" dist="38100" dir="2700000" algn="tl">
                  <a:srgbClr val="000000">
                    <a:alpha val="43137"/>
                  </a:srgbClr>
                </a:outerShdw>
              </a:effectLst>
            </a:endParaRPr>
          </a:p>
          <a:p>
            <a:pPr>
              <a:defRPr/>
            </a:pPr>
            <a:r>
              <a:rPr lang="ja-JP" altLang="en-US" sz="900" dirty="0">
                <a:effectLst>
                  <a:outerShdw blurRad="38100" dist="38100" dir="2700000" algn="tl">
                    <a:srgbClr val="000000">
                      <a:alpha val="43137"/>
                    </a:srgbClr>
                  </a:outerShdw>
                </a:effectLst>
              </a:rPr>
              <a:t>修士論文</a:t>
            </a:r>
          </a:p>
        </p:txBody>
      </p:sp>
      <p:sp>
        <p:nvSpPr>
          <p:cNvPr id="10269" name="スライド番号プレースホルダ 29"/>
          <p:cNvSpPr>
            <a:spLocks noGrp="1"/>
          </p:cNvSpPr>
          <p:nvPr>
            <p:ph type="sldNum" sz="quarter" idx="12"/>
          </p:nvPr>
        </p:nvSpPr>
        <p:spPr>
          <a:noFill/>
        </p:spPr>
        <p:txBody>
          <a:bodyPr/>
          <a:lstStyle/>
          <a:p>
            <a:fld id="{361C1306-D2C3-48AA-8F06-6EBE5E131195}" type="slidenum">
              <a:rPr lang="en-US" altLang="ja-JP" smtClean="0"/>
              <a:pPr/>
              <a:t>42</a:t>
            </a:fld>
            <a:endParaRPr lang="en-US" altLang="ja-JP" smtClean="0"/>
          </a:p>
        </p:txBody>
      </p:sp>
    </p:spTree>
    <p:extLst>
      <p:ext uri="{BB962C8B-B14F-4D97-AF65-F5344CB8AC3E}">
        <p14:creationId xmlns:p14="http://schemas.microsoft.com/office/powerpoint/2010/main" val="35372268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スライド番号プレースホルダ 5"/>
          <p:cNvSpPr>
            <a:spLocks noGrp="1"/>
          </p:cNvSpPr>
          <p:nvPr>
            <p:ph type="sldNum" sz="quarter" idx="12"/>
          </p:nvPr>
        </p:nvSpPr>
        <p:spPr/>
        <p:txBody>
          <a:bodyPr/>
          <a:lstStyle/>
          <a:p>
            <a:fld id="{61726F32-5960-45E7-9201-79768107C9BE}" type="slidenum">
              <a:rPr lang="en-US" altLang="ja-JP"/>
              <a:pPr/>
              <a:t>43</a:t>
            </a:fld>
            <a:endParaRPr lang="en-US" altLang="ja-JP"/>
          </a:p>
        </p:txBody>
      </p:sp>
      <p:sp>
        <p:nvSpPr>
          <p:cNvPr id="439298" name="Rectangle 2"/>
          <p:cNvSpPr>
            <a:spLocks noGrp="1" noChangeArrowheads="1"/>
          </p:cNvSpPr>
          <p:nvPr>
            <p:ph type="title"/>
          </p:nvPr>
        </p:nvSpPr>
        <p:spPr>
          <a:xfrm>
            <a:off x="1643947" y="-43433"/>
            <a:ext cx="6589199" cy="1280890"/>
          </a:xfrm>
          <a:noFill/>
          <a:ln/>
        </p:spPr>
        <p:txBody>
          <a:bodyPr anchor="ctr"/>
          <a:lstStyle/>
          <a:p>
            <a:pPr marL="838200" indent="-838200" algn="ctr"/>
            <a:r>
              <a:rPr lang="en-US" altLang="ja-JP" sz="5100" dirty="0">
                <a:solidFill>
                  <a:schemeClr val="hlink"/>
                </a:solidFill>
              </a:rPr>
              <a:t>MRI</a:t>
            </a:r>
            <a:r>
              <a:rPr lang="ja-JP" altLang="en-US" sz="5100" dirty="0">
                <a:solidFill>
                  <a:schemeClr val="hlink"/>
                </a:solidFill>
              </a:rPr>
              <a:t>とは</a:t>
            </a:r>
          </a:p>
        </p:txBody>
      </p:sp>
      <p:pic>
        <p:nvPicPr>
          <p:cNvPr id="439301" name="Picture 5" descr="magnet"/>
          <p:cNvPicPr>
            <a:picLocks noChangeAspect="1" noChangeArrowheads="1"/>
          </p:cNvPicPr>
          <p:nvPr/>
        </p:nvPicPr>
        <p:blipFill>
          <a:blip r:embed="rId2" cstate="print"/>
          <a:srcRect/>
          <a:stretch>
            <a:fillRect/>
          </a:stretch>
        </p:blipFill>
        <p:spPr bwMode="auto">
          <a:xfrm>
            <a:off x="6157913" y="2479675"/>
            <a:ext cx="2665412" cy="2000250"/>
          </a:xfrm>
          <a:prstGeom prst="rect">
            <a:avLst/>
          </a:prstGeom>
          <a:noFill/>
        </p:spPr>
      </p:pic>
      <p:sp>
        <p:nvSpPr>
          <p:cNvPr id="439302" name="Text Box 6"/>
          <p:cNvSpPr txBox="1">
            <a:spLocks noChangeArrowheads="1"/>
          </p:cNvSpPr>
          <p:nvPr/>
        </p:nvSpPr>
        <p:spPr bwMode="auto">
          <a:xfrm>
            <a:off x="5797550" y="4437063"/>
            <a:ext cx="3311525" cy="366712"/>
          </a:xfrm>
          <a:prstGeom prst="rect">
            <a:avLst/>
          </a:prstGeom>
          <a:noFill/>
          <a:ln w="22225" algn="ctr">
            <a:noFill/>
            <a:miter lim="800000"/>
            <a:headEnd/>
            <a:tailEnd/>
          </a:ln>
          <a:effectLst/>
        </p:spPr>
        <p:txBody>
          <a:bodyPr>
            <a:spAutoFit/>
          </a:bodyPr>
          <a:lstStyle/>
          <a:p>
            <a:pPr algn="ctr">
              <a:spcBef>
                <a:spcPct val="50000"/>
              </a:spcBef>
            </a:pPr>
            <a:r>
              <a:rPr lang="en-US" altLang="ja-JP">
                <a:effectLst>
                  <a:outerShdw blurRad="38100" dist="38100" dir="2700000" algn="tl">
                    <a:srgbClr val="C0C0C0"/>
                  </a:outerShdw>
                </a:effectLst>
                <a:latin typeface="Tahoma" pitchFamily="34" charset="0"/>
              </a:rPr>
              <a:t>1.5T, </a:t>
            </a:r>
            <a:r>
              <a:rPr lang="ja-JP" altLang="en-US">
                <a:effectLst>
                  <a:outerShdw blurRad="38100" dist="38100" dir="2700000" algn="tl">
                    <a:srgbClr val="C0C0C0"/>
                  </a:outerShdw>
                </a:effectLst>
                <a:latin typeface="Tahoma" pitchFamily="34" charset="0"/>
              </a:rPr>
              <a:t>医療用ＭＲＩ</a:t>
            </a:r>
          </a:p>
        </p:txBody>
      </p:sp>
      <p:pic>
        <p:nvPicPr>
          <p:cNvPr id="439303" name="Picture 7" descr="mri-scan"/>
          <p:cNvPicPr>
            <a:picLocks noChangeAspect="1" noChangeArrowheads="1"/>
          </p:cNvPicPr>
          <p:nvPr/>
        </p:nvPicPr>
        <p:blipFill>
          <a:blip r:embed="rId3" cstate="print"/>
          <a:srcRect/>
          <a:stretch>
            <a:fillRect/>
          </a:stretch>
        </p:blipFill>
        <p:spPr bwMode="auto">
          <a:xfrm>
            <a:off x="4500563" y="5013325"/>
            <a:ext cx="1701800" cy="1800225"/>
          </a:xfrm>
          <a:prstGeom prst="rect">
            <a:avLst/>
          </a:prstGeom>
          <a:noFill/>
        </p:spPr>
      </p:pic>
      <p:sp>
        <p:nvSpPr>
          <p:cNvPr id="439304" name="AutoShape 8"/>
          <p:cNvSpPr>
            <a:spLocks noChangeArrowheads="1"/>
          </p:cNvSpPr>
          <p:nvPr/>
        </p:nvSpPr>
        <p:spPr bwMode="auto">
          <a:xfrm rot="16200000" flipH="1">
            <a:off x="5112544" y="3969544"/>
            <a:ext cx="936625" cy="100806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folHlink"/>
          </a:solidFill>
          <a:ln w="22225" algn="ctr">
            <a:solidFill>
              <a:srgbClr val="003300"/>
            </a:solidFill>
            <a:miter lim="800000"/>
            <a:headEnd/>
            <a:tailEnd/>
          </a:ln>
          <a:effectLst/>
        </p:spPr>
        <p:txBody>
          <a:bodyPr wrap="none" anchor="ctr"/>
          <a:lstStyle/>
          <a:p>
            <a:endParaRPr lang="ja-JP" altLang="en-US"/>
          </a:p>
        </p:txBody>
      </p:sp>
      <p:sp>
        <p:nvSpPr>
          <p:cNvPr id="439309" name="Text Box 13"/>
          <p:cNvSpPr txBox="1">
            <a:spLocks noChangeArrowheads="1"/>
          </p:cNvSpPr>
          <p:nvPr/>
        </p:nvSpPr>
        <p:spPr bwMode="auto">
          <a:xfrm>
            <a:off x="497432" y="1229966"/>
            <a:ext cx="7956551" cy="457200"/>
          </a:xfrm>
          <a:prstGeom prst="rect">
            <a:avLst/>
          </a:prstGeom>
          <a:noFill/>
          <a:ln w="22225" algn="ctr">
            <a:noFill/>
            <a:miter lim="800000"/>
            <a:headEnd/>
            <a:tailEnd/>
          </a:ln>
          <a:effectLst/>
        </p:spPr>
        <p:txBody>
          <a:bodyPr wrap="none">
            <a:spAutoFit/>
          </a:bodyPr>
          <a:lstStyle/>
          <a:p>
            <a:r>
              <a:rPr lang="en-US" altLang="ja-JP" sz="2400" b="1" dirty="0">
                <a:solidFill>
                  <a:srgbClr val="FF0000"/>
                </a:solidFill>
                <a:latin typeface="Times New Roman" pitchFamily="18" charset="0"/>
              </a:rPr>
              <a:t>M</a:t>
            </a:r>
            <a:r>
              <a:rPr lang="en-US" altLang="ja-JP" sz="2400" b="1" dirty="0">
                <a:latin typeface="Times New Roman" pitchFamily="18" charset="0"/>
              </a:rPr>
              <a:t>agnetic </a:t>
            </a:r>
            <a:r>
              <a:rPr lang="en-US" altLang="ja-JP" sz="2400" b="1" dirty="0">
                <a:solidFill>
                  <a:srgbClr val="FF0000"/>
                </a:solidFill>
                <a:latin typeface="Times New Roman" pitchFamily="18" charset="0"/>
              </a:rPr>
              <a:t>R</a:t>
            </a:r>
            <a:r>
              <a:rPr lang="en-US" altLang="ja-JP" sz="2400" b="1" dirty="0">
                <a:latin typeface="Times New Roman" pitchFamily="18" charset="0"/>
              </a:rPr>
              <a:t>esonance </a:t>
            </a:r>
            <a:r>
              <a:rPr lang="en-US" altLang="ja-JP" sz="2400" b="1" dirty="0">
                <a:solidFill>
                  <a:srgbClr val="FF0000"/>
                </a:solidFill>
                <a:latin typeface="Times New Roman" pitchFamily="18" charset="0"/>
              </a:rPr>
              <a:t>I</a:t>
            </a:r>
            <a:r>
              <a:rPr lang="en-US" altLang="ja-JP" sz="2400" b="1" dirty="0">
                <a:latin typeface="Times New Roman" pitchFamily="18" charset="0"/>
              </a:rPr>
              <a:t>maging </a:t>
            </a:r>
            <a:r>
              <a:rPr lang="ja-JP" altLang="en-US" sz="2400" b="1" dirty="0">
                <a:latin typeface="Times New Roman" pitchFamily="18" charset="0"/>
              </a:rPr>
              <a:t>＝ </a:t>
            </a:r>
            <a:r>
              <a:rPr lang="en-US" altLang="ja-JP" sz="2400" b="1" dirty="0"/>
              <a:t>(</a:t>
            </a:r>
            <a:r>
              <a:rPr lang="ja-JP" altLang="en-US" sz="2400" b="1" dirty="0"/>
              <a:t>核</a:t>
            </a:r>
            <a:r>
              <a:rPr lang="en-US" altLang="ja-JP" sz="2400" b="1" dirty="0"/>
              <a:t>)</a:t>
            </a:r>
            <a:r>
              <a:rPr lang="ja-JP" altLang="en-US" sz="2400" b="1" dirty="0">
                <a:latin typeface="Times New Roman" pitchFamily="18" charset="0"/>
              </a:rPr>
              <a:t>磁気共鳴画像化　の略</a:t>
            </a:r>
          </a:p>
        </p:txBody>
      </p:sp>
      <p:sp>
        <p:nvSpPr>
          <p:cNvPr id="439310" name="Text Box 14"/>
          <p:cNvSpPr txBox="1">
            <a:spLocks noChangeArrowheads="1"/>
          </p:cNvSpPr>
          <p:nvPr/>
        </p:nvSpPr>
        <p:spPr bwMode="auto">
          <a:xfrm>
            <a:off x="395287" y="1708150"/>
            <a:ext cx="8562445" cy="1355725"/>
          </a:xfrm>
          <a:prstGeom prst="rect">
            <a:avLst/>
          </a:prstGeom>
          <a:noFill/>
          <a:ln w="22225" algn="ctr">
            <a:noFill/>
            <a:miter lim="800000"/>
            <a:headEnd/>
            <a:tailEnd/>
          </a:ln>
          <a:effectLst/>
        </p:spPr>
        <p:txBody>
          <a:bodyPr wrap="square">
            <a:spAutoFit/>
          </a:bodyPr>
          <a:lstStyle/>
          <a:p>
            <a:pPr marL="174625" indent="-174625">
              <a:spcBef>
                <a:spcPct val="30000"/>
              </a:spcBef>
              <a:buFontTx/>
              <a:buChar char="•"/>
            </a:pPr>
            <a:r>
              <a:rPr lang="ja-JP" altLang="en-US" dirty="0"/>
              <a:t>体内の水素原子核の状態を、</a:t>
            </a:r>
            <a:r>
              <a:rPr lang="ja-JP" altLang="en-US" dirty="0">
                <a:solidFill>
                  <a:srgbClr val="FF0000"/>
                </a:solidFill>
              </a:rPr>
              <a:t>強力な磁石</a:t>
            </a:r>
            <a:r>
              <a:rPr lang="ja-JP" altLang="en-US" dirty="0"/>
              <a:t>を用いて磁気共鳴させ画像化する装置</a:t>
            </a:r>
          </a:p>
          <a:p>
            <a:pPr marL="174625" indent="-174625">
              <a:spcBef>
                <a:spcPct val="30000"/>
              </a:spcBef>
              <a:buFontTx/>
              <a:buChar char="•"/>
            </a:pPr>
            <a:r>
              <a:rPr lang="ja-JP" altLang="en-US" dirty="0"/>
              <a:t>病変は水（</a:t>
            </a:r>
            <a:r>
              <a:rPr lang="ja-JP" altLang="en-US" dirty="0">
                <a:solidFill>
                  <a:srgbClr val="FF0000"/>
                </a:solidFill>
              </a:rPr>
              <a:t>水素原子</a:t>
            </a:r>
            <a:r>
              <a:rPr lang="ja-JP" altLang="en-US" dirty="0"/>
              <a:t>）が多く含まれるため正常組織より高信号になることが多く、その差が病変として描出される </a:t>
            </a:r>
          </a:p>
          <a:p>
            <a:pPr marL="174625" indent="-174625">
              <a:spcBef>
                <a:spcPct val="30000"/>
              </a:spcBef>
              <a:buFontTx/>
              <a:buChar char="•"/>
            </a:pPr>
            <a:r>
              <a:rPr lang="ja-JP" altLang="en-US" dirty="0"/>
              <a:t>身体には</a:t>
            </a:r>
            <a:r>
              <a:rPr lang="ja-JP" altLang="en-US" dirty="0">
                <a:solidFill>
                  <a:srgbClr val="FF0000"/>
                </a:solidFill>
              </a:rPr>
              <a:t>非侵襲</a:t>
            </a:r>
            <a:r>
              <a:rPr lang="ja-JP" altLang="en-US" dirty="0"/>
              <a:t>である</a:t>
            </a:r>
          </a:p>
        </p:txBody>
      </p:sp>
      <p:sp>
        <p:nvSpPr>
          <p:cNvPr id="439311" name="Text Box 15"/>
          <p:cNvSpPr txBox="1">
            <a:spLocks noChangeArrowheads="1"/>
          </p:cNvSpPr>
          <p:nvPr/>
        </p:nvSpPr>
        <p:spPr bwMode="auto">
          <a:xfrm>
            <a:off x="6444208" y="5229200"/>
            <a:ext cx="2009775" cy="723900"/>
          </a:xfrm>
          <a:prstGeom prst="rect">
            <a:avLst/>
          </a:prstGeom>
          <a:noFill/>
          <a:ln w="22225" algn="ctr">
            <a:solidFill>
              <a:schemeClr val="tx2"/>
            </a:solidFill>
            <a:miter lim="800000"/>
            <a:headEnd/>
            <a:tailEnd/>
          </a:ln>
          <a:effectLst/>
        </p:spPr>
        <p:txBody>
          <a:bodyPr>
            <a:spAutoFit/>
          </a:bodyPr>
          <a:lstStyle/>
          <a:p>
            <a:r>
              <a:rPr lang="ja-JP" altLang="en-US" sz="2000" dirty="0"/>
              <a:t>水素原子の分布</a:t>
            </a:r>
            <a:r>
              <a:rPr lang="ja-JP" altLang="en-US" sz="2000" dirty="0" smtClean="0"/>
              <a:t>を</a:t>
            </a:r>
            <a:r>
              <a:rPr lang="ja-JP" altLang="en-US" sz="2000" dirty="0"/>
              <a:t>画像化</a:t>
            </a:r>
          </a:p>
        </p:txBody>
      </p:sp>
      <p:pic>
        <p:nvPicPr>
          <p:cNvPr id="16" name="Picture 2"/>
          <p:cNvPicPr>
            <a:picLocks noChangeAspect="1" noChangeArrowheads="1"/>
          </p:cNvPicPr>
          <p:nvPr/>
        </p:nvPicPr>
        <p:blipFill>
          <a:blip r:embed="rId4" cstate="print"/>
          <a:srcRect/>
          <a:stretch>
            <a:fillRect/>
          </a:stretch>
        </p:blipFill>
        <p:spPr bwMode="auto">
          <a:xfrm>
            <a:off x="402103" y="3166451"/>
            <a:ext cx="4025435" cy="3096344"/>
          </a:xfrm>
          <a:prstGeom prst="rect">
            <a:avLst/>
          </a:prstGeom>
          <a:noFill/>
          <a:ln w="9525">
            <a:noFill/>
            <a:miter lim="800000"/>
            <a:headEnd/>
            <a:tailEnd/>
          </a:ln>
        </p:spPr>
      </p:pic>
    </p:spTree>
    <p:extLst>
      <p:ext uri="{BB962C8B-B14F-4D97-AF65-F5344CB8AC3E}">
        <p14:creationId xmlns:p14="http://schemas.microsoft.com/office/powerpoint/2010/main" val="26112968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スライド番号プレースホルダ 5"/>
          <p:cNvSpPr>
            <a:spLocks noGrp="1"/>
          </p:cNvSpPr>
          <p:nvPr>
            <p:ph type="sldNum" sz="quarter" idx="12"/>
          </p:nvPr>
        </p:nvSpPr>
        <p:spPr/>
        <p:txBody>
          <a:bodyPr/>
          <a:lstStyle/>
          <a:p>
            <a:fld id="{1BEB61C1-63F6-426F-AB19-063A33AEA12B}" type="slidenum">
              <a:rPr lang="en-US" altLang="ja-JP"/>
              <a:pPr/>
              <a:t>44</a:t>
            </a:fld>
            <a:endParaRPr lang="en-US" altLang="ja-JP"/>
          </a:p>
        </p:txBody>
      </p:sp>
      <p:sp>
        <p:nvSpPr>
          <p:cNvPr id="18" name="Rectangle 6"/>
          <p:cNvSpPr txBox="1">
            <a:spLocks noChangeArrowheads="1"/>
          </p:cNvSpPr>
          <p:nvPr/>
        </p:nvSpPr>
        <p:spPr bwMode="gray">
          <a:xfrm>
            <a:off x="1226434" y="863983"/>
            <a:ext cx="584978" cy="365125"/>
          </a:xfrm>
          <a:prstGeom prst="rect">
            <a:avLst/>
          </a:prstGeom>
          <a:noFill/>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983467C-7F9F-42AB-9CB1-37A45E2CEA92}" type="slidenum">
              <a:rPr lang="en-US" altLang="zh-CN" smtClean="0"/>
              <a:pPr/>
              <a:t>44</a:t>
            </a:fld>
            <a:endParaRPr lang="en-US" altLang="zh-CN"/>
          </a:p>
        </p:txBody>
      </p:sp>
      <p:sp>
        <p:nvSpPr>
          <p:cNvPr id="19" name="Rectangle 4"/>
          <p:cNvSpPr>
            <a:spLocks noGrp="1" noChangeArrowheads="1"/>
          </p:cNvSpPr>
          <p:nvPr>
            <p:ph type="title"/>
          </p:nvPr>
        </p:nvSpPr>
        <p:spPr>
          <a:xfrm>
            <a:off x="348742" y="100371"/>
            <a:ext cx="8229600" cy="620688"/>
          </a:xfrm>
          <a:noFill/>
        </p:spPr>
        <p:txBody>
          <a:bodyPr/>
          <a:lstStyle/>
          <a:p>
            <a:pPr eaLnBrk="1" hangingPunct="1"/>
            <a:r>
              <a:rPr lang="ja-JP" altLang="en-US" sz="2800" b="1" u="sng" dirty="0" smtClean="0"/>
              <a:t>磁場の中での</a:t>
            </a:r>
            <a:r>
              <a:rPr lang="en-US" altLang="ja-JP" sz="2800" b="1" u="sng" baseline="30000" dirty="0" smtClean="0"/>
              <a:t>1</a:t>
            </a:r>
            <a:r>
              <a:rPr lang="en-US" altLang="ja-JP" sz="2800" b="1" u="sng" dirty="0" smtClean="0"/>
              <a:t>H</a:t>
            </a:r>
            <a:r>
              <a:rPr lang="ja-JP" altLang="en-US" sz="2800" b="1" u="sng" dirty="0" smtClean="0"/>
              <a:t>核スピン</a:t>
            </a:r>
            <a:endParaRPr lang="en-US" altLang="zh-CN" sz="2800" b="1" u="sng" dirty="0" smtClean="0"/>
          </a:p>
        </p:txBody>
      </p:sp>
      <p:pic>
        <p:nvPicPr>
          <p:cNvPr id="20" name="Picture 3" descr="05-2"/>
          <p:cNvPicPr>
            <a:picLocks noChangeAspect="1" noChangeArrowheads="1"/>
          </p:cNvPicPr>
          <p:nvPr/>
        </p:nvPicPr>
        <p:blipFill>
          <a:blip r:embed="rId2" cstate="print">
            <a:lum bright="-6000" contrast="18000"/>
          </a:blip>
          <a:srcRect/>
          <a:stretch>
            <a:fillRect/>
          </a:stretch>
        </p:blipFill>
        <p:spPr bwMode="auto">
          <a:xfrm>
            <a:off x="3589575" y="4734128"/>
            <a:ext cx="1981200" cy="2057400"/>
          </a:xfrm>
          <a:prstGeom prst="rect">
            <a:avLst/>
          </a:prstGeom>
          <a:noFill/>
          <a:ln w="9525">
            <a:noFill/>
            <a:miter lim="800000"/>
            <a:headEnd/>
            <a:tailEnd/>
          </a:ln>
        </p:spPr>
      </p:pic>
      <p:pic>
        <p:nvPicPr>
          <p:cNvPr id="22" name="Picture 4" descr="05-3"/>
          <p:cNvPicPr>
            <a:picLocks noChangeAspect="1" noChangeArrowheads="1"/>
          </p:cNvPicPr>
          <p:nvPr/>
        </p:nvPicPr>
        <p:blipFill>
          <a:blip r:embed="rId3" cstate="print"/>
          <a:srcRect/>
          <a:stretch>
            <a:fillRect/>
          </a:stretch>
        </p:blipFill>
        <p:spPr bwMode="auto">
          <a:xfrm>
            <a:off x="5885023" y="4724400"/>
            <a:ext cx="1922463" cy="2057400"/>
          </a:xfrm>
          <a:prstGeom prst="rect">
            <a:avLst/>
          </a:prstGeom>
          <a:noFill/>
          <a:ln w="9525">
            <a:noFill/>
            <a:miter lim="800000"/>
            <a:headEnd/>
            <a:tailEnd/>
          </a:ln>
        </p:spPr>
      </p:pic>
      <p:pic>
        <p:nvPicPr>
          <p:cNvPr id="24" name="Picture 5" descr="05-1"/>
          <p:cNvPicPr>
            <a:picLocks noChangeAspect="1" noChangeArrowheads="1"/>
          </p:cNvPicPr>
          <p:nvPr/>
        </p:nvPicPr>
        <p:blipFill>
          <a:blip r:embed="rId4" cstate="print"/>
          <a:srcRect/>
          <a:stretch>
            <a:fillRect/>
          </a:stretch>
        </p:blipFill>
        <p:spPr bwMode="auto">
          <a:xfrm>
            <a:off x="3703030" y="1634067"/>
            <a:ext cx="2395405" cy="2419044"/>
          </a:xfrm>
          <a:prstGeom prst="rect">
            <a:avLst/>
          </a:prstGeom>
          <a:noFill/>
          <a:ln w="9525">
            <a:noFill/>
            <a:miter lim="800000"/>
            <a:headEnd/>
            <a:tailEnd/>
          </a:ln>
        </p:spPr>
      </p:pic>
      <p:pic>
        <p:nvPicPr>
          <p:cNvPr id="25" name="Picture 11"/>
          <p:cNvPicPr>
            <a:picLocks noChangeAspect="1" noChangeArrowheads="1"/>
          </p:cNvPicPr>
          <p:nvPr/>
        </p:nvPicPr>
        <p:blipFill>
          <a:blip r:embed="rId5" cstate="print"/>
          <a:srcRect/>
          <a:stretch>
            <a:fillRect/>
          </a:stretch>
        </p:blipFill>
        <p:spPr bwMode="auto">
          <a:xfrm>
            <a:off x="6196373" y="1756295"/>
            <a:ext cx="2164970" cy="2739504"/>
          </a:xfrm>
          <a:prstGeom prst="rect">
            <a:avLst/>
          </a:prstGeom>
          <a:noFill/>
          <a:ln w="9525">
            <a:noFill/>
            <a:miter lim="800000"/>
            <a:headEnd/>
            <a:tailEnd/>
          </a:ln>
        </p:spPr>
      </p:pic>
      <p:pic>
        <p:nvPicPr>
          <p:cNvPr id="26" name="Picture 13"/>
          <p:cNvPicPr>
            <a:picLocks noChangeAspect="1" noChangeArrowheads="1"/>
          </p:cNvPicPr>
          <p:nvPr/>
        </p:nvPicPr>
        <p:blipFill>
          <a:blip r:embed="rId6" cstate="print"/>
          <a:srcRect/>
          <a:stretch>
            <a:fillRect/>
          </a:stretch>
        </p:blipFill>
        <p:spPr bwMode="auto">
          <a:xfrm>
            <a:off x="1530213" y="1999806"/>
            <a:ext cx="1897361" cy="2495993"/>
          </a:xfrm>
          <a:prstGeom prst="rect">
            <a:avLst/>
          </a:prstGeom>
          <a:noFill/>
          <a:ln w="9525">
            <a:noFill/>
            <a:miter lim="800000"/>
            <a:headEnd/>
            <a:tailEnd/>
          </a:ln>
        </p:spPr>
      </p:pic>
      <p:sp>
        <p:nvSpPr>
          <p:cNvPr id="27" name="テキスト ボックス 26"/>
          <p:cNvSpPr txBox="1"/>
          <p:nvPr/>
        </p:nvSpPr>
        <p:spPr>
          <a:xfrm>
            <a:off x="1170157" y="1021112"/>
            <a:ext cx="2441694" cy="1023357"/>
          </a:xfrm>
          <a:prstGeom prst="rect">
            <a:avLst/>
          </a:prstGeom>
          <a:noFill/>
        </p:spPr>
        <p:txBody>
          <a:bodyPr wrap="none" rtlCol="0">
            <a:spAutoFit/>
          </a:bodyPr>
          <a:lstStyle/>
          <a:p>
            <a:pPr algn="ctr"/>
            <a:r>
              <a:rPr lang="ja-JP" altLang="en-US" sz="1600" dirty="0" smtClean="0"/>
              <a:t>磁場≠０</a:t>
            </a:r>
            <a:endParaRPr lang="en-US" altLang="ja-JP" sz="1600" dirty="0" smtClean="0"/>
          </a:p>
          <a:p>
            <a:pPr algn="ctr"/>
            <a:endParaRPr lang="en-US" altLang="ja-JP" sz="1050" dirty="0" smtClean="0"/>
          </a:p>
          <a:p>
            <a:pPr algn="ctr"/>
            <a:r>
              <a:rPr lang="ja-JP" altLang="en-US" sz="1600" dirty="0" smtClean="0"/>
              <a:t>スピンの向きはバラバラ</a:t>
            </a:r>
            <a:endParaRPr lang="en-US" altLang="ja-JP" sz="1600" dirty="0" smtClean="0"/>
          </a:p>
          <a:p>
            <a:pPr algn="ctr"/>
            <a:r>
              <a:rPr kumimoji="1" lang="ja-JP" altLang="en-US" sz="1600" dirty="0" smtClean="0"/>
              <a:t>信号ゼロ</a:t>
            </a:r>
            <a:endParaRPr kumimoji="1" lang="ja-JP" altLang="en-US" sz="1600" dirty="0"/>
          </a:p>
        </p:txBody>
      </p:sp>
      <p:sp>
        <p:nvSpPr>
          <p:cNvPr id="28" name="テキスト ボックス 27"/>
          <p:cNvSpPr txBox="1"/>
          <p:nvPr/>
        </p:nvSpPr>
        <p:spPr>
          <a:xfrm>
            <a:off x="6098435" y="727531"/>
            <a:ext cx="2723823" cy="969496"/>
          </a:xfrm>
          <a:prstGeom prst="rect">
            <a:avLst/>
          </a:prstGeom>
          <a:noFill/>
        </p:spPr>
        <p:txBody>
          <a:bodyPr wrap="none" rtlCol="0">
            <a:spAutoFit/>
          </a:bodyPr>
          <a:lstStyle/>
          <a:p>
            <a:pPr algn="ctr"/>
            <a:r>
              <a:rPr lang="ja-JP" altLang="en-US" sz="1600" dirty="0" smtClean="0"/>
              <a:t>磁場≠０</a:t>
            </a:r>
            <a:endParaRPr lang="en-US" altLang="ja-JP" sz="1600" dirty="0" smtClean="0"/>
          </a:p>
          <a:p>
            <a:pPr algn="ctr"/>
            <a:endParaRPr lang="en-US" altLang="ja-JP" sz="700" dirty="0" smtClean="0"/>
          </a:p>
          <a:p>
            <a:pPr algn="ctr"/>
            <a:r>
              <a:rPr lang="ja-JP" altLang="en-US" sz="1600" dirty="0" smtClean="0"/>
              <a:t>スピンの向きは磁場に平行</a:t>
            </a:r>
            <a:endParaRPr lang="en-US" altLang="ja-JP" sz="1600" dirty="0" smtClean="0"/>
          </a:p>
          <a:p>
            <a:pPr algn="ctr"/>
            <a:r>
              <a:rPr kumimoji="1" lang="ja-JP" altLang="en-US" sz="1600" dirty="0" smtClean="0"/>
              <a:t>（共鳴状態）→強い信号</a:t>
            </a:r>
            <a:endParaRPr kumimoji="1" lang="ja-JP" altLang="en-US" sz="1600" dirty="0"/>
          </a:p>
        </p:txBody>
      </p:sp>
      <p:sp>
        <p:nvSpPr>
          <p:cNvPr id="29" name="テキスト ボックス 28"/>
          <p:cNvSpPr txBox="1"/>
          <p:nvPr/>
        </p:nvSpPr>
        <p:spPr>
          <a:xfrm>
            <a:off x="1398775" y="4873352"/>
            <a:ext cx="2088232" cy="1477328"/>
          </a:xfrm>
          <a:prstGeom prst="rect">
            <a:avLst/>
          </a:prstGeom>
          <a:noFill/>
        </p:spPr>
        <p:txBody>
          <a:bodyPr wrap="square" rtlCol="0">
            <a:spAutoFit/>
          </a:bodyPr>
          <a:lstStyle/>
          <a:p>
            <a:r>
              <a:rPr kumimoji="1" lang="ja-JP" altLang="en-US" dirty="0" smtClean="0"/>
              <a:t>磁場中で歳差運動</a:t>
            </a:r>
            <a:endParaRPr kumimoji="1" lang="en-US" altLang="ja-JP" dirty="0" smtClean="0"/>
          </a:p>
          <a:p>
            <a:endParaRPr lang="en-US" altLang="ja-JP" dirty="0" smtClean="0"/>
          </a:p>
          <a:p>
            <a:endParaRPr lang="en-US" altLang="ja-JP" dirty="0" smtClean="0"/>
          </a:p>
          <a:p>
            <a:r>
              <a:rPr kumimoji="1" lang="ja-JP" altLang="en-US" dirty="0" smtClean="0"/>
              <a:t>高周波のＭＲＩ信号が測定される</a:t>
            </a:r>
            <a:endParaRPr kumimoji="1" lang="ja-JP" altLang="en-US" dirty="0"/>
          </a:p>
        </p:txBody>
      </p:sp>
      <p:sp>
        <p:nvSpPr>
          <p:cNvPr id="30" name="下矢印 29"/>
          <p:cNvSpPr/>
          <p:nvPr/>
        </p:nvSpPr>
        <p:spPr>
          <a:xfrm>
            <a:off x="2334878" y="5377408"/>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28254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7mri.jpg"/>
          <p:cNvPicPr>
            <a:picLocks noChangeAspect="1"/>
          </p:cNvPicPr>
          <p:nvPr/>
        </p:nvPicPr>
        <p:blipFill>
          <a:blip r:embed="rId2" cstate="print"/>
          <a:stretch>
            <a:fillRect/>
          </a:stretch>
        </p:blipFill>
        <p:spPr>
          <a:xfrm>
            <a:off x="323528" y="1268760"/>
            <a:ext cx="5214974" cy="4983197"/>
          </a:xfrm>
          <a:prstGeom prst="rect">
            <a:avLst/>
          </a:prstGeom>
        </p:spPr>
      </p:pic>
      <p:sp>
        <p:nvSpPr>
          <p:cNvPr id="12" name="スライド番号プレースホルダ 5"/>
          <p:cNvSpPr>
            <a:spLocks noGrp="1"/>
          </p:cNvSpPr>
          <p:nvPr>
            <p:ph type="sldNum" sz="quarter" idx="12"/>
          </p:nvPr>
        </p:nvSpPr>
        <p:spPr/>
        <p:txBody>
          <a:bodyPr/>
          <a:lstStyle/>
          <a:p>
            <a:fld id="{1BEB61C1-63F6-426F-AB19-063A33AEA12B}" type="slidenum">
              <a:rPr lang="en-US" altLang="ja-JP"/>
              <a:pPr/>
              <a:t>45</a:t>
            </a:fld>
            <a:endParaRPr lang="en-US" altLang="ja-JP"/>
          </a:p>
        </p:txBody>
      </p:sp>
      <p:sp>
        <p:nvSpPr>
          <p:cNvPr id="466949" name="AutoShape 5"/>
          <p:cNvSpPr>
            <a:spLocks noChangeArrowheads="1"/>
          </p:cNvSpPr>
          <p:nvPr/>
        </p:nvSpPr>
        <p:spPr bwMode="auto">
          <a:xfrm>
            <a:off x="4114800" y="261774"/>
            <a:ext cx="2884382" cy="1128355"/>
          </a:xfrm>
          <a:prstGeom prst="roundRect">
            <a:avLst>
              <a:gd name="adj" fmla="val 45907"/>
            </a:avLst>
          </a:prstGeom>
          <a:solidFill>
            <a:srgbClr val="FFCCCC"/>
          </a:solidFill>
          <a:ln w="22225" algn="ctr">
            <a:noFill/>
            <a:round/>
            <a:headEnd/>
            <a:tailEnd/>
          </a:ln>
          <a:effectLst/>
        </p:spPr>
        <p:txBody>
          <a:bodyPr wrap="square" anchor="ctr">
            <a:spAutoFit/>
          </a:bodyPr>
          <a:lstStyle/>
          <a:p>
            <a:pPr algn="ctr">
              <a:spcBef>
                <a:spcPct val="50000"/>
              </a:spcBef>
            </a:pPr>
            <a:r>
              <a:rPr lang="ja-JP" altLang="en-US" sz="2400">
                <a:solidFill>
                  <a:srgbClr val="000000"/>
                </a:solidFill>
                <a:latin typeface="Arial Black" pitchFamily="34" charset="0"/>
              </a:rPr>
              <a:t>主磁場コイル</a:t>
            </a:r>
          </a:p>
          <a:p>
            <a:pPr algn="ctr">
              <a:spcBef>
                <a:spcPct val="50000"/>
              </a:spcBef>
            </a:pPr>
            <a:r>
              <a:rPr lang="en-US" altLang="ja-JP" sz="1600">
                <a:solidFill>
                  <a:srgbClr val="000000"/>
                </a:solidFill>
                <a:latin typeface="Arial Black" pitchFamily="34" charset="0"/>
              </a:rPr>
              <a:t>0.5~5 Tesla</a:t>
            </a:r>
          </a:p>
        </p:txBody>
      </p:sp>
      <p:sp>
        <p:nvSpPr>
          <p:cNvPr id="466950" name="AutoShape 6"/>
          <p:cNvSpPr>
            <a:spLocks noChangeArrowheads="1"/>
          </p:cNvSpPr>
          <p:nvPr/>
        </p:nvSpPr>
        <p:spPr bwMode="auto">
          <a:xfrm>
            <a:off x="5929322" y="1859060"/>
            <a:ext cx="3016251" cy="982087"/>
          </a:xfrm>
          <a:prstGeom prst="roundRect">
            <a:avLst>
              <a:gd name="adj" fmla="val 45907"/>
            </a:avLst>
          </a:prstGeom>
          <a:solidFill>
            <a:srgbClr val="CCFFFF"/>
          </a:solidFill>
          <a:ln w="22225" algn="ctr">
            <a:noFill/>
            <a:round/>
            <a:headEnd/>
            <a:tailEnd/>
          </a:ln>
          <a:effectLst/>
        </p:spPr>
        <p:txBody>
          <a:bodyPr wrap="square" anchor="ctr">
            <a:spAutoFit/>
          </a:bodyPr>
          <a:lstStyle/>
          <a:p>
            <a:pPr algn="ctr">
              <a:spcBef>
                <a:spcPct val="50000"/>
              </a:spcBef>
            </a:pPr>
            <a:r>
              <a:rPr lang="en-US" altLang="ja-JP" dirty="0" smtClean="0">
                <a:solidFill>
                  <a:srgbClr val="000000"/>
                </a:solidFill>
                <a:latin typeface="+mj-lt"/>
              </a:rPr>
              <a:t>Z</a:t>
            </a:r>
            <a:r>
              <a:rPr lang="ja-JP" altLang="en-US" sz="2000" dirty="0" smtClean="0">
                <a:solidFill>
                  <a:srgbClr val="000000"/>
                </a:solidFill>
                <a:latin typeface="Arial Black" pitchFamily="34" charset="0"/>
              </a:rPr>
              <a:t>傾斜</a:t>
            </a:r>
            <a:r>
              <a:rPr lang="ja-JP" altLang="en-US" sz="2000" dirty="0">
                <a:solidFill>
                  <a:srgbClr val="000000"/>
                </a:solidFill>
                <a:latin typeface="Arial Black" pitchFamily="34" charset="0"/>
              </a:rPr>
              <a:t>磁場コイル</a:t>
            </a:r>
          </a:p>
          <a:p>
            <a:pPr algn="ctr">
              <a:spcBef>
                <a:spcPct val="50000"/>
              </a:spcBef>
            </a:pPr>
            <a:r>
              <a:rPr lang="en-US" altLang="ja-JP" sz="1400" dirty="0">
                <a:solidFill>
                  <a:srgbClr val="000000"/>
                </a:solidFill>
                <a:latin typeface="Arial Black" pitchFamily="34" charset="0"/>
              </a:rPr>
              <a:t>5~20 </a:t>
            </a:r>
            <a:r>
              <a:rPr lang="en-US" altLang="ja-JP" sz="1400" dirty="0" err="1">
                <a:solidFill>
                  <a:srgbClr val="000000"/>
                </a:solidFill>
                <a:latin typeface="Arial Black" pitchFamily="34" charset="0"/>
              </a:rPr>
              <a:t>mT</a:t>
            </a:r>
            <a:r>
              <a:rPr lang="en-US" altLang="ja-JP" sz="1400" dirty="0">
                <a:solidFill>
                  <a:srgbClr val="000000"/>
                </a:solidFill>
                <a:latin typeface="Arial Black" pitchFamily="34" charset="0"/>
              </a:rPr>
              <a:t>/m</a:t>
            </a:r>
          </a:p>
        </p:txBody>
      </p:sp>
      <p:sp>
        <p:nvSpPr>
          <p:cNvPr id="466951" name="AutoShape 7"/>
          <p:cNvSpPr>
            <a:spLocks noChangeArrowheads="1"/>
          </p:cNvSpPr>
          <p:nvPr/>
        </p:nvSpPr>
        <p:spPr bwMode="auto">
          <a:xfrm>
            <a:off x="5500694" y="5359522"/>
            <a:ext cx="3000396" cy="919401"/>
          </a:xfrm>
          <a:prstGeom prst="roundRect">
            <a:avLst>
              <a:gd name="adj" fmla="val 45907"/>
            </a:avLst>
          </a:prstGeom>
          <a:solidFill>
            <a:schemeClr val="folHlink"/>
          </a:solidFill>
          <a:ln w="22225" algn="ctr">
            <a:noFill/>
            <a:round/>
            <a:headEnd/>
            <a:tailEnd/>
          </a:ln>
          <a:effectLst/>
        </p:spPr>
        <p:txBody>
          <a:bodyPr wrap="square" anchor="ctr">
            <a:spAutoFit/>
          </a:bodyPr>
          <a:lstStyle/>
          <a:p>
            <a:pPr algn="ctr">
              <a:spcBef>
                <a:spcPct val="50000"/>
              </a:spcBef>
            </a:pPr>
            <a:r>
              <a:rPr lang="en-US" altLang="ja-JP" sz="2000" dirty="0">
                <a:solidFill>
                  <a:srgbClr val="000000"/>
                </a:solidFill>
                <a:latin typeface="Arial Black" pitchFamily="34" charset="0"/>
              </a:rPr>
              <a:t>RF </a:t>
            </a:r>
            <a:r>
              <a:rPr lang="ja-JP" altLang="en-US" sz="2000" dirty="0">
                <a:solidFill>
                  <a:srgbClr val="000000"/>
                </a:solidFill>
                <a:latin typeface="Arial Black" pitchFamily="34" charset="0"/>
              </a:rPr>
              <a:t>コイル</a:t>
            </a:r>
          </a:p>
          <a:p>
            <a:pPr algn="ctr">
              <a:spcBef>
                <a:spcPct val="50000"/>
              </a:spcBef>
            </a:pPr>
            <a:r>
              <a:rPr lang="en-US" altLang="ja-JP" sz="1200" dirty="0">
                <a:solidFill>
                  <a:srgbClr val="000000"/>
                </a:solidFill>
                <a:latin typeface="Arial Black" pitchFamily="34" charset="0"/>
              </a:rPr>
              <a:t>10~100 </a:t>
            </a:r>
            <a:r>
              <a:rPr lang="en-US" altLang="ja-JP" sz="1200" dirty="0" err="1">
                <a:solidFill>
                  <a:srgbClr val="000000"/>
                </a:solidFill>
                <a:latin typeface="Arial Black" pitchFamily="34" charset="0"/>
              </a:rPr>
              <a:t>mT</a:t>
            </a:r>
            <a:r>
              <a:rPr lang="en-US" altLang="ja-JP" sz="1200" dirty="0">
                <a:solidFill>
                  <a:srgbClr val="000000"/>
                </a:solidFill>
                <a:latin typeface="Arial Black" pitchFamily="34" charset="0"/>
              </a:rPr>
              <a:t>, 30~200MHz</a:t>
            </a:r>
          </a:p>
        </p:txBody>
      </p:sp>
      <p:cxnSp>
        <p:nvCxnSpPr>
          <p:cNvPr id="466952" name="AutoShape 8"/>
          <p:cNvCxnSpPr>
            <a:cxnSpLocks noChangeShapeType="1"/>
          </p:cNvCxnSpPr>
          <p:nvPr/>
        </p:nvCxnSpPr>
        <p:spPr bwMode="auto">
          <a:xfrm rot="5400000">
            <a:off x="5000628" y="1500174"/>
            <a:ext cx="428628" cy="428628"/>
          </a:xfrm>
          <a:prstGeom prst="straightConnector1">
            <a:avLst/>
          </a:prstGeom>
          <a:noFill/>
          <a:ln w="28575">
            <a:solidFill>
              <a:srgbClr val="FF0000"/>
            </a:solidFill>
            <a:round/>
            <a:headEnd/>
            <a:tailEnd type="triangle" w="med" len="med"/>
          </a:ln>
          <a:effectLst/>
        </p:spPr>
      </p:cxnSp>
      <p:cxnSp>
        <p:nvCxnSpPr>
          <p:cNvPr id="466953" name="AutoShape 9"/>
          <p:cNvCxnSpPr>
            <a:cxnSpLocks noChangeShapeType="1"/>
            <a:stCxn id="466950" idx="1"/>
          </p:cNvCxnSpPr>
          <p:nvPr/>
        </p:nvCxnSpPr>
        <p:spPr bwMode="auto">
          <a:xfrm flipH="1">
            <a:off x="5357818" y="2350104"/>
            <a:ext cx="571504" cy="721706"/>
          </a:xfrm>
          <a:prstGeom prst="straightConnector1">
            <a:avLst/>
          </a:prstGeom>
          <a:noFill/>
          <a:ln w="28575">
            <a:solidFill>
              <a:schemeClr val="tx2">
                <a:lumMod val="60000"/>
                <a:lumOff val="40000"/>
              </a:schemeClr>
            </a:solidFill>
            <a:round/>
            <a:headEnd/>
            <a:tailEnd type="triangle" w="med" len="med"/>
          </a:ln>
          <a:effectLst/>
        </p:spPr>
      </p:cxnSp>
      <p:cxnSp>
        <p:nvCxnSpPr>
          <p:cNvPr id="466954" name="AutoShape 10"/>
          <p:cNvCxnSpPr>
            <a:cxnSpLocks noChangeShapeType="1"/>
            <a:stCxn id="36" idx="1"/>
          </p:cNvCxnSpPr>
          <p:nvPr/>
        </p:nvCxnSpPr>
        <p:spPr bwMode="auto">
          <a:xfrm flipH="1">
            <a:off x="3571868" y="4136054"/>
            <a:ext cx="2143140" cy="217636"/>
          </a:xfrm>
          <a:prstGeom prst="straightConnector1">
            <a:avLst/>
          </a:prstGeom>
          <a:noFill/>
          <a:ln w="28575">
            <a:solidFill>
              <a:srgbClr val="92D050"/>
            </a:solidFill>
            <a:round/>
            <a:headEnd/>
            <a:tailEnd type="triangle" w="med" len="med"/>
          </a:ln>
          <a:effectLst/>
        </p:spPr>
      </p:cxnSp>
      <p:sp>
        <p:nvSpPr>
          <p:cNvPr id="14" name="角丸四角形 13"/>
          <p:cNvSpPr/>
          <p:nvPr/>
        </p:nvSpPr>
        <p:spPr bwMode="auto">
          <a:xfrm>
            <a:off x="446336" y="161153"/>
            <a:ext cx="2643206" cy="510778"/>
          </a:xfrm>
          <a:prstGeom prst="round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ctr" anchorCtr="0" compatLnSpc="1">
            <a:prstTxWarp prst="textNoShape">
              <a:avLst/>
            </a:prstTxWarp>
            <a:spAutoFit/>
          </a:bodyPr>
          <a:lstStyle/>
          <a:p>
            <a:pPr algn="ctr"/>
            <a:r>
              <a:rPr lang="en-US" altLang="ja-JP" sz="2400" b="1" dirty="0" smtClean="0">
                <a:solidFill>
                  <a:schemeClr val="bg1">
                    <a:lumMod val="95000"/>
                  </a:schemeClr>
                </a:solidFill>
              </a:rPr>
              <a:t>MRI</a:t>
            </a:r>
            <a:r>
              <a:rPr lang="ja-JP" altLang="en-US" sz="2400" b="1" dirty="0" smtClean="0">
                <a:solidFill>
                  <a:schemeClr val="bg1">
                    <a:lumMod val="95000"/>
                  </a:schemeClr>
                </a:solidFill>
              </a:rPr>
              <a:t>装置の構造</a:t>
            </a:r>
            <a:endParaRPr kumimoji="1" lang="ja-JP" altLang="en-US" sz="2400" b="1" i="0" u="none" strike="noStrike" cap="none" normalizeH="0" baseline="0" dirty="0" smtClean="0">
              <a:ln>
                <a:noFill/>
              </a:ln>
              <a:solidFill>
                <a:schemeClr val="bg1">
                  <a:lumMod val="95000"/>
                </a:schemeClr>
              </a:solidFill>
              <a:effectLst/>
              <a:latin typeface="Arial" charset="0"/>
              <a:ea typeface="ＭＳ Ｐゴシック" pitchFamily="50" charset="-128"/>
            </a:endParaRPr>
          </a:p>
        </p:txBody>
      </p:sp>
      <p:cxnSp>
        <p:nvCxnSpPr>
          <p:cNvPr id="21" name="AutoShape 10"/>
          <p:cNvCxnSpPr>
            <a:cxnSpLocks noChangeShapeType="1"/>
            <a:stCxn id="466951" idx="1"/>
          </p:cNvCxnSpPr>
          <p:nvPr/>
        </p:nvCxnSpPr>
        <p:spPr bwMode="auto">
          <a:xfrm flipH="1" flipV="1">
            <a:off x="4214810" y="3714755"/>
            <a:ext cx="1285884" cy="2104468"/>
          </a:xfrm>
          <a:prstGeom prst="straightConnector1">
            <a:avLst/>
          </a:prstGeom>
          <a:noFill/>
          <a:ln w="28575">
            <a:solidFill>
              <a:schemeClr val="tx2">
                <a:lumMod val="40000"/>
                <a:lumOff val="60000"/>
              </a:schemeClr>
            </a:solidFill>
            <a:round/>
            <a:headEnd/>
            <a:tailEnd type="triangle" w="med" len="med"/>
          </a:ln>
          <a:effectLst/>
        </p:spPr>
      </p:cxnSp>
      <p:sp>
        <p:nvSpPr>
          <p:cNvPr id="16" name="正方形/長方形 15"/>
          <p:cNvSpPr/>
          <p:nvPr/>
        </p:nvSpPr>
        <p:spPr>
          <a:xfrm>
            <a:off x="6929422" y="476672"/>
            <a:ext cx="2214578" cy="584775"/>
          </a:xfrm>
          <a:prstGeom prst="rect">
            <a:avLst/>
          </a:prstGeom>
        </p:spPr>
        <p:txBody>
          <a:bodyPr wrap="square">
            <a:spAutoFit/>
          </a:bodyPr>
          <a:lstStyle/>
          <a:p>
            <a:r>
              <a:rPr lang="ja-JP" altLang="en-US" sz="1600" b="1" dirty="0" smtClean="0"/>
              <a:t>Ｚ方向（足→頭方向）に強力な静磁場を与える</a:t>
            </a:r>
            <a:endParaRPr lang="ja-JP" altLang="en-US" sz="1600" b="1" dirty="0"/>
          </a:p>
        </p:txBody>
      </p:sp>
      <p:sp>
        <p:nvSpPr>
          <p:cNvPr id="23" name="正方形/長方形 22"/>
          <p:cNvSpPr/>
          <p:nvPr/>
        </p:nvSpPr>
        <p:spPr>
          <a:xfrm>
            <a:off x="6143636" y="2928934"/>
            <a:ext cx="2857520" cy="584775"/>
          </a:xfrm>
          <a:prstGeom prst="rect">
            <a:avLst/>
          </a:prstGeom>
        </p:spPr>
        <p:txBody>
          <a:bodyPr wrap="square">
            <a:spAutoFit/>
          </a:bodyPr>
          <a:lstStyle/>
          <a:p>
            <a:r>
              <a:rPr lang="ja-JP" altLang="en-US" sz="1600" b="1" dirty="0" smtClean="0"/>
              <a:t>Ｚ静磁場をＺ方向に傾斜させて共鳴面を限定する</a:t>
            </a:r>
            <a:endParaRPr lang="ja-JP" altLang="en-US" sz="1600" b="1" dirty="0"/>
          </a:p>
        </p:txBody>
      </p:sp>
      <p:sp>
        <p:nvSpPr>
          <p:cNvPr id="33" name="正方形/長方形 32"/>
          <p:cNvSpPr/>
          <p:nvPr/>
        </p:nvSpPr>
        <p:spPr>
          <a:xfrm>
            <a:off x="5143504" y="6273249"/>
            <a:ext cx="3643338" cy="584775"/>
          </a:xfrm>
          <a:prstGeom prst="rect">
            <a:avLst/>
          </a:prstGeom>
        </p:spPr>
        <p:txBody>
          <a:bodyPr wrap="square">
            <a:spAutoFit/>
          </a:bodyPr>
          <a:lstStyle/>
          <a:p>
            <a:r>
              <a:rPr lang="ja-JP" altLang="en-US" sz="1600" b="1" dirty="0" smtClean="0"/>
              <a:t>高周波を発して核スピン共鳴を励起し、ついで共鳴信号を検出する。</a:t>
            </a:r>
            <a:endParaRPr lang="ja-JP" altLang="en-US" sz="1600" b="1" dirty="0"/>
          </a:p>
        </p:txBody>
      </p:sp>
      <p:sp>
        <p:nvSpPr>
          <p:cNvPr id="36" name="AutoShape 6"/>
          <p:cNvSpPr>
            <a:spLocks noChangeArrowheads="1"/>
          </p:cNvSpPr>
          <p:nvPr/>
        </p:nvSpPr>
        <p:spPr bwMode="auto">
          <a:xfrm>
            <a:off x="5715008" y="3645010"/>
            <a:ext cx="3016251" cy="982087"/>
          </a:xfrm>
          <a:prstGeom prst="roundRect">
            <a:avLst>
              <a:gd name="adj" fmla="val 45907"/>
            </a:avLst>
          </a:prstGeom>
          <a:solidFill>
            <a:srgbClr val="00FF00"/>
          </a:solidFill>
          <a:ln w="22225" algn="ctr">
            <a:noFill/>
            <a:round/>
            <a:headEnd/>
            <a:tailEnd/>
          </a:ln>
          <a:effectLst/>
        </p:spPr>
        <p:txBody>
          <a:bodyPr wrap="square" anchor="ctr">
            <a:spAutoFit/>
          </a:bodyPr>
          <a:lstStyle/>
          <a:p>
            <a:pPr algn="ctr">
              <a:spcBef>
                <a:spcPct val="50000"/>
              </a:spcBef>
            </a:pPr>
            <a:r>
              <a:rPr lang="en-US" altLang="ja-JP" dirty="0" smtClean="0">
                <a:solidFill>
                  <a:srgbClr val="000000"/>
                </a:solidFill>
                <a:latin typeface="+mj-lt"/>
              </a:rPr>
              <a:t>X,Y</a:t>
            </a:r>
            <a:r>
              <a:rPr lang="ja-JP" altLang="en-US" sz="2000" dirty="0" smtClean="0">
                <a:solidFill>
                  <a:srgbClr val="000000"/>
                </a:solidFill>
                <a:latin typeface="Arial Black" pitchFamily="34" charset="0"/>
              </a:rPr>
              <a:t>傾斜</a:t>
            </a:r>
            <a:r>
              <a:rPr lang="ja-JP" altLang="en-US" sz="2000" dirty="0">
                <a:solidFill>
                  <a:srgbClr val="000000"/>
                </a:solidFill>
                <a:latin typeface="Arial Black" pitchFamily="34" charset="0"/>
              </a:rPr>
              <a:t>磁場コイル</a:t>
            </a:r>
          </a:p>
          <a:p>
            <a:pPr algn="ctr">
              <a:spcBef>
                <a:spcPct val="50000"/>
              </a:spcBef>
            </a:pPr>
            <a:r>
              <a:rPr lang="en-US" altLang="ja-JP" sz="1400" dirty="0">
                <a:solidFill>
                  <a:srgbClr val="000000"/>
                </a:solidFill>
                <a:latin typeface="Arial Black" pitchFamily="34" charset="0"/>
              </a:rPr>
              <a:t>5~20 </a:t>
            </a:r>
            <a:r>
              <a:rPr lang="en-US" altLang="ja-JP" sz="1400" dirty="0" err="1">
                <a:solidFill>
                  <a:srgbClr val="000000"/>
                </a:solidFill>
                <a:latin typeface="Arial Black" pitchFamily="34" charset="0"/>
              </a:rPr>
              <a:t>mT</a:t>
            </a:r>
            <a:r>
              <a:rPr lang="en-US" altLang="ja-JP" sz="1400" dirty="0">
                <a:solidFill>
                  <a:srgbClr val="000000"/>
                </a:solidFill>
                <a:latin typeface="Arial Black" pitchFamily="34" charset="0"/>
              </a:rPr>
              <a:t>/m</a:t>
            </a:r>
          </a:p>
        </p:txBody>
      </p:sp>
      <p:sp>
        <p:nvSpPr>
          <p:cNvPr id="37" name="正方形/長方形 36"/>
          <p:cNvSpPr/>
          <p:nvPr/>
        </p:nvSpPr>
        <p:spPr>
          <a:xfrm>
            <a:off x="6000760" y="4630175"/>
            <a:ext cx="3286148" cy="584775"/>
          </a:xfrm>
          <a:prstGeom prst="rect">
            <a:avLst/>
          </a:prstGeom>
        </p:spPr>
        <p:txBody>
          <a:bodyPr wrap="square">
            <a:spAutoFit/>
          </a:bodyPr>
          <a:lstStyle/>
          <a:p>
            <a:r>
              <a:rPr lang="en-US" altLang="ja-JP" sz="1600" b="1" dirty="0" smtClean="0"/>
              <a:t>X,</a:t>
            </a:r>
            <a:r>
              <a:rPr lang="ja-JP" altLang="en-US" sz="1600" b="1" dirty="0" smtClean="0"/>
              <a:t>Ｙ方向に傾斜磁場を加えて共鳴信号に周波数と位相変調を加える</a:t>
            </a:r>
            <a:endParaRPr lang="ja-JP" altLang="en-US" sz="1600" b="1" dirty="0"/>
          </a:p>
        </p:txBody>
      </p:sp>
      <p:cxnSp>
        <p:nvCxnSpPr>
          <p:cNvPr id="39" name="AutoShape 10"/>
          <p:cNvCxnSpPr>
            <a:cxnSpLocks noChangeShapeType="1"/>
            <a:stCxn id="36" idx="1"/>
          </p:cNvCxnSpPr>
          <p:nvPr/>
        </p:nvCxnSpPr>
        <p:spPr bwMode="auto">
          <a:xfrm flipH="1" flipV="1">
            <a:off x="3571868" y="3286124"/>
            <a:ext cx="2143140" cy="849930"/>
          </a:xfrm>
          <a:prstGeom prst="straightConnector1">
            <a:avLst/>
          </a:prstGeom>
          <a:noFill/>
          <a:ln w="28575">
            <a:solidFill>
              <a:srgbClr val="92D050"/>
            </a:solidFill>
            <a:round/>
            <a:headEnd/>
            <a:tailEnd type="triangle" w="med" len="med"/>
          </a:ln>
          <a:effectLst/>
        </p:spPr>
      </p:cxnSp>
    </p:spTree>
    <p:extLst>
      <p:ext uri="{BB962C8B-B14F-4D97-AF65-F5344CB8AC3E}">
        <p14:creationId xmlns:p14="http://schemas.microsoft.com/office/powerpoint/2010/main" val="8020841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mri_body.jpg"/>
          <p:cNvPicPr>
            <a:picLocks noChangeAspect="1"/>
          </p:cNvPicPr>
          <p:nvPr/>
        </p:nvPicPr>
        <p:blipFill>
          <a:blip r:embed="rId2" cstate="print"/>
          <a:stretch>
            <a:fillRect/>
          </a:stretch>
        </p:blipFill>
        <p:spPr>
          <a:xfrm>
            <a:off x="1510599" y="865041"/>
            <a:ext cx="7489941" cy="5470041"/>
          </a:xfrm>
          <a:prstGeom prst="rect">
            <a:avLst/>
          </a:prstGeom>
        </p:spPr>
      </p:pic>
      <p:sp>
        <p:nvSpPr>
          <p:cNvPr id="2" name="スライド番号プレースホルダ 1"/>
          <p:cNvSpPr>
            <a:spLocks noGrp="1"/>
          </p:cNvSpPr>
          <p:nvPr>
            <p:ph type="sldNum" sz="quarter" idx="12"/>
          </p:nvPr>
        </p:nvSpPr>
        <p:spPr/>
        <p:txBody>
          <a:bodyPr/>
          <a:lstStyle/>
          <a:p>
            <a:fld id="{0F3F9BAC-0E00-434E-9F3C-AB585980B37B}" type="slidenum">
              <a:rPr lang="en-US" altLang="ja-JP" smtClean="0"/>
              <a:pPr/>
              <a:t>46</a:t>
            </a:fld>
            <a:endParaRPr lang="en-US" altLang="ja-JP"/>
          </a:p>
        </p:txBody>
      </p:sp>
    </p:spTree>
    <p:extLst>
      <p:ext uri="{BB962C8B-B14F-4D97-AF65-F5344CB8AC3E}">
        <p14:creationId xmlns:p14="http://schemas.microsoft.com/office/powerpoint/2010/main" val="26764470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2"/>
          </p:nvPr>
        </p:nvSpPr>
        <p:spPr/>
        <p:txBody>
          <a:bodyPr/>
          <a:lstStyle/>
          <a:p>
            <a:fld id="{0F3F9BAC-0E00-434E-9F3C-AB585980B37B}" type="slidenum">
              <a:rPr lang="en-US" altLang="ja-JP" smtClean="0"/>
              <a:pPr/>
              <a:t>47</a:t>
            </a:fld>
            <a:endParaRPr lang="en-US" altLang="ja-JP"/>
          </a:p>
        </p:txBody>
      </p:sp>
      <p:pic>
        <p:nvPicPr>
          <p:cNvPr id="5" name="図 4" descr="MRI01.jpg"/>
          <p:cNvPicPr>
            <a:picLocks noChangeAspect="1"/>
          </p:cNvPicPr>
          <p:nvPr/>
        </p:nvPicPr>
        <p:blipFill>
          <a:blip r:embed="rId2" cstate="print"/>
          <a:stretch>
            <a:fillRect/>
          </a:stretch>
        </p:blipFill>
        <p:spPr>
          <a:xfrm>
            <a:off x="1748871" y="0"/>
            <a:ext cx="6357982" cy="6933075"/>
          </a:xfrm>
          <a:prstGeom prst="rect">
            <a:avLst/>
          </a:prstGeom>
        </p:spPr>
      </p:pic>
    </p:spTree>
    <p:extLst>
      <p:ext uri="{BB962C8B-B14F-4D97-AF65-F5344CB8AC3E}">
        <p14:creationId xmlns:p14="http://schemas.microsoft.com/office/powerpoint/2010/main" val="27753386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2"/>
          </p:nvPr>
        </p:nvSpPr>
        <p:spPr/>
        <p:txBody>
          <a:bodyPr/>
          <a:lstStyle/>
          <a:p>
            <a:fld id="{0F3F9BAC-0E00-434E-9F3C-AB585980B37B}" type="slidenum">
              <a:rPr lang="en-US" altLang="ja-JP" smtClean="0"/>
              <a:pPr/>
              <a:t>48</a:t>
            </a:fld>
            <a:endParaRPr lang="en-US" altLang="ja-JP"/>
          </a:p>
        </p:txBody>
      </p:sp>
      <p:pic>
        <p:nvPicPr>
          <p:cNvPr id="4" name="図 3" descr="MRI_fMRI.jpg"/>
          <p:cNvPicPr>
            <a:picLocks noChangeAspect="1"/>
          </p:cNvPicPr>
          <p:nvPr/>
        </p:nvPicPr>
        <p:blipFill>
          <a:blip r:embed="rId2" cstate="print"/>
          <a:stretch>
            <a:fillRect/>
          </a:stretch>
        </p:blipFill>
        <p:spPr>
          <a:xfrm>
            <a:off x="1490634" y="0"/>
            <a:ext cx="6899480" cy="6858000"/>
          </a:xfrm>
          <a:prstGeom prst="rect">
            <a:avLst/>
          </a:prstGeom>
        </p:spPr>
      </p:pic>
    </p:spTree>
    <p:extLst>
      <p:ext uri="{BB962C8B-B14F-4D97-AF65-F5344CB8AC3E}">
        <p14:creationId xmlns:p14="http://schemas.microsoft.com/office/powerpoint/2010/main" val="9621476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2"/>
          </p:nvPr>
        </p:nvSpPr>
        <p:spPr/>
        <p:txBody>
          <a:bodyPr/>
          <a:lstStyle/>
          <a:p>
            <a:fld id="{0F3F9BAC-0E00-434E-9F3C-AB585980B37B}" type="slidenum">
              <a:rPr lang="en-US" altLang="ja-JP" smtClean="0"/>
              <a:pPr/>
              <a:t>49</a:t>
            </a:fld>
            <a:endParaRPr lang="en-US" altLang="ja-JP"/>
          </a:p>
        </p:txBody>
      </p:sp>
      <p:pic>
        <p:nvPicPr>
          <p:cNvPr id="5" name="Picture 1202" descr="cancer"/>
          <p:cNvPicPr>
            <a:picLocks noChangeAspect="1" noChangeArrowheads="1"/>
          </p:cNvPicPr>
          <p:nvPr/>
        </p:nvPicPr>
        <p:blipFill>
          <a:blip r:embed="rId2" cstate="print"/>
          <a:srcRect/>
          <a:stretch>
            <a:fillRect/>
          </a:stretch>
        </p:blipFill>
        <p:spPr bwMode="auto">
          <a:xfrm>
            <a:off x="838167" y="1916832"/>
            <a:ext cx="2725308" cy="2043981"/>
          </a:xfrm>
          <a:prstGeom prst="rect">
            <a:avLst/>
          </a:prstGeom>
          <a:noFill/>
          <a:ln w="9525">
            <a:noFill/>
            <a:miter lim="800000"/>
            <a:headEnd/>
            <a:tailEnd/>
          </a:ln>
        </p:spPr>
      </p:pic>
      <p:sp>
        <p:nvSpPr>
          <p:cNvPr id="6" name="Rectangle 2"/>
          <p:cNvSpPr txBox="1">
            <a:spLocks noChangeArrowheads="1"/>
          </p:cNvSpPr>
          <p:nvPr/>
        </p:nvSpPr>
        <p:spPr>
          <a:xfrm>
            <a:off x="3563475" y="764704"/>
            <a:ext cx="6049688" cy="836613"/>
          </a:xfrm>
          <a:prstGeom prst="rect">
            <a:avLst/>
          </a:prstGeom>
        </p:spPr>
        <p:txBody>
          <a:bodyPr/>
          <a:lstStyle>
            <a:lvl1pPr algn="l" defTabSz="457200" rtl="0" eaLnBrk="1" latinLnBrk="0" hangingPunct="1">
              <a:spcBef>
                <a:spcPct val="0"/>
              </a:spcBef>
              <a:buNone/>
              <a:defRPr kumimoji="1" sz="3600" kern="1200">
                <a:solidFill>
                  <a:schemeClr val="accent2">
                    <a:lumMod val="7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2400" smtClean="0"/>
              <a:t>磁性粒子</a:t>
            </a:r>
            <a:r>
              <a:rPr lang="en-US" altLang="ja-JP" sz="2400" smtClean="0"/>
              <a:t>(SPIO)</a:t>
            </a:r>
            <a:r>
              <a:rPr lang="ja-JP" altLang="en-US" sz="2400" smtClean="0"/>
              <a:t>による磁場の歪みを、</a:t>
            </a:r>
            <a:r>
              <a:rPr lang="en-US" altLang="ja-JP" sz="2400" smtClean="0"/>
              <a:t/>
            </a:r>
            <a:br>
              <a:rPr lang="en-US" altLang="ja-JP" sz="2400" smtClean="0"/>
            </a:br>
            <a:r>
              <a:rPr lang="ja-JP" altLang="en-US" sz="2400" smtClean="0"/>
              <a:t>腫瘍の強調画像化に応用できないか？</a:t>
            </a:r>
            <a:endParaRPr lang="ja-JP" altLang="en-US" sz="2400" dirty="0" smtClean="0"/>
          </a:p>
        </p:txBody>
      </p:sp>
      <p:sp>
        <p:nvSpPr>
          <p:cNvPr id="7" name="Text Box 3"/>
          <p:cNvSpPr txBox="1">
            <a:spLocks noChangeArrowheads="1"/>
          </p:cNvSpPr>
          <p:nvPr/>
        </p:nvSpPr>
        <p:spPr bwMode="auto">
          <a:xfrm>
            <a:off x="4421792" y="3906838"/>
            <a:ext cx="539750" cy="517525"/>
          </a:xfrm>
          <a:prstGeom prst="rect">
            <a:avLst/>
          </a:prstGeom>
          <a:noFill/>
          <a:ln w="9525">
            <a:noFill/>
            <a:miter lim="800000"/>
            <a:headEnd/>
            <a:tailEnd/>
          </a:ln>
        </p:spPr>
        <p:txBody>
          <a:bodyPr wrap="none">
            <a:spAutoFit/>
          </a:bodyPr>
          <a:lstStyle/>
          <a:p>
            <a:r>
              <a:rPr lang="ja-JP" altLang="en-US" sz="2800"/>
              <a:t>＋</a:t>
            </a:r>
          </a:p>
        </p:txBody>
      </p:sp>
      <p:grpSp>
        <p:nvGrpSpPr>
          <p:cNvPr id="8" name="Group 4"/>
          <p:cNvGrpSpPr>
            <a:grpSpLocks/>
          </p:cNvGrpSpPr>
          <p:nvPr/>
        </p:nvGrpSpPr>
        <p:grpSpPr bwMode="auto">
          <a:xfrm>
            <a:off x="3621692" y="4437063"/>
            <a:ext cx="2138363" cy="1328737"/>
            <a:chOff x="1900" y="1298"/>
            <a:chExt cx="1688" cy="1043"/>
          </a:xfrm>
        </p:grpSpPr>
        <p:sp>
          <p:nvSpPr>
            <p:cNvPr id="9" name="Oval 5"/>
            <p:cNvSpPr>
              <a:spLocks noChangeArrowheads="1"/>
            </p:cNvSpPr>
            <p:nvPr/>
          </p:nvSpPr>
          <p:spPr bwMode="auto">
            <a:xfrm flipH="1">
              <a:off x="2717" y="1298"/>
              <a:ext cx="871" cy="1043"/>
            </a:xfrm>
            <a:prstGeom prst="ellipse">
              <a:avLst/>
            </a:prstGeom>
            <a:noFill/>
            <a:ln w="9525">
              <a:solidFill>
                <a:schemeClr val="tx1"/>
              </a:solidFill>
              <a:round/>
              <a:headEnd/>
              <a:tailEnd/>
            </a:ln>
          </p:spPr>
          <p:txBody>
            <a:bodyPr wrap="none" anchor="ctr"/>
            <a:lstStyle/>
            <a:p>
              <a:endParaRPr lang="ja-JP" altLang="en-US"/>
            </a:p>
          </p:txBody>
        </p:sp>
        <p:grpSp>
          <p:nvGrpSpPr>
            <p:cNvPr id="10" name="Group 6"/>
            <p:cNvGrpSpPr>
              <a:grpSpLocks/>
            </p:cNvGrpSpPr>
            <p:nvPr/>
          </p:nvGrpSpPr>
          <p:grpSpPr bwMode="auto">
            <a:xfrm flipH="1">
              <a:off x="2799" y="1425"/>
              <a:ext cx="589" cy="816"/>
              <a:chOff x="2073" y="1407"/>
              <a:chExt cx="589" cy="816"/>
            </a:xfrm>
          </p:grpSpPr>
          <p:sp>
            <p:nvSpPr>
              <p:cNvPr id="29" name="Oval 7"/>
              <p:cNvSpPr>
                <a:spLocks noChangeArrowheads="1"/>
              </p:cNvSpPr>
              <p:nvPr/>
            </p:nvSpPr>
            <p:spPr bwMode="auto">
              <a:xfrm>
                <a:off x="2073" y="1407"/>
                <a:ext cx="589" cy="816"/>
              </a:xfrm>
              <a:prstGeom prst="ellipse">
                <a:avLst/>
              </a:prstGeom>
              <a:noFill/>
              <a:ln w="9525">
                <a:solidFill>
                  <a:schemeClr val="tx1"/>
                </a:solidFill>
                <a:round/>
                <a:headEnd/>
                <a:tailEnd/>
              </a:ln>
            </p:spPr>
            <p:txBody>
              <a:bodyPr wrap="none" anchor="ctr"/>
              <a:lstStyle/>
              <a:p>
                <a:endParaRPr lang="ja-JP" altLang="en-US"/>
              </a:p>
            </p:txBody>
          </p:sp>
          <p:sp>
            <p:nvSpPr>
              <p:cNvPr id="30" name="Oval 8"/>
              <p:cNvSpPr>
                <a:spLocks noChangeArrowheads="1"/>
              </p:cNvSpPr>
              <p:nvPr/>
            </p:nvSpPr>
            <p:spPr bwMode="auto">
              <a:xfrm>
                <a:off x="2245" y="1516"/>
                <a:ext cx="326" cy="617"/>
              </a:xfrm>
              <a:prstGeom prst="ellipse">
                <a:avLst/>
              </a:prstGeom>
              <a:noFill/>
              <a:ln w="9525">
                <a:solidFill>
                  <a:schemeClr val="tx1"/>
                </a:solidFill>
                <a:round/>
                <a:headEnd/>
                <a:tailEnd/>
              </a:ln>
            </p:spPr>
            <p:txBody>
              <a:bodyPr wrap="none" anchor="ctr"/>
              <a:lstStyle/>
              <a:p>
                <a:endParaRPr lang="ja-JP" altLang="en-US"/>
              </a:p>
            </p:txBody>
          </p:sp>
          <p:sp>
            <p:nvSpPr>
              <p:cNvPr id="31" name="Oval 9"/>
              <p:cNvSpPr>
                <a:spLocks noChangeArrowheads="1"/>
              </p:cNvSpPr>
              <p:nvPr/>
            </p:nvSpPr>
            <p:spPr bwMode="auto">
              <a:xfrm>
                <a:off x="2336" y="1625"/>
                <a:ext cx="145" cy="372"/>
              </a:xfrm>
              <a:prstGeom prst="ellipse">
                <a:avLst/>
              </a:prstGeom>
              <a:noFill/>
              <a:ln w="9525">
                <a:solidFill>
                  <a:schemeClr val="tx1"/>
                </a:solidFill>
                <a:round/>
                <a:headEnd/>
                <a:tailEnd/>
              </a:ln>
            </p:spPr>
            <p:txBody>
              <a:bodyPr wrap="none" anchor="ctr"/>
              <a:lstStyle/>
              <a:p>
                <a:endParaRPr lang="ja-JP" altLang="en-US"/>
              </a:p>
            </p:txBody>
          </p:sp>
        </p:grpSp>
        <p:grpSp>
          <p:nvGrpSpPr>
            <p:cNvPr id="11" name="Group 10"/>
            <p:cNvGrpSpPr>
              <a:grpSpLocks/>
            </p:cNvGrpSpPr>
            <p:nvPr/>
          </p:nvGrpSpPr>
          <p:grpSpPr bwMode="auto">
            <a:xfrm>
              <a:off x="2073" y="1407"/>
              <a:ext cx="589" cy="816"/>
              <a:chOff x="2073" y="1407"/>
              <a:chExt cx="589" cy="816"/>
            </a:xfrm>
          </p:grpSpPr>
          <p:sp>
            <p:nvSpPr>
              <p:cNvPr id="26" name="Oval 11"/>
              <p:cNvSpPr>
                <a:spLocks noChangeArrowheads="1"/>
              </p:cNvSpPr>
              <p:nvPr/>
            </p:nvSpPr>
            <p:spPr bwMode="auto">
              <a:xfrm>
                <a:off x="2073" y="1407"/>
                <a:ext cx="589" cy="816"/>
              </a:xfrm>
              <a:prstGeom prst="ellipse">
                <a:avLst/>
              </a:prstGeom>
              <a:noFill/>
              <a:ln w="9525">
                <a:solidFill>
                  <a:schemeClr val="tx1"/>
                </a:solidFill>
                <a:round/>
                <a:headEnd/>
                <a:tailEnd/>
              </a:ln>
            </p:spPr>
            <p:txBody>
              <a:bodyPr wrap="none" anchor="ctr"/>
              <a:lstStyle/>
              <a:p>
                <a:endParaRPr lang="ja-JP" altLang="en-US"/>
              </a:p>
            </p:txBody>
          </p:sp>
          <p:sp>
            <p:nvSpPr>
              <p:cNvPr id="27" name="Oval 12"/>
              <p:cNvSpPr>
                <a:spLocks noChangeArrowheads="1"/>
              </p:cNvSpPr>
              <p:nvPr/>
            </p:nvSpPr>
            <p:spPr bwMode="auto">
              <a:xfrm>
                <a:off x="2245" y="1516"/>
                <a:ext cx="326" cy="617"/>
              </a:xfrm>
              <a:prstGeom prst="ellipse">
                <a:avLst/>
              </a:prstGeom>
              <a:noFill/>
              <a:ln w="9525">
                <a:solidFill>
                  <a:schemeClr val="tx1"/>
                </a:solidFill>
                <a:round/>
                <a:headEnd/>
                <a:tailEnd/>
              </a:ln>
            </p:spPr>
            <p:txBody>
              <a:bodyPr wrap="none" anchor="ctr"/>
              <a:lstStyle/>
              <a:p>
                <a:endParaRPr lang="ja-JP" altLang="en-US"/>
              </a:p>
            </p:txBody>
          </p:sp>
          <p:sp>
            <p:nvSpPr>
              <p:cNvPr id="28" name="Oval 13"/>
              <p:cNvSpPr>
                <a:spLocks noChangeArrowheads="1"/>
              </p:cNvSpPr>
              <p:nvPr/>
            </p:nvSpPr>
            <p:spPr bwMode="auto">
              <a:xfrm>
                <a:off x="2336" y="1625"/>
                <a:ext cx="145" cy="372"/>
              </a:xfrm>
              <a:prstGeom prst="ellipse">
                <a:avLst/>
              </a:prstGeom>
              <a:noFill/>
              <a:ln w="9525">
                <a:solidFill>
                  <a:schemeClr val="tx1"/>
                </a:solidFill>
                <a:round/>
                <a:headEnd/>
                <a:tailEnd/>
              </a:ln>
            </p:spPr>
            <p:txBody>
              <a:bodyPr wrap="none" anchor="ctr"/>
              <a:lstStyle/>
              <a:p>
                <a:endParaRPr lang="ja-JP" altLang="en-US"/>
              </a:p>
            </p:txBody>
          </p:sp>
        </p:grpSp>
        <p:sp>
          <p:nvSpPr>
            <p:cNvPr id="12" name="Oval 14"/>
            <p:cNvSpPr>
              <a:spLocks noChangeArrowheads="1"/>
            </p:cNvSpPr>
            <p:nvPr/>
          </p:nvSpPr>
          <p:spPr bwMode="auto">
            <a:xfrm>
              <a:off x="1900" y="1298"/>
              <a:ext cx="871" cy="1043"/>
            </a:xfrm>
            <a:prstGeom prst="ellipse">
              <a:avLst/>
            </a:prstGeom>
            <a:noFill/>
            <a:ln w="9525">
              <a:solidFill>
                <a:schemeClr val="tx1"/>
              </a:solidFill>
              <a:round/>
              <a:headEnd/>
              <a:tailEnd/>
            </a:ln>
          </p:spPr>
          <p:txBody>
            <a:bodyPr wrap="none" anchor="ctr"/>
            <a:lstStyle/>
            <a:p>
              <a:endParaRPr lang="ja-JP" altLang="en-US"/>
            </a:p>
          </p:txBody>
        </p:sp>
        <p:sp>
          <p:nvSpPr>
            <p:cNvPr id="13" name="Oval 15"/>
            <p:cNvSpPr>
              <a:spLocks noChangeArrowheads="1"/>
            </p:cNvSpPr>
            <p:nvPr/>
          </p:nvSpPr>
          <p:spPr bwMode="auto">
            <a:xfrm>
              <a:off x="2381" y="1480"/>
              <a:ext cx="726" cy="680"/>
            </a:xfrm>
            <a:prstGeom prst="ellipse">
              <a:avLst/>
            </a:prstGeom>
            <a:solidFill>
              <a:schemeClr val="accent1"/>
            </a:solidFill>
            <a:ln w="9525">
              <a:solidFill>
                <a:schemeClr val="tx1"/>
              </a:solidFill>
              <a:round/>
              <a:headEnd/>
              <a:tailEnd/>
            </a:ln>
          </p:spPr>
          <p:txBody>
            <a:bodyPr wrap="none" anchor="ctr"/>
            <a:lstStyle/>
            <a:p>
              <a:endParaRPr lang="ja-JP" altLang="en-US"/>
            </a:p>
          </p:txBody>
        </p:sp>
        <p:grpSp>
          <p:nvGrpSpPr>
            <p:cNvPr id="14" name="Group 16"/>
            <p:cNvGrpSpPr>
              <a:grpSpLocks/>
            </p:cNvGrpSpPr>
            <p:nvPr/>
          </p:nvGrpSpPr>
          <p:grpSpPr bwMode="auto">
            <a:xfrm>
              <a:off x="2426" y="1470"/>
              <a:ext cx="635" cy="688"/>
              <a:chOff x="3152" y="1434"/>
              <a:chExt cx="635" cy="688"/>
            </a:xfrm>
          </p:grpSpPr>
          <p:sp>
            <p:nvSpPr>
              <p:cNvPr id="15" name="Line 17"/>
              <p:cNvSpPr>
                <a:spLocks noChangeShapeType="1"/>
              </p:cNvSpPr>
              <p:nvPr/>
            </p:nvSpPr>
            <p:spPr bwMode="auto">
              <a:xfrm flipV="1">
                <a:off x="3470" y="1434"/>
                <a:ext cx="0" cy="680"/>
              </a:xfrm>
              <a:prstGeom prst="line">
                <a:avLst/>
              </a:prstGeom>
              <a:noFill/>
              <a:ln w="9525">
                <a:solidFill>
                  <a:schemeClr val="tx1"/>
                </a:solidFill>
                <a:round/>
                <a:headEnd/>
                <a:tailEnd type="triangle" w="med" len="med"/>
              </a:ln>
            </p:spPr>
            <p:txBody>
              <a:bodyPr/>
              <a:lstStyle/>
              <a:p>
                <a:endParaRPr lang="ja-JP" altLang="en-US"/>
              </a:p>
            </p:txBody>
          </p:sp>
          <p:grpSp>
            <p:nvGrpSpPr>
              <p:cNvPr id="16" name="Group 18"/>
              <p:cNvGrpSpPr>
                <a:grpSpLocks/>
              </p:cNvGrpSpPr>
              <p:nvPr/>
            </p:nvGrpSpPr>
            <p:grpSpPr bwMode="auto">
              <a:xfrm>
                <a:off x="3152" y="1434"/>
                <a:ext cx="238" cy="680"/>
                <a:chOff x="2426" y="1480"/>
                <a:chExt cx="238" cy="680"/>
              </a:xfrm>
            </p:grpSpPr>
            <p:sp>
              <p:nvSpPr>
                <p:cNvPr id="22" name="Line 19"/>
                <p:cNvSpPr>
                  <a:spLocks noChangeShapeType="1"/>
                </p:cNvSpPr>
                <p:nvPr/>
              </p:nvSpPr>
              <p:spPr bwMode="auto">
                <a:xfrm flipV="1">
                  <a:off x="2585" y="1511"/>
                  <a:ext cx="0" cy="617"/>
                </a:xfrm>
                <a:prstGeom prst="line">
                  <a:avLst/>
                </a:prstGeom>
                <a:noFill/>
                <a:ln w="9525">
                  <a:solidFill>
                    <a:schemeClr val="tx1"/>
                  </a:solidFill>
                  <a:round/>
                  <a:headEnd/>
                  <a:tailEnd type="triangle" w="med" len="med"/>
                </a:ln>
              </p:spPr>
              <p:txBody>
                <a:bodyPr/>
                <a:lstStyle/>
                <a:p>
                  <a:endParaRPr lang="ja-JP" altLang="en-US"/>
                </a:p>
              </p:txBody>
            </p:sp>
            <p:sp>
              <p:nvSpPr>
                <p:cNvPr id="23" name="Line 20"/>
                <p:cNvSpPr>
                  <a:spLocks noChangeShapeType="1"/>
                </p:cNvSpPr>
                <p:nvPr/>
              </p:nvSpPr>
              <p:spPr bwMode="auto">
                <a:xfrm flipV="1">
                  <a:off x="2664" y="1480"/>
                  <a:ext cx="0" cy="680"/>
                </a:xfrm>
                <a:prstGeom prst="line">
                  <a:avLst/>
                </a:prstGeom>
                <a:noFill/>
                <a:ln w="9525">
                  <a:solidFill>
                    <a:schemeClr val="tx1"/>
                  </a:solidFill>
                  <a:round/>
                  <a:headEnd/>
                  <a:tailEnd type="triangle" w="med" len="med"/>
                </a:ln>
              </p:spPr>
              <p:txBody>
                <a:bodyPr/>
                <a:lstStyle/>
                <a:p>
                  <a:endParaRPr lang="ja-JP" altLang="en-US"/>
                </a:p>
              </p:txBody>
            </p:sp>
            <p:sp>
              <p:nvSpPr>
                <p:cNvPr id="24" name="Line 21"/>
                <p:cNvSpPr>
                  <a:spLocks noChangeShapeType="1"/>
                </p:cNvSpPr>
                <p:nvPr/>
              </p:nvSpPr>
              <p:spPr bwMode="auto">
                <a:xfrm flipH="1" flipV="1">
                  <a:off x="2505" y="1562"/>
                  <a:ext cx="0" cy="517"/>
                </a:xfrm>
                <a:prstGeom prst="line">
                  <a:avLst/>
                </a:prstGeom>
                <a:noFill/>
                <a:ln w="9525">
                  <a:solidFill>
                    <a:schemeClr val="tx1"/>
                  </a:solidFill>
                  <a:round/>
                  <a:headEnd/>
                  <a:tailEnd type="triangle" w="med" len="med"/>
                </a:ln>
              </p:spPr>
              <p:txBody>
                <a:bodyPr/>
                <a:lstStyle/>
                <a:p>
                  <a:endParaRPr lang="ja-JP" altLang="en-US"/>
                </a:p>
              </p:txBody>
            </p:sp>
            <p:sp>
              <p:nvSpPr>
                <p:cNvPr id="25" name="Line 22"/>
                <p:cNvSpPr>
                  <a:spLocks noChangeShapeType="1"/>
                </p:cNvSpPr>
                <p:nvPr/>
              </p:nvSpPr>
              <p:spPr bwMode="auto">
                <a:xfrm flipV="1">
                  <a:off x="2426" y="1647"/>
                  <a:ext cx="0" cy="346"/>
                </a:xfrm>
                <a:prstGeom prst="line">
                  <a:avLst/>
                </a:prstGeom>
                <a:noFill/>
                <a:ln w="9525">
                  <a:solidFill>
                    <a:schemeClr val="tx1"/>
                  </a:solidFill>
                  <a:round/>
                  <a:headEnd/>
                  <a:tailEnd type="triangle" w="med" len="med"/>
                </a:ln>
              </p:spPr>
              <p:txBody>
                <a:bodyPr/>
                <a:lstStyle/>
                <a:p>
                  <a:endParaRPr lang="ja-JP" altLang="en-US"/>
                </a:p>
              </p:txBody>
            </p:sp>
          </p:grpSp>
          <p:grpSp>
            <p:nvGrpSpPr>
              <p:cNvPr id="17" name="Group 23"/>
              <p:cNvGrpSpPr>
                <a:grpSpLocks/>
              </p:cNvGrpSpPr>
              <p:nvPr/>
            </p:nvGrpSpPr>
            <p:grpSpPr bwMode="auto">
              <a:xfrm flipH="1">
                <a:off x="3549" y="1442"/>
                <a:ext cx="238" cy="680"/>
                <a:chOff x="2426" y="1480"/>
                <a:chExt cx="238" cy="680"/>
              </a:xfrm>
            </p:grpSpPr>
            <p:sp>
              <p:nvSpPr>
                <p:cNvPr id="18" name="Line 24"/>
                <p:cNvSpPr>
                  <a:spLocks noChangeShapeType="1"/>
                </p:cNvSpPr>
                <p:nvPr/>
              </p:nvSpPr>
              <p:spPr bwMode="auto">
                <a:xfrm flipV="1">
                  <a:off x="2585" y="1511"/>
                  <a:ext cx="0" cy="617"/>
                </a:xfrm>
                <a:prstGeom prst="line">
                  <a:avLst/>
                </a:prstGeom>
                <a:noFill/>
                <a:ln w="9525">
                  <a:solidFill>
                    <a:schemeClr val="tx1"/>
                  </a:solidFill>
                  <a:round/>
                  <a:headEnd/>
                  <a:tailEnd type="triangle" w="med" len="med"/>
                </a:ln>
              </p:spPr>
              <p:txBody>
                <a:bodyPr/>
                <a:lstStyle/>
                <a:p>
                  <a:endParaRPr lang="ja-JP" altLang="en-US"/>
                </a:p>
              </p:txBody>
            </p:sp>
            <p:sp>
              <p:nvSpPr>
                <p:cNvPr id="19" name="Line 25"/>
                <p:cNvSpPr>
                  <a:spLocks noChangeShapeType="1"/>
                </p:cNvSpPr>
                <p:nvPr/>
              </p:nvSpPr>
              <p:spPr bwMode="auto">
                <a:xfrm flipV="1">
                  <a:off x="2664" y="1480"/>
                  <a:ext cx="0" cy="680"/>
                </a:xfrm>
                <a:prstGeom prst="line">
                  <a:avLst/>
                </a:prstGeom>
                <a:noFill/>
                <a:ln w="9525">
                  <a:solidFill>
                    <a:schemeClr val="tx1"/>
                  </a:solidFill>
                  <a:round/>
                  <a:headEnd/>
                  <a:tailEnd type="triangle" w="med" len="med"/>
                </a:ln>
              </p:spPr>
              <p:txBody>
                <a:bodyPr/>
                <a:lstStyle/>
                <a:p>
                  <a:endParaRPr lang="ja-JP" altLang="en-US"/>
                </a:p>
              </p:txBody>
            </p:sp>
            <p:sp>
              <p:nvSpPr>
                <p:cNvPr id="20" name="Line 26"/>
                <p:cNvSpPr>
                  <a:spLocks noChangeShapeType="1"/>
                </p:cNvSpPr>
                <p:nvPr/>
              </p:nvSpPr>
              <p:spPr bwMode="auto">
                <a:xfrm flipH="1" flipV="1">
                  <a:off x="2505" y="1562"/>
                  <a:ext cx="0" cy="517"/>
                </a:xfrm>
                <a:prstGeom prst="line">
                  <a:avLst/>
                </a:prstGeom>
                <a:noFill/>
                <a:ln w="9525">
                  <a:solidFill>
                    <a:schemeClr val="tx1"/>
                  </a:solidFill>
                  <a:round/>
                  <a:headEnd/>
                  <a:tailEnd type="triangle" w="med" len="med"/>
                </a:ln>
              </p:spPr>
              <p:txBody>
                <a:bodyPr/>
                <a:lstStyle/>
                <a:p>
                  <a:endParaRPr lang="ja-JP" altLang="en-US"/>
                </a:p>
              </p:txBody>
            </p:sp>
            <p:sp>
              <p:nvSpPr>
                <p:cNvPr id="21" name="Line 27"/>
                <p:cNvSpPr>
                  <a:spLocks noChangeShapeType="1"/>
                </p:cNvSpPr>
                <p:nvPr/>
              </p:nvSpPr>
              <p:spPr bwMode="auto">
                <a:xfrm flipV="1">
                  <a:off x="2426" y="1647"/>
                  <a:ext cx="0" cy="346"/>
                </a:xfrm>
                <a:prstGeom prst="line">
                  <a:avLst/>
                </a:prstGeom>
                <a:noFill/>
                <a:ln w="9525">
                  <a:solidFill>
                    <a:schemeClr val="tx1"/>
                  </a:solidFill>
                  <a:round/>
                  <a:headEnd/>
                  <a:tailEnd type="triangle" w="med" len="med"/>
                </a:ln>
              </p:spPr>
              <p:txBody>
                <a:bodyPr/>
                <a:lstStyle/>
                <a:p>
                  <a:endParaRPr lang="ja-JP" altLang="en-US"/>
                </a:p>
              </p:txBody>
            </p:sp>
          </p:grpSp>
        </p:grpSp>
      </p:grpSp>
      <p:grpSp>
        <p:nvGrpSpPr>
          <p:cNvPr id="32" name="Group 28"/>
          <p:cNvGrpSpPr>
            <a:grpSpLocks/>
          </p:cNvGrpSpPr>
          <p:nvPr/>
        </p:nvGrpSpPr>
        <p:grpSpPr bwMode="auto">
          <a:xfrm>
            <a:off x="3691542" y="1773238"/>
            <a:ext cx="2000250" cy="1803400"/>
            <a:chOff x="158" y="845"/>
            <a:chExt cx="1579" cy="1416"/>
          </a:xfrm>
        </p:grpSpPr>
        <p:sp>
          <p:nvSpPr>
            <p:cNvPr id="33" name="Line 29"/>
            <p:cNvSpPr>
              <a:spLocks noChangeShapeType="1"/>
            </p:cNvSpPr>
            <p:nvPr/>
          </p:nvSpPr>
          <p:spPr bwMode="auto">
            <a:xfrm flipV="1">
              <a:off x="158"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34" name="Line 30"/>
            <p:cNvSpPr>
              <a:spLocks noChangeShapeType="1"/>
            </p:cNvSpPr>
            <p:nvPr/>
          </p:nvSpPr>
          <p:spPr bwMode="auto">
            <a:xfrm flipV="1">
              <a:off x="291"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35" name="Line 31"/>
            <p:cNvSpPr>
              <a:spLocks noChangeShapeType="1"/>
            </p:cNvSpPr>
            <p:nvPr/>
          </p:nvSpPr>
          <p:spPr bwMode="auto">
            <a:xfrm flipV="1">
              <a:off x="424"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36" name="Line 32"/>
            <p:cNvSpPr>
              <a:spLocks noChangeShapeType="1"/>
            </p:cNvSpPr>
            <p:nvPr/>
          </p:nvSpPr>
          <p:spPr bwMode="auto">
            <a:xfrm flipV="1">
              <a:off x="557"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37" name="Line 33"/>
            <p:cNvSpPr>
              <a:spLocks noChangeShapeType="1"/>
            </p:cNvSpPr>
            <p:nvPr/>
          </p:nvSpPr>
          <p:spPr bwMode="auto">
            <a:xfrm flipV="1">
              <a:off x="690"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38" name="Line 34"/>
            <p:cNvSpPr>
              <a:spLocks noChangeShapeType="1"/>
            </p:cNvSpPr>
            <p:nvPr/>
          </p:nvSpPr>
          <p:spPr bwMode="auto">
            <a:xfrm flipV="1">
              <a:off x="822"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39" name="Line 35"/>
            <p:cNvSpPr>
              <a:spLocks noChangeShapeType="1"/>
            </p:cNvSpPr>
            <p:nvPr/>
          </p:nvSpPr>
          <p:spPr bwMode="auto">
            <a:xfrm flipV="1">
              <a:off x="956"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40" name="Line 36"/>
            <p:cNvSpPr>
              <a:spLocks noChangeShapeType="1"/>
            </p:cNvSpPr>
            <p:nvPr/>
          </p:nvSpPr>
          <p:spPr bwMode="auto">
            <a:xfrm flipV="1">
              <a:off x="1089"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41" name="Line 37"/>
            <p:cNvSpPr>
              <a:spLocks noChangeShapeType="1"/>
            </p:cNvSpPr>
            <p:nvPr/>
          </p:nvSpPr>
          <p:spPr bwMode="auto">
            <a:xfrm flipV="1">
              <a:off x="1222"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42" name="Line 38"/>
            <p:cNvSpPr>
              <a:spLocks noChangeShapeType="1"/>
            </p:cNvSpPr>
            <p:nvPr/>
          </p:nvSpPr>
          <p:spPr bwMode="auto">
            <a:xfrm flipV="1">
              <a:off x="1356"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43" name="Line 39"/>
            <p:cNvSpPr>
              <a:spLocks noChangeShapeType="1"/>
            </p:cNvSpPr>
            <p:nvPr/>
          </p:nvSpPr>
          <p:spPr bwMode="auto">
            <a:xfrm flipV="1">
              <a:off x="1476"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44" name="Line 40"/>
            <p:cNvSpPr>
              <a:spLocks noChangeShapeType="1"/>
            </p:cNvSpPr>
            <p:nvPr/>
          </p:nvSpPr>
          <p:spPr bwMode="auto">
            <a:xfrm flipV="1">
              <a:off x="1610" y="845"/>
              <a:ext cx="0" cy="1407"/>
            </a:xfrm>
            <a:prstGeom prst="line">
              <a:avLst/>
            </a:prstGeom>
            <a:noFill/>
            <a:ln w="19050">
              <a:solidFill>
                <a:schemeClr val="tx1"/>
              </a:solidFill>
              <a:round/>
              <a:headEnd/>
              <a:tailEnd type="triangle" w="med" len="med"/>
            </a:ln>
          </p:spPr>
          <p:txBody>
            <a:bodyPr/>
            <a:lstStyle/>
            <a:p>
              <a:endParaRPr lang="ja-JP" altLang="en-US"/>
            </a:p>
          </p:txBody>
        </p:sp>
        <p:sp>
          <p:nvSpPr>
            <p:cNvPr id="45" name="Line 41"/>
            <p:cNvSpPr>
              <a:spLocks noChangeShapeType="1"/>
            </p:cNvSpPr>
            <p:nvPr/>
          </p:nvSpPr>
          <p:spPr bwMode="auto">
            <a:xfrm flipV="1">
              <a:off x="1737" y="854"/>
              <a:ext cx="0" cy="1407"/>
            </a:xfrm>
            <a:prstGeom prst="line">
              <a:avLst/>
            </a:prstGeom>
            <a:noFill/>
            <a:ln w="19050">
              <a:solidFill>
                <a:schemeClr val="tx1"/>
              </a:solidFill>
              <a:round/>
              <a:headEnd/>
              <a:tailEnd type="triangle" w="med" len="med"/>
            </a:ln>
          </p:spPr>
          <p:txBody>
            <a:bodyPr/>
            <a:lstStyle/>
            <a:p>
              <a:endParaRPr lang="ja-JP" altLang="en-US"/>
            </a:p>
          </p:txBody>
        </p:sp>
      </p:grpSp>
      <p:grpSp>
        <p:nvGrpSpPr>
          <p:cNvPr id="46" name="Group 42"/>
          <p:cNvGrpSpPr>
            <a:grpSpLocks/>
          </p:cNvGrpSpPr>
          <p:nvPr/>
        </p:nvGrpSpPr>
        <p:grpSpPr bwMode="auto">
          <a:xfrm>
            <a:off x="6155763" y="2924944"/>
            <a:ext cx="1987550" cy="1882775"/>
            <a:chOff x="1719" y="2541"/>
            <a:chExt cx="1569" cy="1479"/>
          </a:xfrm>
        </p:grpSpPr>
        <p:grpSp>
          <p:nvGrpSpPr>
            <p:cNvPr id="47" name="Group 43"/>
            <p:cNvGrpSpPr>
              <a:grpSpLocks/>
            </p:cNvGrpSpPr>
            <p:nvPr/>
          </p:nvGrpSpPr>
          <p:grpSpPr bwMode="auto">
            <a:xfrm flipV="1">
              <a:off x="1991" y="3454"/>
              <a:ext cx="1052" cy="566"/>
              <a:chOff x="1991" y="2550"/>
              <a:chExt cx="1052" cy="566"/>
            </a:xfrm>
          </p:grpSpPr>
          <p:grpSp>
            <p:nvGrpSpPr>
              <p:cNvPr id="92" name="Group 44"/>
              <p:cNvGrpSpPr>
                <a:grpSpLocks/>
              </p:cNvGrpSpPr>
              <p:nvPr/>
            </p:nvGrpSpPr>
            <p:grpSpPr bwMode="auto">
              <a:xfrm>
                <a:off x="1991" y="2550"/>
                <a:ext cx="446" cy="566"/>
                <a:chOff x="1991" y="2550"/>
                <a:chExt cx="446" cy="566"/>
              </a:xfrm>
            </p:grpSpPr>
            <p:sp>
              <p:nvSpPr>
                <p:cNvPr id="103" name="Line 45"/>
                <p:cNvSpPr>
                  <a:spLocks noChangeShapeType="1"/>
                </p:cNvSpPr>
                <p:nvPr/>
              </p:nvSpPr>
              <p:spPr bwMode="auto">
                <a:xfrm flipV="1">
                  <a:off x="1991" y="2550"/>
                  <a:ext cx="0" cy="336"/>
                </a:xfrm>
                <a:prstGeom prst="line">
                  <a:avLst/>
                </a:prstGeom>
                <a:noFill/>
                <a:ln w="9525">
                  <a:solidFill>
                    <a:schemeClr val="tx1"/>
                  </a:solidFill>
                  <a:round/>
                  <a:headEnd/>
                  <a:tailEnd/>
                </a:ln>
              </p:spPr>
              <p:txBody>
                <a:bodyPr/>
                <a:lstStyle/>
                <a:p>
                  <a:endParaRPr lang="ja-JP" altLang="en-US"/>
                </a:p>
              </p:txBody>
            </p:sp>
            <p:sp>
              <p:nvSpPr>
                <p:cNvPr id="104" name="Line 46"/>
                <p:cNvSpPr>
                  <a:spLocks noChangeShapeType="1"/>
                </p:cNvSpPr>
                <p:nvPr/>
              </p:nvSpPr>
              <p:spPr bwMode="auto">
                <a:xfrm flipV="1">
                  <a:off x="2118" y="2550"/>
                  <a:ext cx="0" cy="227"/>
                </a:xfrm>
                <a:prstGeom prst="line">
                  <a:avLst/>
                </a:prstGeom>
                <a:noFill/>
                <a:ln w="9525">
                  <a:solidFill>
                    <a:schemeClr val="tx1"/>
                  </a:solidFill>
                  <a:round/>
                  <a:headEnd/>
                  <a:tailEnd/>
                </a:ln>
              </p:spPr>
              <p:txBody>
                <a:bodyPr/>
                <a:lstStyle/>
                <a:p>
                  <a:endParaRPr lang="ja-JP" altLang="en-US"/>
                </a:p>
              </p:txBody>
            </p:sp>
            <p:sp>
              <p:nvSpPr>
                <p:cNvPr id="105" name="Line 47"/>
                <p:cNvSpPr>
                  <a:spLocks noChangeShapeType="1"/>
                </p:cNvSpPr>
                <p:nvPr/>
              </p:nvSpPr>
              <p:spPr bwMode="auto">
                <a:xfrm flipV="1">
                  <a:off x="2254" y="2550"/>
                  <a:ext cx="9" cy="159"/>
                </a:xfrm>
                <a:prstGeom prst="line">
                  <a:avLst/>
                </a:prstGeom>
                <a:noFill/>
                <a:ln w="9525">
                  <a:solidFill>
                    <a:schemeClr val="tx1"/>
                  </a:solidFill>
                  <a:round/>
                  <a:headEnd/>
                  <a:tailEnd/>
                </a:ln>
              </p:spPr>
              <p:txBody>
                <a:bodyPr/>
                <a:lstStyle/>
                <a:p>
                  <a:endParaRPr lang="ja-JP" altLang="en-US"/>
                </a:p>
              </p:txBody>
            </p:sp>
            <p:sp>
              <p:nvSpPr>
                <p:cNvPr id="106" name="Line 48"/>
                <p:cNvSpPr>
                  <a:spLocks noChangeShapeType="1"/>
                </p:cNvSpPr>
                <p:nvPr/>
              </p:nvSpPr>
              <p:spPr bwMode="auto">
                <a:xfrm flipV="1">
                  <a:off x="2381" y="2550"/>
                  <a:ext cx="0" cy="59"/>
                </a:xfrm>
                <a:prstGeom prst="line">
                  <a:avLst/>
                </a:prstGeom>
                <a:noFill/>
                <a:ln w="9525">
                  <a:solidFill>
                    <a:schemeClr val="tx1"/>
                  </a:solidFill>
                  <a:round/>
                  <a:headEnd/>
                  <a:tailEnd/>
                </a:ln>
              </p:spPr>
              <p:txBody>
                <a:bodyPr/>
                <a:lstStyle/>
                <a:p>
                  <a:endParaRPr lang="ja-JP" altLang="en-US"/>
                </a:p>
              </p:txBody>
            </p:sp>
            <p:cxnSp>
              <p:nvCxnSpPr>
                <p:cNvPr id="107" name="AutoShape 49"/>
                <p:cNvCxnSpPr>
                  <a:cxnSpLocks noChangeShapeType="1"/>
                  <a:stCxn id="103" idx="0"/>
                </p:cNvCxnSpPr>
                <p:nvPr/>
              </p:nvCxnSpPr>
              <p:spPr bwMode="auto">
                <a:xfrm rot="16200000" flipH="1">
                  <a:off x="1980" y="2897"/>
                  <a:ext cx="230" cy="208"/>
                </a:xfrm>
                <a:prstGeom prst="curvedConnector3">
                  <a:avLst>
                    <a:gd name="adj1" fmla="val 50000"/>
                  </a:avLst>
                </a:prstGeom>
                <a:noFill/>
                <a:ln w="9525">
                  <a:solidFill>
                    <a:schemeClr val="tx1"/>
                  </a:solidFill>
                  <a:round/>
                  <a:headEnd/>
                  <a:tailEnd/>
                </a:ln>
              </p:spPr>
            </p:cxnSp>
            <p:cxnSp>
              <p:nvCxnSpPr>
                <p:cNvPr id="108" name="AutoShape 50"/>
                <p:cNvCxnSpPr>
                  <a:cxnSpLocks noChangeShapeType="1"/>
                  <a:stCxn id="104" idx="0"/>
                </p:cNvCxnSpPr>
                <p:nvPr/>
              </p:nvCxnSpPr>
              <p:spPr bwMode="auto">
                <a:xfrm rot="16200000" flipH="1">
                  <a:off x="2071" y="2825"/>
                  <a:ext cx="254" cy="160"/>
                </a:xfrm>
                <a:prstGeom prst="curvedConnector3">
                  <a:avLst>
                    <a:gd name="adj1" fmla="val 49213"/>
                  </a:avLst>
                </a:prstGeom>
                <a:noFill/>
                <a:ln w="9525">
                  <a:solidFill>
                    <a:schemeClr val="tx1"/>
                  </a:solidFill>
                  <a:round/>
                  <a:headEnd/>
                  <a:tailEnd/>
                </a:ln>
              </p:spPr>
            </p:cxnSp>
            <p:cxnSp>
              <p:nvCxnSpPr>
                <p:cNvPr id="109" name="AutoShape 51"/>
                <p:cNvCxnSpPr>
                  <a:cxnSpLocks noChangeShapeType="1"/>
                  <a:stCxn id="105" idx="0"/>
                </p:cNvCxnSpPr>
                <p:nvPr/>
              </p:nvCxnSpPr>
              <p:spPr bwMode="auto">
                <a:xfrm rot="16200000" flipH="1">
                  <a:off x="2170" y="2794"/>
                  <a:ext cx="271" cy="104"/>
                </a:xfrm>
                <a:prstGeom prst="curvedConnector3">
                  <a:avLst>
                    <a:gd name="adj1" fmla="val 49444"/>
                  </a:avLst>
                </a:prstGeom>
                <a:noFill/>
                <a:ln w="9525">
                  <a:solidFill>
                    <a:schemeClr val="tx1"/>
                  </a:solidFill>
                  <a:round/>
                  <a:headEnd/>
                  <a:tailEnd/>
                </a:ln>
              </p:spPr>
            </p:cxnSp>
            <p:cxnSp>
              <p:nvCxnSpPr>
                <p:cNvPr id="110" name="AutoShape 52"/>
                <p:cNvCxnSpPr>
                  <a:cxnSpLocks noChangeShapeType="1"/>
                  <a:stCxn id="106" idx="0"/>
                </p:cNvCxnSpPr>
                <p:nvPr/>
              </p:nvCxnSpPr>
              <p:spPr bwMode="auto">
                <a:xfrm rot="16200000" flipH="1">
                  <a:off x="2239" y="2752"/>
                  <a:ext cx="339" cy="56"/>
                </a:xfrm>
                <a:prstGeom prst="curvedConnector3">
                  <a:avLst>
                    <a:gd name="adj1" fmla="val 49556"/>
                  </a:avLst>
                </a:prstGeom>
                <a:noFill/>
                <a:ln w="9525">
                  <a:solidFill>
                    <a:schemeClr val="tx1"/>
                  </a:solidFill>
                  <a:round/>
                  <a:headEnd/>
                  <a:tailEnd/>
                </a:ln>
              </p:spPr>
            </p:cxnSp>
          </p:grpSp>
          <p:grpSp>
            <p:nvGrpSpPr>
              <p:cNvPr id="93" name="Group 53"/>
              <p:cNvGrpSpPr>
                <a:grpSpLocks/>
              </p:cNvGrpSpPr>
              <p:nvPr/>
            </p:nvGrpSpPr>
            <p:grpSpPr bwMode="auto">
              <a:xfrm flipH="1">
                <a:off x="2597" y="2550"/>
                <a:ext cx="446" cy="566"/>
                <a:chOff x="1991" y="2550"/>
                <a:chExt cx="446" cy="566"/>
              </a:xfrm>
            </p:grpSpPr>
            <p:sp>
              <p:nvSpPr>
                <p:cNvPr id="95" name="Line 54"/>
                <p:cNvSpPr>
                  <a:spLocks noChangeShapeType="1"/>
                </p:cNvSpPr>
                <p:nvPr/>
              </p:nvSpPr>
              <p:spPr bwMode="auto">
                <a:xfrm flipV="1">
                  <a:off x="1991" y="2550"/>
                  <a:ext cx="0" cy="336"/>
                </a:xfrm>
                <a:prstGeom prst="line">
                  <a:avLst/>
                </a:prstGeom>
                <a:noFill/>
                <a:ln w="9525">
                  <a:solidFill>
                    <a:schemeClr val="tx1"/>
                  </a:solidFill>
                  <a:round/>
                  <a:headEnd/>
                  <a:tailEnd/>
                </a:ln>
              </p:spPr>
              <p:txBody>
                <a:bodyPr/>
                <a:lstStyle/>
                <a:p>
                  <a:endParaRPr lang="ja-JP" altLang="en-US"/>
                </a:p>
              </p:txBody>
            </p:sp>
            <p:sp>
              <p:nvSpPr>
                <p:cNvPr id="96" name="Line 55"/>
                <p:cNvSpPr>
                  <a:spLocks noChangeShapeType="1"/>
                </p:cNvSpPr>
                <p:nvPr/>
              </p:nvSpPr>
              <p:spPr bwMode="auto">
                <a:xfrm flipV="1">
                  <a:off x="2118" y="2550"/>
                  <a:ext cx="0" cy="227"/>
                </a:xfrm>
                <a:prstGeom prst="line">
                  <a:avLst/>
                </a:prstGeom>
                <a:noFill/>
                <a:ln w="9525">
                  <a:solidFill>
                    <a:schemeClr val="tx1"/>
                  </a:solidFill>
                  <a:round/>
                  <a:headEnd/>
                  <a:tailEnd/>
                </a:ln>
              </p:spPr>
              <p:txBody>
                <a:bodyPr/>
                <a:lstStyle/>
                <a:p>
                  <a:endParaRPr lang="ja-JP" altLang="en-US"/>
                </a:p>
              </p:txBody>
            </p:sp>
            <p:sp>
              <p:nvSpPr>
                <p:cNvPr id="97" name="Line 56"/>
                <p:cNvSpPr>
                  <a:spLocks noChangeShapeType="1"/>
                </p:cNvSpPr>
                <p:nvPr/>
              </p:nvSpPr>
              <p:spPr bwMode="auto">
                <a:xfrm flipV="1">
                  <a:off x="2254" y="2550"/>
                  <a:ext cx="9" cy="159"/>
                </a:xfrm>
                <a:prstGeom prst="line">
                  <a:avLst/>
                </a:prstGeom>
                <a:noFill/>
                <a:ln w="9525">
                  <a:solidFill>
                    <a:schemeClr val="tx1"/>
                  </a:solidFill>
                  <a:round/>
                  <a:headEnd/>
                  <a:tailEnd/>
                </a:ln>
              </p:spPr>
              <p:txBody>
                <a:bodyPr/>
                <a:lstStyle/>
                <a:p>
                  <a:endParaRPr lang="ja-JP" altLang="en-US"/>
                </a:p>
              </p:txBody>
            </p:sp>
            <p:sp>
              <p:nvSpPr>
                <p:cNvPr id="98" name="Line 57"/>
                <p:cNvSpPr>
                  <a:spLocks noChangeShapeType="1"/>
                </p:cNvSpPr>
                <p:nvPr/>
              </p:nvSpPr>
              <p:spPr bwMode="auto">
                <a:xfrm flipV="1">
                  <a:off x="2381" y="2550"/>
                  <a:ext cx="0" cy="59"/>
                </a:xfrm>
                <a:prstGeom prst="line">
                  <a:avLst/>
                </a:prstGeom>
                <a:noFill/>
                <a:ln w="9525">
                  <a:solidFill>
                    <a:schemeClr val="tx1"/>
                  </a:solidFill>
                  <a:round/>
                  <a:headEnd/>
                  <a:tailEnd/>
                </a:ln>
              </p:spPr>
              <p:txBody>
                <a:bodyPr/>
                <a:lstStyle/>
                <a:p>
                  <a:endParaRPr lang="ja-JP" altLang="en-US"/>
                </a:p>
              </p:txBody>
            </p:sp>
            <p:cxnSp>
              <p:nvCxnSpPr>
                <p:cNvPr id="99" name="AutoShape 58"/>
                <p:cNvCxnSpPr>
                  <a:cxnSpLocks noChangeShapeType="1"/>
                  <a:stCxn id="95" idx="0"/>
                </p:cNvCxnSpPr>
                <p:nvPr/>
              </p:nvCxnSpPr>
              <p:spPr bwMode="auto">
                <a:xfrm rot="16200000" flipH="1">
                  <a:off x="1980" y="2897"/>
                  <a:ext cx="230" cy="208"/>
                </a:xfrm>
                <a:prstGeom prst="curvedConnector3">
                  <a:avLst>
                    <a:gd name="adj1" fmla="val 50000"/>
                  </a:avLst>
                </a:prstGeom>
                <a:noFill/>
                <a:ln w="9525">
                  <a:solidFill>
                    <a:schemeClr val="tx1"/>
                  </a:solidFill>
                  <a:round/>
                  <a:headEnd/>
                  <a:tailEnd/>
                </a:ln>
              </p:spPr>
            </p:cxnSp>
            <p:cxnSp>
              <p:nvCxnSpPr>
                <p:cNvPr id="100" name="AutoShape 59"/>
                <p:cNvCxnSpPr>
                  <a:cxnSpLocks noChangeShapeType="1"/>
                  <a:stCxn id="96" idx="0"/>
                </p:cNvCxnSpPr>
                <p:nvPr/>
              </p:nvCxnSpPr>
              <p:spPr bwMode="auto">
                <a:xfrm rot="16200000" flipH="1">
                  <a:off x="2071" y="2825"/>
                  <a:ext cx="254" cy="160"/>
                </a:xfrm>
                <a:prstGeom prst="curvedConnector3">
                  <a:avLst>
                    <a:gd name="adj1" fmla="val 49213"/>
                  </a:avLst>
                </a:prstGeom>
                <a:noFill/>
                <a:ln w="9525">
                  <a:solidFill>
                    <a:schemeClr val="tx1"/>
                  </a:solidFill>
                  <a:round/>
                  <a:headEnd/>
                  <a:tailEnd/>
                </a:ln>
              </p:spPr>
            </p:cxnSp>
            <p:cxnSp>
              <p:nvCxnSpPr>
                <p:cNvPr id="101" name="AutoShape 60"/>
                <p:cNvCxnSpPr>
                  <a:cxnSpLocks noChangeShapeType="1"/>
                  <a:stCxn id="97" idx="0"/>
                </p:cNvCxnSpPr>
                <p:nvPr/>
              </p:nvCxnSpPr>
              <p:spPr bwMode="auto">
                <a:xfrm rot="16200000" flipH="1">
                  <a:off x="2170" y="2794"/>
                  <a:ext cx="271" cy="104"/>
                </a:xfrm>
                <a:prstGeom prst="curvedConnector3">
                  <a:avLst>
                    <a:gd name="adj1" fmla="val 49444"/>
                  </a:avLst>
                </a:prstGeom>
                <a:noFill/>
                <a:ln w="9525">
                  <a:solidFill>
                    <a:schemeClr val="tx1"/>
                  </a:solidFill>
                  <a:round/>
                  <a:headEnd/>
                  <a:tailEnd/>
                </a:ln>
              </p:spPr>
            </p:cxnSp>
            <p:cxnSp>
              <p:nvCxnSpPr>
                <p:cNvPr id="102" name="AutoShape 61"/>
                <p:cNvCxnSpPr>
                  <a:cxnSpLocks noChangeShapeType="1"/>
                  <a:stCxn id="98" idx="0"/>
                </p:cNvCxnSpPr>
                <p:nvPr/>
              </p:nvCxnSpPr>
              <p:spPr bwMode="auto">
                <a:xfrm rot="16200000" flipH="1">
                  <a:off x="2239" y="2752"/>
                  <a:ext cx="339" cy="56"/>
                </a:xfrm>
                <a:prstGeom prst="curvedConnector3">
                  <a:avLst>
                    <a:gd name="adj1" fmla="val 49556"/>
                  </a:avLst>
                </a:prstGeom>
                <a:noFill/>
                <a:ln w="9525">
                  <a:solidFill>
                    <a:schemeClr val="tx1"/>
                  </a:solidFill>
                  <a:round/>
                  <a:headEnd/>
                  <a:tailEnd/>
                </a:ln>
              </p:spPr>
            </p:cxnSp>
          </p:grpSp>
          <p:sp>
            <p:nvSpPr>
              <p:cNvPr id="94" name="Line 62"/>
              <p:cNvSpPr>
                <a:spLocks noChangeShapeType="1"/>
              </p:cNvSpPr>
              <p:nvPr/>
            </p:nvSpPr>
            <p:spPr bwMode="auto">
              <a:xfrm flipV="1">
                <a:off x="2517" y="2550"/>
                <a:ext cx="0" cy="408"/>
              </a:xfrm>
              <a:prstGeom prst="line">
                <a:avLst/>
              </a:prstGeom>
              <a:noFill/>
              <a:ln w="9525">
                <a:solidFill>
                  <a:schemeClr val="tx1"/>
                </a:solidFill>
                <a:round/>
                <a:headEnd/>
                <a:tailEnd/>
              </a:ln>
            </p:spPr>
            <p:txBody>
              <a:bodyPr/>
              <a:lstStyle/>
              <a:p>
                <a:endParaRPr lang="ja-JP" altLang="en-US"/>
              </a:p>
            </p:txBody>
          </p:sp>
        </p:grpSp>
        <p:sp>
          <p:nvSpPr>
            <p:cNvPr id="48" name="Oval 63"/>
            <p:cNvSpPr>
              <a:spLocks noChangeArrowheads="1"/>
            </p:cNvSpPr>
            <p:nvPr/>
          </p:nvSpPr>
          <p:spPr bwMode="auto">
            <a:xfrm>
              <a:off x="2154" y="2959"/>
              <a:ext cx="726" cy="680"/>
            </a:xfrm>
            <a:prstGeom prst="ellipse">
              <a:avLst/>
            </a:prstGeom>
            <a:solidFill>
              <a:schemeClr val="accent1"/>
            </a:solidFill>
            <a:ln w="9525">
              <a:solidFill>
                <a:schemeClr val="tx1"/>
              </a:solidFill>
              <a:round/>
              <a:headEnd/>
              <a:tailEnd/>
            </a:ln>
          </p:spPr>
          <p:txBody>
            <a:bodyPr wrap="none" anchor="ctr"/>
            <a:lstStyle/>
            <a:p>
              <a:endParaRPr lang="ja-JP" altLang="en-US"/>
            </a:p>
          </p:txBody>
        </p:sp>
        <p:sp>
          <p:nvSpPr>
            <p:cNvPr id="49" name="Line 64"/>
            <p:cNvSpPr>
              <a:spLocks noChangeShapeType="1"/>
            </p:cNvSpPr>
            <p:nvPr/>
          </p:nvSpPr>
          <p:spPr bwMode="auto">
            <a:xfrm flipV="1">
              <a:off x="2517" y="2940"/>
              <a:ext cx="0" cy="680"/>
            </a:xfrm>
            <a:prstGeom prst="line">
              <a:avLst/>
            </a:prstGeom>
            <a:noFill/>
            <a:ln w="9525">
              <a:solidFill>
                <a:schemeClr val="tx1"/>
              </a:solidFill>
              <a:round/>
              <a:headEnd/>
              <a:tailEnd type="triangle" w="med" len="med"/>
            </a:ln>
          </p:spPr>
          <p:txBody>
            <a:bodyPr/>
            <a:lstStyle/>
            <a:p>
              <a:endParaRPr lang="ja-JP" altLang="en-US"/>
            </a:p>
          </p:txBody>
        </p:sp>
        <p:sp>
          <p:nvSpPr>
            <p:cNvPr id="50" name="Line 65"/>
            <p:cNvSpPr>
              <a:spLocks noChangeShapeType="1"/>
            </p:cNvSpPr>
            <p:nvPr/>
          </p:nvSpPr>
          <p:spPr bwMode="auto">
            <a:xfrm flipV="1">
              <a:off x="2358" y="2971"/>
              <a:ext cx="0" cy="617"/>
            </a:xfrm>
            <a:prstGeom prst="line">
              <a:avLst/>
            </a:prstGeom>
            <a:noFill/>
            <a:ln w="9525">
              <a:solidFill>
                <a:schemeClr val="tx1"/>
              </a:solidFill>
              <a:round/>
              <a:headEnd/>
              <a:tailEnd type="triangle" w="med" len="med"/>
            </a:ln>
          </p:spPr>
          <p:txBody>
            <a:bodyPr/>
            <a:lstStyle/>
            <a:p>
              <a:endParaRPr lang="ja-JP" altLang="en-US"/>
            </a:p>
          </p:txBody>
        </p:sp>
        <p:sp>
          <p:nvSpPr>
            <p:cNvPr id="51" name="Line 66"/>
            <p:cNvSpPr>
              <a:spLocks noChangeShapeType="1"/>
            </p:cNvSpPr>
            <p:nvPr/>
          </p:nvSpPr>
          <p:spPr bwMode="auto">
            <a:xfrm flipV="1">
              <a:off x="2437" y="2940"/>
              <a:ext cx="0" cy="680"/>
            </a:xfrm>
            <a:prstGeom prst="line">
              <a:avLst/>
            </a:prstGeom>
            <a:noFill/>
            <a:ln w="9525">
              <a:solidFill>
                <a:schemeClr val="tx1"/>
              </a:solidFill>
              <a:round/>
              <a:headEnd/>
              <a:tailEnd type="triangle" w="med" len="med"/>
            </a:ln>
          </p:spPr>
          <p:txBody>
            <a:bodyPr/>
            <a:lstStyle/>
            <a:p>
              <a:endParaRPr lang="ja-JP" altLang="en-US"/>
            </a:p>
          </p:txBody>
        </p:sp>
        <p:sp>
          <p:nvSpPr>
            <p:cNvPr id="52" name="Line 67"/>
            <p:cNvSpPr>
              <a:spLocks noChangeShapeType="1"/>
            </p:cNvSpPr>
            <p:nvPr/>
          </p:nvSpPr>
          <p:spPr bwMode="auto">
            <a:xfrm flipH="1" flipV="1">
              <a:off x="2278" y="3022"/>
              <a:ext cx="0" cy="517"/>
            </a:xfrm>
            <a:prstGeom prst="line">
              <a:avLst/>
            </a:prstGeom>
            <a:noFill/>
            <a:ln w="9525">
              <a:solidFill>
                <a:schemeClr val="tx1"/>
              </a:solidFill>
              <a:round/>
              <a:headEnd/>
              <a:tailEnd type="triangle" w="med" len="med"/>
            </a:ln>
          </p:spPr>
          <p:txBody>
            <a:bodyPr/>
            <a:lstStyle/>
            <a:p>
              <a:endParaRPr lang="ja-JP" altLang="en-US"/>
            </a:p>
          </p:txBody>
        </p:sp>
        <p:sp>
          <p:nvSpPr>
            <p:cNvPr id="53" name="Line 68"/>
            <p:cNvSpPr>
              <a:spLocks noChangeShapeType="1"/>
            </p:cNvSpPr>
            <p:nvPr/>
          </p:nvSpPr>
          <p:spPr bwMode="auto">
            <a:xfrm flipV="1">
              <a:off x="2199" y="3107"/>
              <a:ext cx="0" cy="346"/>
            </a:xfrm>
            <a:prstGeom prst="line">
              <a:avLst/>
            </a:prstGeom>
            <a:noFill/>
            <a:ln w="9525">
              <a:solidFill>
                <a:schemeClr val="tx1"/>
              </a:solidFill>
              <a:round/>
              <a:headEnd/>
              <a:tailEnd type="triangle" w="med" len="med"/>
            </a:ln>
          </p:spPr>
          <p:txBody>
            <a:bodyPr/>
            <a:lstStyle/>
            <a:p>
              <a:endParaRPr lang="ja-JP" altLang="en-US"/>
            </a:p>
          </p:txBody>
        </p:sp>
        <p:sp>
          <p:nvSpPr>
            <p:cNvPr id="54" name="Line 69"/>
            <p:cNvSpPr>
              <a:spLocks noChangeShapeType="1"/>
            </p:cNvSpPr>
            <p:nvPr/>
          </p:nvSpPr>
          <p:spPr bwMode="auto">
            <a:xfrm flipH="1" flipV="1">
              <a:off x="2675" y="2979"/>
              <a:ext cx="0" cy="617"/>
            </a:xfrm>
            <a:prstGeom prst="line">
              <a:avLst/>
            </a:prstGeom>
            <a:noFill/>
            <a:ln w="9525">
              <a:solidFill>
                <a:schemeClr val="tx1"/>
              </a:solidFill>
              <a:round/>
              <a:headEnd/>
              <a:tailEnd type="triangle" w="med" len="med"/>
            </a:ln>
          </p:spPr>
          <p:txBody>
            <a:bodyPr/>
            <a:lstStyle/>
            <a:p>
              <a:endParaRPr lang="ja-JP" altLang="en-US"/>
            </a:p>
          </p:txBody>
        </p:sp>
        <p:sp>
          <p:nvSpPr>
            <p:cNvPr id="55" name="Line 70"/>
            <p:cNvSpPr>
              <a:spLocks noChangeShapeType="1"/>
            </p:cNvSpPr>
            <p:nvPr/>
          </p:nvSpPr>
          <p:spPr bwMode="auto">
            <a:xfrm flipH="1" flipV="1">
              <a:off x="2596" y="2948"/>
              <a:ext cx="0" cy="680"/>
            </a:xfrm>
            <a:prstGeom prst="line">
              <a:avLst/>
            </a:prstGeom>
            <a:noFill/>
            <a:ln w="9525">
              <a:solidFill>
                <a:schemeClr val="tx1"/>
              </a:solidFill>
              <a:round/>
              <a:headEnd/>
              <a:tailEnd type="triangle" w="med" len="med"/>
            </a:ln>
          </p:spPr>
          <p:txBody>
            <a:bodyPr/>
            <a:lstStyle/>
            <a:p>
              <a:endParaRPr lang="ja-JP" altLang="en-US"/>
            </a:p>
          </p:txBody>
        </p:sp>
        <p:sp>
          <p:nvSpPr>
            <p:cNvPr id="56" name="Line 71"/>
            <p:cNvSpPr>
              <a:spLocks noChangeShapeType="1"/>
            </p:cNvSpPr>
            <p:nvPr/>
          </p:nvSpPr>
          <p:spPr bwMode="auto">
            <a:xfrm flipV="1">
              <a:off x="2755" y="3030"/>
              <a:ext cx="0" cy="517"/>
            </a:xfrm>
            <a:prstGeom prst="line">
              <a:avLst/>
            </a:prstGeom>
            <a:noFill/>
            <a:ln w="9525">
              <a:solidFill>
                <a:schemeClr val="tx1"/>
              </a:solidFill>
              <a:round/>
              <a:headEnd/>
              <a:tailEnd type="triangle" w="med" len="med"/>
            </a:ln>
          </p:spPr>
          <p:txBody>
            <a:bodyPr/>
            <a:lstStyle/>
            <a:p>
              <a:endParaRPr lang="ja-JP" altLang="en-US"/>
            </a:p>
          </p:txBody>
        </p:sp>
        <p:sp>
          <p:nvSpPr>
            <p:cNvPr id="57" name="Line 72"/>
            <p:cNvSpPr>
              <a:spLocks noChangeShapeType="1"/>
            </p:cNvSpPr>
            <p:nvPr/>
          </p:nvSpPr>
          <p:spPr bwMode="auto">
            <a:xfrm flipH="1" flipV="1">
              <a:off x="2834" y="3115"/>
              <a:ext cx="0" cy="346"/>
            </a:xfrm>
            <a:prstGeom prst="line">
              <a:avLst/>
            </a:prstGeom>
            <a:noFill/>
            <a:ln w="9525">
              <a:solidFill>
                <a:schemeClr val="tx1"/>
              </a:solidFill>
              <a:round/>
              <a:headEnd/>
              <a:tailEnd type="triangle" w="med" len="med"/>
            </a:ln>
          </p:spPr>
          <p:txBody>
            <a:bodyPr/>
            <a:lstStyle/>
            <a:p>
              <a:endParaRPr lang="ja-JP" altLang="en-US"/>
            </a:p>
          </p:txBody>
        </p:sp>
        <p:grpSp>
          <p:nvGrpSpPr>
            <p:cNvPr id="58" name="Group 73"/>
            <p:cNvGrpSpPr>
              <a:grpSpLocks/>
            </p:cNvGrpSpPr>
            <p:nvPr/>
          </p:nvGrpSpPr>
          <p:grpSpPr bwMode="auto">
            <a:xfrm>
              <a:off x="1991" y="2550"/>
              <a:ext cx="1052" cy="566"/>
              <a:chOff x="1991" y="2550"/>
              <a:chExt cx="1052" cy="566"/>
            </a:xfrm>
          </p:grpSpPr>
          <p:grpSp>
            <p:nvGrpSpPr>
              <p:cNvPr id="73" name="Group 74"/>
              <p:cNvGrpSpPr>
                <a:grpSpLocks/>
              </p:cNvGrpSpPr>
              <p:nvPr/>
            </p:nvGrpSpPr>
            <p:grpSpPr bwMode="auto">
              <a:xfrm>
                <a:off x="1991" y="2550"/>
                <a:ext cx="446" cy="566"/>
                <a:chOff x="1991" y="2550"/>
                <a:chExt cx="446" cy="566"/>
              </a:xfrm>
            </p:grpSpPr>
            <p:sp>
              <p:nvSpPr>
                <p:cNvPr id="84" name="Line 75"/>
                <p:cNvSpPr>
                  <a:spLocks noChangeShapeType="1"/>
                </p:cNvSpPr>
                <p:nvPr/>
              </p:nvSpPr>
              <p:spPr bwMode="auto">
                <a:xfrm flipV="1">
                  <a:off x="1991" y="2550"/>
                  <a:ext cx="0" cy="336"/>
                </a:xfrm>
                <a:prstGeom prst="line">
                  <a:avLst/>
                </a:prstGeom>
                <a:noFill/>
                <a:ln w="9525">
                  <a:solidFill>
                    <a:schemeClr val="tx1"/>
                  </a:solidFill>
                  <a:round/>
                  <a:headEnd/>
                  <a:tailEnd type="triangle" w="med" len="med"/>
                </a:ln>
              </p:spPr>
              <p:txBody>
                <a:bodyPr/>
                <a:lstStyle/>
                <a:p>
                  <a:endParaRPr lang="ja-JP" altLang="en-US"/>
                </a:p>
              </p:txBody>
            </p:sp>
            <p:sp>
              <p:nvSpPr>
                <p:cNvPr id="85" name="Line 76"/>
                <p:cNvSpPr>
                  <a:spLocks noChangeShapeType="1"/>
                </p:cNvSpPr>
                <p:nvPr/>
              </p:nvSpPr>
              <p:spPr bwMode="auto">
                <a:xfrm flipV="1">
                  <a:off x="2118" y="2550"/>
                  <a:ext cx="0" cy="227"/>
                </a:xfrm>
                <a:prstGeom prst="line">
                  <a:avLst/>
                </a:prstGeom>
                <a:noFill/>
                <a:ln w="9525">
                  <a:solidFill>
                    <a:schemeClr val="tx1"/>
                  </a:solidFill>
                  <a:round/>
                  <a:headEnd/>
                  <a:tailEnd type="triangle" w="med" len="med"/>
                </a:ln>
              </p:spPr>
              <p:txBody>
                <a:bodyPr/>
                <a:lstStyle/>
                <a:p>
                  <a:endParaRPr lang="ja-JP" altLang="en-US"/>
                </a:p>
              </p:txBody>
            </p:sp>
            <p:sp>
              <p:nvSpPr>
                <p:cNvPr id="86" name="Line 77"/>
                <p:cNvSpPr>
                  <a:spLocks noChangeShapeType="1"/>
                </p:cNvSpPr>
                <p:nvPr/>
              </p:nvSpPr>
              <p:spPr bwMode="auto">
                <a:xfrm flipV="1">
                  <a:off x="2254" y="2550"/>
                  <a:ext cx="9" cy="159"/>
                </a:xfrm>
                <a:prstGeom prst="line">
                  <a:avLst/>
                </a:prstGeom>
                <a:noFill/>
                <a:ln w="9525">
                  <a:solidFill>
                    <a:schemeClr val="tx1"/>
                  </a:solidFill>
                  <a:round/>
                  <a:headEnd/>
                  <a:tailEnd type="triangle" w="med" len="med"/>
                </a:ln>
              </p:spPr>
              <p:txBody>
                <a:bodyPr/>
                <a:lstStyle/>
                <a:p>
                  <a:endParaRPr lang="ja-JP" altLang="en-US"/>
                </a:p>
              </p:txBody>
            </p:sp>
            <p:sp>
              <p:nvSpPr>
                <p:cNvPr id="87" name="Line 78"/>
                <p:cNvSpPr>
                  <a:spLocks noChangeShapeType="1"/>
                </p:cNvSpPr>
                <p:nvPr/>
              </p:nvSpPr>
              <p:spPr bwMode="auto">
                <a:xfrm flipV="1">
                  <a:off x="2381" y="2550"/>
                  <a:ext cx="0" cy="59"/>
                </a:xfrm>
                <a:prstGeom prst="line">
                  <a:avLst/>
                </a:prstGeom>
                <a:noFill/>
                <a:ln w="9525">
                  <a:solidFill>
                    <a:schemeClr val="tx1"/>
                  </a:solidFill>
                  <a:round/>
                  <a:headEnd/>
                  <a:tailEnd type="triangle" w="med" len="med"/>
                </a:ln>
              </p:spPr>
              <p:txBody>
                <a:bodyPr/>
                <a:lstStyle/>
                <a:p>
                  <a:endParaRPr lang="ja-JP" altLang="en-US"/>
                </a:p>
              </p:txBody>
            </p:sp>
            <p:cxnSp>
              <p:nvCxnSpPr>
                <p:cNvPr id="88" name="AutoShape 79"/>
                <p:cNvCxnSpPr>
                  <a:cxnSpLocks noChangeShapeType="1"/>
                  <a:stCxn id="84" idx="0"/>
                  <a:endCxn id="53" idx="1"/>
                </p:cNvCxnSpPr>
                <p:nvPr/>
              </p:nvCxnSpPr>
              <p:spPr bwMode="auto">
                <a:xfrm rot="16200000" flipH="1">
                  <a:off x="1980" y="2897"/>
                  <a:ext cx="230" cy="208"/>
                </a:xfrm>
                <a:prstGeom prst="curvedConnector3">
                  <a:avLst>
                    <a:gd name="adj1" fmla="val 50000"/>
                  </a:avLst>
                </a:prstGeom>
                <a:noFill/>
                <a:ln w="9525">
                  <a:solidFill>
                    <a:schemeClr val="tx1"/>
                  </a:solidFill>
                  <a:round/>
                  <a:headEnd/>
                  <a:tailEnd/>
                </a:ln>
              </p:spPr>
            </p:cxnSp>
            <p:cxnSp>
              <p:nvCxnSpPr>
                <p:cNvPr id="89" name="AutoShape 80"/>
                <p:cNvCxnSpPr>
                  <a:cxnSpLocks noChangeShapeType="1"/>
                  <a:stCxn id="85" idx="0"/>
                  <a:endCxn id="52" idx="1"/>
                </p:cNvCxnSpPr>
                <p:nvPr/>
              </p:nvCxnSpPr>
              <p:spPr bwMode="auto">
                <a:xfrm rot="16200000" flipH="1">
                  <a:off x="2071" y="2825"/>
                  <a:ext cx="254" cy="160"/>
                </a:xfrm>
                <a:prstGeom prst="curvedConnector3">
                  <a:avLst>
                    <a:gd name="adj1" fmla="val 49213"/>
                  </a:avLst>
                </a:prstGeom>
                <a:noFill/>
                <a:ln w="9525">
                  <a:solidFill>
                    <a:schemeClr val="tx1"/>
                  </a:solidFill>
                  <a:round/>
                  <a:headEnd/>
                  <a:tailEnd/>
                </a:ln>
              </p:spPr>
            </p:cxnSp>
            <p:cxnSp>
              <p:nvCxnSpPr>
                <p:cNvPr id="90" name="AutoShape 81"/>
                <p:cNvCxnSpPr>
                  <a:cxnSpLocks noChangeShapeType="1"/>
                  <a:stCxn id="86" idx="0"/>
                  <a:endCxn id="50" idx="1"/>
                </p:cNvCxnSpPr>
                <p:nvPr/>
              </p:nvCxnSpPr>
              <p:spPr bwMode="auto">
                <a:xfrm rot="16200000" flipH="1">
                  <a:off x="2170" y="2794"/>
                  <a:ext cx="271" cy="104"/>
                </a:xfrm>
                <a:prstGeom prst="curvedConnector3">
                  <a:avLst>
                    <a:gd name="adj1" fmla="val 49444"/>
                  </a:avLst>
                </a:prstGeom>
                <a:noFill/>
                <a:ln w="9525">
                  <a:solidFill>
                    <a:schemeClr val="tx1"/>
                  </a:solidFill>
                  <a:round/>
                  <a:headEnd/>
                  <a:tailEnd/>
                </a:ln>
              </p:spPr>
            </p:cxnSp>
            <p:cxnSp>
              <p:nvCxnSpPr>
                <p:cNvPr id="91" name="AutoShape 82"/>
                <p:cNvCxnSpPr>
                  <a:cxnSpLocks noChangeShapeType="1"/>
                  <a:stCxn id="87" idx="0"/>
                  <a:endCxn id="51" idx="1"/>
                </p:cNvCxnSpPr>
                <p:nvPr/>
              </p:nvCxnSpPr>
              <p:spPr bwMode="auto">
                <a:xfrm rot="16200000" flipH="1">
                  <a:off x="2239" y="2752"/>
                  <a:ext cx="339" cy="56"/>
                </a:xfrm>
                <a:prstGeom prst="curvedConnector3">
                  <a:avLst>
                    <a:gd name="adj1" fmla="val 49556"/>
                  </a:avLst>
                </a:prstGeom>
                <a:noFill/>
                <a:ln w="9525">
                  <a:solidFill>
                    <a:schemeClr val="tx1"/>
                  </a:solidFill>
                  <a:round/>
                  <a:headEnd/>
                  <a:tailEnd/>
                </a:ln>
              </p:spPr>
            </p:cxnSp>
          </p:grpSp>
          <p:grpSp>
            <p:nvGrpSpPr>
              <p:cNvPr id="74" name="Group 83"/>
              <p:cNvGrpSpPr>
                <a:grpSpLocks/>
              </p:cNvGrpSpPr>
              <p:nvPr/>
            </p:nvGrpSpPr>
            <p:grpSpPr bwMode="auto">
              <a:xfrm flipH="1">
                <a:off x="2597" y="2550"/>
                <a:ext cx="446" cy="566"/>
                <a:chOff x="1991" y="2550"/>
                <a:chExt cx="446" cy="566"/>
              </a:xfrm>
            </p:grpSpPr>
            <p:sp>
              <p:nvSpPr>
                <p:cNvPr id="76" name="Line 84"/>
                <p:cNvSpPr>
                  <a:spLocks noChangeShapeType="1"/>
                </p:cNvSpPr>
                <p:nvPr/>
              </p:nvSpPr>
              <p:spPr bwMode="auto">
                <a:xfrm flipV="1">
                  <a:off x="1991" y="2550"/>
                  <a:ext cx="0" cy="336"/>
                </a:xfrm>
                <a:prstGeom prst="line">
                  <a:avLst/>
                </a:prstGeom>
                <a:noFill/>
                <a:ln w="9525">
                  <a:solidFill>
                    <a:schemeClr val="tx1"/>
                  </a:solidFill>
                  <a:round/>
                  <a:headEnd/>
                  <a:tailEnd type="triangle" w="med" len="med"/>
                </a:ln>
              </p:spPr>
              <p:txBody>
                <a:bodyPr/>
                <a:lstStyle/>
                <a:p>
                  <a:endParaRPr lang="ja-JP" altLang="en-US"/>
                </a:p>
              </p:txBody>
            </p:sp>
            <p:sp>
              <p:nvSpPr>
                <p:cNvPr id="77" name="Line 85"/>
                <p:cNvSpPr>
                  <a:spLocks noChangeShapeType="1"/>
                </p:cNvSpPr>
                <p:nvPr/>
              </p:nvSpPr>
              <p:spPr bwMode="auto">
                <a:xfrm flipV="1">
                  <a:off x="2118" y="2550"/>
                  <a:ext cx="0" cy="227"/>
                </a:xfrm>
                <a:prstGeom prst="line">
                  <a:avLst/>
                </a:prstGeom>
                <a:noFill/>
                <a:ln w="9525">
                  <a:solidFill>
                    <a:schemeClr val="tx1"/>
                  </a:solidFill>
                  <a:round/>
                  <a:headEnd/>
                  <a:tailEnd type="triangle" w="med" len="med"/>
                </a:ln>
              </p:spPr>
              <p:txBody>
                <a:bodyPr/>
                <a:lstStyle/>
                <a:p>
                  <a:endParaRPr lang="ja-JP" altLang="en-US"/>
                </a:p>
              </p:txBody>
            </p:sp>
            <p:sp>
              <p:nvSpPr>
                <p:cNvPr id="78" name="Line 86"/>
                <p:cNvSpPr>
                  <a:spLocks noChangeShapeType="1"/>
                </p:cNvSpPr>
                <p:nvPr/>
              </p:nvSpPr>
              <p:spPr bwMode="auto">
                <a:xfrm flipV="1">
                  <a:off x="2254" y="2550"/>
                  <a:ext cx="9" cy="159"/>
                </a:xfrm>
                <a:prstGeom prst="line">
                  <a:avLst/>
                </a:prstGeom>
                <a:noFill/>
                <a:ln w="9525">
                  <a:solidFill>
                    <a:schemeClr val="tx1"/>
                  </a:solidFill>
                  <a:round/>
                  <a:headEnd/>
                  <a:tailEnd type="triangle" w="med" len="med"/>
                </a:ln>
              </p:spPr>
              <p:txBody>
                <a:bodyPr/>
                <a:lstStyle/>
                <a:p>
                  <a:endParaRPr lang="ja-JP" altLang="en-US"/>
                </a:p>
              </p:txBody>
            </p:sp>
            <p:sp>
              <p:nvSpPr>
                <p:cNvPr id="79" name="Line 87"/>
                <p:cNvSpPr>
                  <a:spLocks noChangeShapeType="1"/>
                </p:cNvSpPr>
                <p:nvPr/>
              </p:nvSpPr>
              <p:spPr bwMode="auto">
                <a:xfrm flipV="1">
                  <a:off x="2381" y="2550"/>
                  <a:ext cx="0" cy="59"/>
                </a:xfrm>
                <a:prstGeom prst="line">
                  <a:avLst/>
                </a:prstGeom>
                <a:noFill/>
                <a:ln w="9525">
                  <a:solidFill>
                    <a:schemeClr val="tx1"/>
                  </a:solidFill>
                  <a:round/>
                  <a:headEnd/>
                  <a:tailEnd type="triangle" w="med" len="med"/>
                </a:ln>
              </p:spPr>
              <p:txBody>
                <a:bodyPr/>
                <a:lstStyle/>
                <a:p>
                  <a:endParaRPr lang="ja-JP" altLang="en-US"/>
                </a:p>
              </p:txBody>
            </p:sp>
            <p:cxnSp>
              <p:nvCxnSpPr>
                <p:cNvPr id="80" name="AutoShape 88"/>
                <p:cNvCxnSpPr>
                  <a:cxnSpLocks noChangeShapeType="1"/>
                  <a:stCxn id="76" idx="0"/>
                </p:cNvCxnSpPr>
                <p:nvPr/>
              </p:nvCxnSpPr>
              <p:spPr bwMode="auto">
                <a:xfrm rot="16200000" flipH="1">
                  <a:off x="1980" y="2897"/>
                  <a:ext cx="230" cy="208"/>
                </a:xfrm>
                <a:prstGeom prst="curvedConnector3">
                  <a:avLst>
                    <a:gd name="adj1" fmla="val 50000"/>
                  </a:avLst>
                </a:prstGeom>
                <a:noFill/>
                <a:ln w="9525">
                  <a:solidFill>
                    <a:schemeClr val="tx1"/>
                  </a:solidFill>
                  <a:round/>
                  <a:headEnd/>
                  <a:tailEnd/>
                </a:ln>
              </p:spPr>
            </p:cxnSp>
            <p:cxnSp>
              <p:nvCxnSpPr>
                <p:cNvPr id="81" name="AutoShape 89"/>
                <p:cNvCxnSpPr>
                  <a:cxnSpLocks noChangeShapeType="1"/>
                  <a:stCxn id="77" idx="0"/>
                </p:cNvCxnSpPr>
                <p:nvPr/>
              </p:nvCxnSpPr>
              <p:spPr bwMode="auto">
                <a:xfrm rot="16200000" flipH="1">
                  <a:off x="2071" y="2825"/>
                  <a:ext cx="254" cy="160"/>
                </a:xfrm>
                <a:prstGeom prst="curvedConnector3">
                  <a:avLst>
                    <a:gd name="adj1" fmla="val 49213"/>
                  </a:avLst>
                </a:prstGeom>
                <a:noFill/>
                <a:ln w="9525">
                  <a:solidFill>
                    <a:schemeClr val="tx1"/>
                  </a:solidFill>
                  <a:round/>
                  <a:headEnd/>
                  <a:tailEnd/>
                </a:ln>
              </p:spPr>
            </p:cxnSp>
            <p:cxnSp>
              <p:nvCxnSpPr>
                <p:cNvPr id="82" name="AutoShape 90"/>
                <p:cNvCxnSpPr>
                  <a:cxnSpLocks noChangeShapeType="1"/>
                  <a:stCxn id="78" idx="0"/>
                </p:cNvCxnSpPr>
                <p:nvPr/>
              </p:nvCxnSpPr>
              <p:spPr bwMode="auto">
                <a:xfrm rot="16200000" flipH="1">
                  <a:off x="2170" y="2794"/>
                  <a:ext cx="271" cy="104"/>
                </a:xfrm>
                <a:prstGeom prst="curvedConnector3">
                  <a:avLst>
                    <a:gd name="adj1" fmla="val 49444"/>
                  </a:avLst>
                </a:prstGeom>
                <a:noFill/>
                <a:ln w="9525">
                  <a:solidFill>
                    <a:schemeClr val="tx1"/>
                  </a:solidFill>
                  <a:round/>
                  <a:headEnd/>
                  <a:tailEnd/>
                </a:ln>
              </p:spPr>
            </p:cxnSp>
            <p:cxnSp>
              <p:nvCxnSpPr>
                <p:cNvPr id="83" name="AutoShape 91"/>
                <p:cNvCxnSpPr>
                  <a:cxnSpLocks noChangeShapeType="1"/>
                  <a:stCxn id="79" idx="0"/>
                </p:cNvCxnSpPr>
                <p:nvPr/>
              </p:nvCxnSpPr>
              <p:spPr bwMode="auto">
                <a:xfrm rot="16200000" flipH="1">
                  <a:off x="2239" y="2752"/>
                  <a:ext cx="339" cy="56"/>
                </a:xfrm>
                <a:prstGeom prst="curvedConnector3">
                  <a:avLst>
                    <a:gd name="adj1" fmla="val 49556"/>
                  </a:avLst>
                </a:prstGeom>
                <a:noFill/>
                <a:ln w="9525">
                  <a:solidFill>
                    <a:schemeClr val="tx1"/>
                  </a:solidFill>
                  <a:round/>
                  <a:headEnd/>
                  <a:tailEnd/>
                </a:ln>
              </p:spPr>
            </p:cxnSp>
          </p:grpSp>
          <p:sp>
            <p:nvSpPr>
              <p:cNvPr id="75" name="Line 92"/>
              <p:cNvSpPr>
                <a:spLocks noChangeShapeType="1"/>
              </p:cNvSpPr>
              <p:nvPr/>
            </p:nvSpPr>
            <p:spPr bwMode="auto">
              <a:xfrm flipV="1">
                <a:off x="2517" y="2550"/>
                <a:ext cx="0" cy="408"/>
              </a:xfrm>
              <a:prstGeom prst="line">
                <a:avLst/>
              </a:prstGeom>
              <a:noFill/>
              <a:ln w="9525">
                <a:solidFill>
                  <a:schemeClr val="tx1"/>
                </a:solidFill>
                <a:round/>
                <a:headEnd/>
                <a:tailEnd type="triangle" w="med" len="med"/>
              </a:ln>
            </p:spPr>
            <p:txBody>
              <a:bodyPr/>
              <a:lstStyle/>
              <a:p>
                <a:endParaRPr lang="ja-JP" altLang="en-US"/>
              </a:p>
            </p:txBody>
          </p:sp>
        </p:grpSp>
        <p:grpSp>
          <p:nvGrpSpPr>
            <p:cNvPr id="59" name="Group 93"/>
            <p:cNvGrpSpPr>
              <a:grpSpLocks/>
            </p:cNvGrpSpPr>
            <p:nvPr/>
          </p:nvGrpSpPr>
          <p:grpSpPr bwMode="auto">
            <a:xfrm>
              <a:off x="1719" y="2559"/>
              <a:ext cx="299" cy="1452"/>
              <a:chOff x="1719" y="2559"/>
              <a:chExt cx="299" cy="1452"/>
            </a:xfrm>
          </p:grpSpPr>
          <p:sp>
            <p:nvSpPr>
              <p:cNvPr id="67" name="Line 94"/>
              <p:cNvSpPr>
                <a:spLocks noChangeShapeType="1"/>
              </p:cNvSpPr>
              <p:nvPr/>
            </p:nvSpPr>
            <p:spPr bwMode="auto">
              <a:xfrm flipV="1">
                <a:off x="1859" y="2559"/>
                <a:ext cx="0" cy="454"/>
              </a:xfrm>
              <a:prstGeom prst="line">
                <a:avLst/>
              </a:prstGeom>
              <a:noFill/>
              <a:ln w="9525">
                <a:solidFill>
                  <a:schemeClr val="tx1"/>
                </a:solidFill>
                <a:round/>
                <a:headEnd/>
                <a:tailEnd type="triangle" w="med" len="med"/>
              </a:ln>
            </p:spPr>
            <p:txBody>
              <a:bodyPr/>
              <a:lstStyle/>
              <a:p>
                <a:endParaRPr lang="ja-JP" altLang="en-US"/>
              </a:p>
            </p:txBody>
          </p:sp>
          <p:sp>
            <p:nvSpPr>
              <p:cNvPr id="68" name="Line 95"/>
              <p:cNvSpPr>
                <a:spLocks noChangeShapeType="1"/>
              </p:cNvSpPr>
              <p:nvPr/>
            </p:nvSpPr>
            <p:spPr bwMode="auto">
              <a:xfrm flipV="1">
                <a:off x="1719" y="2559"/>
                <a:ext cx="0" cy="1452"/>
              </a:xfrm>
              <a:prstGeom prst="line">
                <a:avLst/>
              </a:prstGeom>
              <a:noFill/>
              <a:ln w="9525">
                <a:solidFill>
                  <a:schemeClr val="tx1"/>
                </a:solidFill>
                <a:round/>
                <a:headEnd/>
                <a:tailEnd type="triangle" w="med" len="med"/>
              </a:ln>
            </p:spPr>
            <p:txBody>
              <a:bodyPr/>
              <a:lstStyle/>
              <a:p>
                <a:endParaRPr lang="ja-JP" altLang="en-US"/>
              </a:p>
            </p:txBody>
          </p:sp>
          <p:sp>
            <p:nvSpPr>
              <p:cNvPr id="69" name="Line 96"/>
              <p:cNvSpPr>
                <a:spLocks noChangeShapeType="1"/>
              </p:cNvSpPr>
              <p:nvPr/>
            </p:nvSpPr>
            <p:spPr bwMode="auto">
              <a:xfrm flipV="1">
                <a:off x="1860" y="3557"/>
                <a:ext cx="0" cy="454"/>
              </a:xfrm>
              <a:prstGeom prst="line">
                <a:avLst/>
              </a:prstGeom>
              <a:noFill/>
              <a:ln w="9525">
                <a:solidFill>
                  <a:schemeClr val="tx1"/>
                </a:solidFill>
                <a:round/>
                <a:headEnd/>
                <a:tailEnd type="triangle" w="med" len="med"/>
              </a:ln>
            </p:spPr>
            <p:txBody>
              <a:bodyPr/>
              <a:lstStyle/>
              <a:p>
                <a:endParaRPr lang="ja-JP" altLang="en-US"/>
              </a:p>
            </p:txBody>
          </p:sp>
          <p:grpSp>
            <p:nvGrpSpPr>
              <p:cNvPr id="70" name="Group 97"/>
              <p:cNvGrpSpPr>
                <a:grpSpLocks/>
              </p:cNvGrpSpPr>
              <p:nvPr/>
            </p:nvGrpSpPr>
            <p:grpSpPr bwMode="auto">
              <a:xfrm>
                <a:off x="1859" y="3013"/>
                <a:ext cx="159" cy="544"/>
                <a:chOff x="1859" y="3013"/>
                <a:chExt cx="68" cy="544"/>
              </a:xfrm>
            </p:grpSpPr>
            <p:cxnSp>
              <p:nvCxnSpPr>
                <p:cNvPr id="71" name="AutoShape 98"/>
                <p:cNvCxnSpPr>
                  <a:cxnSpLocks noChangeShapeType="1"/>
                  <a:stCxn id="67" idx="0"/>
                </p:cNvCxnSpPr>
                <p:nvPr/>
              </p:nvCxnSpPr>
              <p:spPr bwMode="auto">
                <a:xfrm rot="16200000" flipH="1">
                  <a:off x="1752" y="3120"/>
                  <a:ext cx="281" cy="68"/>
                </a:xfrm>
                <a:prstGeom prst="curvedConnector3">
                  <a:avLst>
                    <a:gd name="adj1" fmla="val 49824"/>
                  </a:avLst>
                </a:prstGeom>
                <a:noFill/>
                <a:ln w="9525">
                  <a:solidFill>
                    <a:schemeClr val="tx1"/>
                  </a:solidFill>
                  <a:round/>
                  <a:headEnd/>
                  <a:tailEnd/>
                </a:ln>
              </p:spPr>
            </p:cxnSp>
            <p:cxnSp>
              <p:nvCxnSpPr>
                <p:cNvPr id="72" name="AutoShape 99"/>
                <p:cNvCxnSpPr>
                  <a:cxnSpLocks noChangeShapeType="1"/>
                  <a:endCxn id="69" idx="1"/>
                </p:cNvCxnSpPr>
                <p:nvPr/>
              </p:nvCxnSpPr>
              <p:spPr bwMode="auto">
                <a:xfrm rot="5400000">
                  <a:off x="1762" y="3392"/>
                  <a:ext cx="263" cy="67"/>
                </a:xfrm>
                <a:prstGeom prst="curvedConnector3">
                  <a:avLst>
                    <a:gd name="adj1" fmla="val 49810"/>
                  </a:avLst>
                </a:prstGeom>
                <a:noFill/>
                <a:ln w="9525">
                  <a:solidFill>
                    <a:schemeClr val="tx1"/>
                  </a:solidFill>
                  <a:round/>
                  <a:headEnd/>
                  <a:tailEnd/>
                </a:ln>
              </p:spPr>
            </p:cxnSp>
          </p:grpSp>
        </p:grpSp>
        <p:grpSp>
          <p:nvGrpSpPr>
            <p:cNvPr id="60" name="Group 100"/>
            <p:cNvGrpSpPr>
              <a:grpSpLocks/>
            </p:cNvGrpSpPr>
            <p:nvPr/>
          </p:nvGrpSpPr>
          <p:grpSpPr bwMode="auto">
            <a:xfrm flipH="1">
              <a:off x="2989" y="2541"/>
              <a:ext cx="299" cy="1452"/>
              <a:chOff x="1719" y="2559"/>
              <a:chExt cx="299" cy="1452"/>
            </a:xfrm>
          </p:grpSpPr>
          <p:sp>
            <p:nvSpPr>
              <p:cNvPr id="61" name="Line 101"/>
              <p:cNvSpPr>
                <a:spLocks noChangeShapeType="1"/>
              </p:cNvSpPr>
              <p:nvPr/>
            </p:nvSpPr>
            <p:spPr bwMode="auto">
              <a:xfrm flipV="1">
                <a:off x="1859" y="2559"/>
                <a:ext cx="0" cy="454"/>
              </a:xfrm>
              <a:prstGeom prst="line">
                <a:avLst/>
              </a:prstGeom>
              <a:noFill/>
              <a:ln w="9525">
                <a:solidFill>
                  <a:schemeClr val="tx1"/>
                </a:solidFill>
                <a:round/>
                <a:headEnd/>
                <a:tailEnd type="triangle" w="med" len="med"/>
              </a:ln>
            </p:spPr>
            <p:txBody>
              <a:bodyPr/>
              <a:lstStyle/>
              <a:p>
                <a:endParaRPr lang="ja-JP" altLang="en-US"/>
              </a:p>
            </p:txBody>
          </p:sp>
          <p:sp>
            <p:nvSpPr>
              <p:cNvPr id="62" name="Line 102"/>
              <p:cNvSpPr>
                <a:spLocks noChangeShapeType="1"/>
              </p:cNvSpPr>
              <p:nvPr/>
            </p:nvSpPr>
            <p:spPr bwMode="auto">
              <a:xfrm flipV="1">
                <a:off x="1719" y="2559"/>
                <a:ext cx="0" cy="1452"/>
              </a:xfrm>
              <a:prstGeom prst="line">
                <a:avLst/>
              </a:prstGeom>
              <a:noFill/>
              <a:ln w="9525">
                <a:solidFill>
                  <a:schemeClr val="tx1"/>
                </a:solidFill>
                <a:round/>
                <a:headEnd/>
                <a:tailEnd type="triangle" w="med" len="med"/>
              </a:ln>
            </p:spPr>
            <p:txBody>
              <a:bodyPr/>
              <a:lstStyle/>
              <a:p>
                <a:endParaRPr lang="ja-JP" altLang="en-US"/>
              </a:p>
            </p:txBody>
          </p:sp>
          <p:sp>
            <p:nvSpPr>
              <p:cNvPr id="63" name="Line 103"/>
              <p:cNvSpPr>
                <a:spLocks noChangeShapeType="1"/>
              </p:cNvSpPr>
              <p:nvPr/>
            </p:nvSpPr>
            <p:spPr bwMode="auto">
              <a:xfrm flipV="1">
                <a:off x="1860" y="3557"/>
                <a:ext cx="0" cy="454"/>
              </a:xfrm>
              <a:prstGeom prst="line">
                <a:avLst/>
              </a:prstGeom>
              <a:noFill/>
              <a:ln w="9525">
                <a:solidFill>
                  <a:schemeClr val="tx1"/>
                </a:solidFill>
                <a:round/>
                <a:headEnd/>
                <a:tailEnd type="triangle" w="med" len="med"/>
              </a:ln>
            </p:spPr>
            <p:txBody>
              <a:bodyPr/>
              <a:lstStyle/>
              <a:p>
                <a:endParaRPr lang="ja-JP" altLang="en-US"/>
              </a:p>
            </p:txBody>
          </p:sp>
          <p:grpSp>
            <p:nvGrpSpPr>
              <p:cNvPr id="64" name="Group 104"/>
              <p:cNvGrpSpPr>
                <a:grpSpLocks/>
              </p:cNvGrpSpPr>
              <p:nvPr/>
            </p:nvGrpSpPr>
            <p:grpSpPr bwMode="auto">
              <a:xfrm>
                <a:off x="1859" y="3013"/>
                <a:ext cx="159" cy="544"/>
                <a:chOff x="1859" y="3013"/>
                <a:chExt cx="68" cy="544"/>
              </a:xfrm>
            </p:grpSpPr>
            <p:cxnSp>
              <p:nvCxnSpPr>
                <p:cNvPr id="65" name="AutoShape 105"/>
                <p:cNvCxnSpPr>
                  <a:cxnSpLocks noChangeShapeType="1"/>
                  <a:stCxn id="61" idx="0"/>
                </p:cNvCxnSpPr>
                <p:nvPr/>
              </p:nvCxnSpPr>
              <p:spPr bwMode="auto">
                <a:xfrm rot="16200000" flipH="1">
                  <a:off x="1752" y="3120"/>
                  <a:ext cx="281" cy="68"/>
                </a:xfrm>
                <a:prstGeom prst="curvedConnector3">
                  <a:avLst>
                    <a:gd name="adj1" fmla="val 49824"/>
                  </a:avLst>
                </a:prstGeom>
                <a:noFill/>
                <a:ln w="9525">
                  <a:solidFill>
                    <a:schemeClr val="tx1"/>
                  </a:solidFill>
                  <a:round/>
                  <a:headEnd/>
                  <a:tailEnd/>
                </a:ln>
              </p:spPr>
            </p:cxnSp>
            <p:cxnSp>
              <p:nvCxnSpPr>
                <p:cNvPr id="66" name="AutoShape 106"/>
                <p:cNvCxnSpPr>
                  <a:cxnSpLocks noChangeShapeType="1"/>
                  <a:endCxn id="63" idx="1"/>
                </p:cNvCxnSpPr>
                <p:nvPr/>
              </p:nvCxnSpPr>
              <p:spPr bwMode="auto">
                <a:xfrm rot="5400000">
                  <a:off x="1762" y="3392"/>
                  <a:ext cx="263" cy="67"/>
                </a:xfrm>
                <a:prstGeom prst="curvedConnector3">
                  <a:avLst>
                    <a:gd name="adj1" fmla="val 49810"/>
                  </a:avLst>
                </a:prstGeom>
                <a:noFill/>
                <a:ln w="9525">
                  <a:solidFill>
                    <a:schemeClr val="tx1"/>
                  </a:solidFill>
                  <a:round/>
                  <a:headEnd/>
                  <a:tailEnd/>
                </a:ln>
              </p:spPr>
            </p:cxnSp>
          </p:grpSp>
        </p:grpSp>
      </p:grpSp>
      <p:sp>
        <p:nvSpPr>
          <p:cNvPr id="111" name="Text Box 107"/>
          <p:cNvSpPr txBox="1">
            <a:spLocks noChangeArrowheads="1"/>
          </p:cNvSpPr>
          <p:nvPr/>
        </p:nvSpPr>
        <p:spPr bwMode="auto">
          <a:xfrm>
            <a:off x="6011747" y="6510338"/>
            <a:ext cx="2770310" cy="307777"/>
          </a:xfrm>
          <a:prstGeom prst="rect">
            <a:avLst/>
          </a:prstGeom>
          <a:noFill/>
          <a:ln w="9525">
            <a:noFill/>
            <a:miter lim="800000"/>
            <a:headEnd/>
            <a:tailEnd/>
          </a:ln>
        </p:spPr>
        <p:txBody>
          <a:bodyPr wrap="none">
            <a:spAutoFit/>
          </a:bodyPr>
          <a:lstStyle/>
          <a:p>
            <a:r>
              <a:rPr lang="ja-JP" altLang="en-US" sz="1400" b="1"/>
              <a:t>磁性体粒子による磁場の歪み⊿</a:t>
            </a:r>
            <a:r>
              <a:rPr lang="en-US" altLang="ja-JP" sz="1400" b="1"/>
              <a:t>B</a:t>
            </a:r>
          </a:p>
        </p:txBody>
      </p:sp>
      <p:sp>
        <p:nvSpPr>
          <p:cNvPr id="112" name="Freeform 109"/>
          <p:cNvSpPr>
            <a:spLocks/>
          </p:cNvSpPr>
          <p:nvPr/>
        </p:nvSpPr>
        <p:spPr bwMode="auto">
          <a:xfrm>
            <a:off x="6057784" y="5503863"/>
            <a:ext cx="2820988" cy="552450"/>
          </a:xfrm>
          <a:custGeom>
            <a:avLst/>
            <a:gdLst>
              <a:gd name="T0" fmla="*/ 0 w 2177"/>
              <a:gd name="T1" fmla="*/ 0 h 1089"/>
              <a:gd name="T2" fmla="*/ 0 w 2177"/>
              <a:gd name="T3" fmla="*/ 1089 h 1089"/>
              <a:gd name="T4" fmla="*/ 2177 w 2177"/>
              <a:gd name="T5" fmla="*/ 1089 h 1089"/>
              <a:gd name="T6" fmla="*/ 0 60000 65536"/>
              <a:gd name="T7" fmla="*/ 0 60000 65536"/>
              <a:gd name="T8" fmla="*/ 0 60000 65536"/>
              <a:gd name="T9" fmla="*/ 0 w 2177"/>
              <a:gd name="T10" fmla="*/ 0 h 1089"/>
              <a:gd name="T11" fmla="*/ 2177 w 2177"/>
              <a:gd name="T12" fmla="*/ 1089 h 1089"/>
            </a:gdLst>
            <a:ahLst/>
            <a:cxnLst>
              <a:cxn ang="T6">
                <a:pos x="T0" y="T1"/>
              </a:cxn>
              <a:cxn ang="T7">
                <a:pos x="T2" y="T3"/>
              </a:cxn>
              <a:cxn ang="T8">
                <a:pos x="T4" y="T5"/>
              </a:cxn>
            </a:cxnLst>
            <a:rect l="T9" t="T10" r="T11" b="T12"/>
            <a:pathLst>
              <a:path w="2177" h="1089">
                <a:moveTo>
                  <a:pt x="0" y="0"/>
                </a:moveTo>
                <a:lnTo>
                  <a:pt x="0" y="1089"/>
                </a:lnTo>
                <a:lnTo>
                  <a:pt x="2177" y="1089"/>
                </a:lnTo>
              </a:path>
            </a:pathLst>
          </a:custGeom>
          <a:noFill/>
          <a:ln w="9525">
            <a:solidFill>
              <a:schemeClr val="tx1"/>
            </a:solidFill>
            <a:round/>
            <a:headEnd type="arrow" w="med" len="med"/>
            <a:tailEnd type="arrow" w="med" len="med"/>
          </a:ln>
        </p:spPr>
        <p:txBody>
          <a:bodyPr/>
          <a:lstStyle/>
          <a:p>
            <a:endParaRPr lang="ja-JP" altLang="en-US"/>
          </a:p>
        </p:txBody>
      </p:sp>
      <p:grpSp>
        <p:nvGrpSpPr>
          <p:cNvPr id="113" name="Group 110"/>
          <p:cNvGrpSpPr>
            <a:grpSpLocks/>
          </p:cNvGrpSpPr>
          <p:nvPr/>
        </p:nvGrpSpPr>
        <p:grpSpPr bwMode="auto">
          <a:xfrm>
            <a:off x="6118109" y="5689600"/>
            <a:ext cx="2232025" cy="622300"/>
            <a:chOff x="2953" y="2968"/>
            <a:chExt cx="1995" cy="255"/>
          </a:xfrm>
        </p:grpSpPr>
        <p:sp>
          <p:nvSpPr>
            <p:cNvPr id="114" name="Freeform 111"/>
            <p:cNvSpPr>
              <a:spLocks/>
            </p:cNvSpPr>
            <p:nvPr/>
          </p:nvSpPr>
          <p:spPr bwMode="auto">
            <a:xfrm>
              <a:off x="2953" y="2968"/>
              <a:ext cx="996" cy="255"/>
            </a:xfrm>
            <a:custGeom>
              <a:avLst/>
              <a:gdLst>
                <a:gd name="T0" fmla="*/ 0 w 996"/>
                <a:gd name="T1" fmla="*/ 394 h 654"/>
                <a:gd name="T2" fmla="*/ 183 w 996"/>
                <a:gd name="T3" fmla="*/ 436 h 654"/>
                <a:gd name="T4" fmla="*/ 301 w 996"/>
                <a:gd name="T5" fmla="*/ 510 h 654"/>
                <a:gd name="T6" fmla="*/ 384 w 996"/>
                <a:gd name="T7" fmla="*/ 593 h 654"/>
                <a:gd name="T8" fmla="*/ 503 w 996"/>
                <a:gd name="T9" fmla="*/ 649 h 654"/>
                <a:gd name="T10" fmla="*/ 585 w 996"/>
                <a:gd name="T11" fmla="*/ 566 h 654"/>
                <a:gd name="T12" fmla="*/ 640 w 996"/>
                <a:gd name="T13" fmla="*/ 390 h 654"/>
                <a:gd name="T14" fmla="*/ 722 w 996"/>
                <a:gd name="T15" fmla="*/ 220 h 654"/>
                <a:gd name="T16" fmla="*/ 804 w 996"/>
                <a:gd name="T17" fmla="*/ 101 h 654"/>
                <a:gd name="T18" fmla="*/ 887 w 996"/>
                <a:gd name="T19" fmla="*/ 37 h 654"/>
                <a:gd name="T20" fmla="*/ 996 w 996"/>
                <a:gd name="T21" fmla="*/ 0 h 6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6"/>
                <a:gd name="T34" fmla="*/ 0 h 654"/>
                <a:gd name="T35" fmla="*/ 996 w 996"/>
                <a:gd name="T36" fmla="*/ 654 h 6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6" h="654">
                  <a:moveTo>
                    <a:pt x="0" y="394"/>
                  </a:moveTo>
                  <a:cubicBezTo>
                    <a:pt x="29" y="401"/>
                    <a:pt x="133" y="417"/>
                    <a:pt x="183" y="436"/>
                  </a:cubicBezTo>
                  <a:cubicBezTo>
                    <a:pt x="233" y="455"/>
                    <a:pt x="268" y="484"/>
                    <a:pt x="301" y="510"/>
                  </a:cubicBezTo>
                  <a:cubicBezTo>
                    <a:pt x="334" y="536"/>
                    <a:pt x="350" y="570"/>
                    <a:pt x="384" y="593"/>
                  </a:cubicBezTo>
                  <a:cubicBezTo>
                    <a:pt x="418" y="617"/>
                    <a:pt x="470" y="654"/>
                    <a:pt x="503" y="649"/>
                  </a:cubicBezTo>
                  <a:cubicBezTo>
                    <a:pt x="536" y="644"/>
                    <a:pt x="562" y="609"/>
                    <a:pt x="585" y="566"/>
                  </a:cubicBezTo>
                  <a:cubicBezTo>
                    <a:pt x="608" y="522"/>
                    <a:pt x="617" y="448"/>
                    <a:pt x="640" y="390"/>
                  </a:cubicBezTo>
                  <a:cubicBezTo>
                    <a:pt x="663" y="332"/>
                    <a:pt x="695" y="268"/>
                    <a:pt x="722" y="220"/>
                  </a:cubicBezTo>
                  <a:cubicBezTo>
                    <a:pt x="749" y="172"/>
                    <a:pt x="776" y="131"/>
                    <a:pt x="804" y="101"/>
                  </a:cubicBezTo>
                  <a:cubicBezTo>
                    <a:pt x="832" y="71"/>
                    <a:pt x="855" y="54"/>
                    <a:pt x="887" y="37"/>
                  </a:cubicBezTo>
                  <a:cubicBezTo>
                    <a:pt x="919" y="20"/>
                    <a:pt x="973" y="8"/>
                    <a:pt x="996" y="0"/>
                  </a:cubicBezTo>
                </a:path>
              </a:pathLst>
            </a:custGeom>
            <a:noFill/>
            <a:ln w="9525">
              <a:solidFill>
                <a:schemeClr val="tx1"/>
              </a:solidFill>
              <a:round/>
              <a:headEnd/>
              <a:tailEnd/>
            </a:ln>
          </p:spPr>
          <p:txBody>
            <a:bodyPr/>
            <a:lstStyle/>
            <a:p>
              <a:endParaRPr lang="ja-JP" altLang="en-US"/>
            </a:p>
          </p:txBody>
        </p:sp>
        <p:sp>
          <p:nvSpPr>
            <p:cNvPr id="115" name="Freeform 112"/>
            <p:cNvSpPr>
              <a:spLocks/>
            </p:cNvSpPr>
            <p:nvPr/>
          </p:nvSpPr>
          <p:spPr bwMode="auto">
            <a:xfrm flipH="1">
              <a:off x="3952" y="2968"/>
              <a:ext cx="996" cy="255"/>
            </a:xfrm>
            <a:custGeom>
              <a:avLst/>
              <a:gdLst>
                <a:gd name="T0" fmla="*/ 0 w 996"/>
                <a:gd name="T1" fmla="*/ 394 h 654"/>
                <a:gd name="T2" fmla="*/ 183 w 996"/>
                <a:gd name="T3" fmla="*/ 436 h 654"/>
                <a:gd name="T4" fmla="*/ 301 w 996"/>
                <a:gd name="T5" fmla="*/ 510 h 654"/>
                <a:gd name="T6" fmla="*/ 384 w 996"/>
                <a:gd name="T7" fmla="*/ 593 h 654"/>
                <a:gd name="T8" fmla="*/ 503 w 996"/>
                <a:gd name="T9" fmla="*/ 649 h 654"/>
                <a:gd name="T10" fmla="*/ 585 w 996"/>
                <a:gd name="T11" fmla="*/ 566 h 654"/>
                <a:gd name="T12" fmla="*/ 640 w 996"/>
                <a:gd name="T13" fmla="*/ 390 h 654"/>
                <a:gd name="T14" fmla="*/ 722 w 996"/>
                <a:gd name="T15" fmla="*/ 220 h 654"/>
                <a:gd name="T16" fmla="*/ 804 w 996"/>
                <a:gd name="T17" fmla="*/ 101 h 654"/>
                <a:gd name="T18" fmla="*/ 887 w 996"/>
                <a:gd name="T19" fmla="*/ 37 h 654"/>
                <a:gd name="T20" fmla="*/ 996 w 996"/>
                <a:gd name="T21" fmla="*/ 0 h 6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6"/>
                <a:gd name="T34" fmla="*/ 0 h 654"/>
                <a:gd name="T35" fmla="*/ 996 w 996"/>
                <a:gd name="T36" fmla="*/ 654 h 6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6" h="654">
                  <a:moveTo>
                    <a:pt x="0" y="394"/>
                  </a:moveTo>
                  <a:cubicBezTo>
                    <a:pt x="29" y="401"/>
                    <a:pt x="133" y="417"/>
                    <a:pt x="183" y="436"/>
                  </a:cubicBezTo>
                  <a:cubicBezTo>
                    <a:pt x="233" y="455"/>
                    <a:pt x="268" y="484"/>
                    <a:pt x="301" y="510"/>
                  </a:cubicBezTo>
                  <a:cubicBezTo>
                    <a:pt x="334" y="536"/>
                    <a:pt x="350" y="570"/>
                    <a:pt x="384" y="593"/>
                  </a:cubicBezTo>
                  <a:cubicBezTo>
                    <a:pt x="418" y="617"/>
                    <a:pt x="470" y="654"/>
                    <a:pt x="503" y="649"/>
                  </a:cubicBezTo>
                  <a:cubicBezTo>
                    <a:pt x="536" y="644"/>
                    <a:pt x="562" y="609"/>
                    <a:pt x="585" y="566"/>
                  </a:cubicBezTo>
                  <a:cubicBezTo>
                    <a:pt x="608" y="522"/>
                    <a:pt x="617" y="448"/>
                    <a:pt x="640" y="390"/>
                  </a:cubicBezTo>
                  <a:cubicBezTo>
                    <a:pt x="663" y="332"/>
                    <a:pt x="695" y="268"/>
                    <a:pt x="722" y="220"/>
                  </a:cubicBezTo>
                  <a:cubicBezTo>
                    <a:pt x="749" y="172"/>
                    <a:pt x="776" y="131"/>
                    <a:pt x="804" y="101"/>
                  </a:cubicBezTo>
                  <a:cubicBezTo>
                    <a:pt x="832" y="71"/>
                    <a:pt x="855" y="54"/>
                    <a:pt x="887" y="37"/>
                  </a:cubicBezTo>
                  <a:cubicBezTo>
                    <a:pt x="919" y="20"/>
                    <a:pt x="973" y="8"/>
                    <a:pt x="996" y="0"/>
                  </a:cubicBezTo>
                </a:path>
              </a:pathLst>
            </a:custGeom>
            <a:noFill/>
            <a:ln w="9525">
              <a:solidFill>
                <a:schemeClr val="tx1"/>
              </a:solidFill>
              <a:round/>
              <a:headEnd/>
              <a:tailEnd/>
            </a:ln>
          </p:spPr>
          <p:txBody>
            <a:bodyPr/>
            <a:lstStyle/>
            <a:p>
              <a:endParaRPr lang="ja-JP" altLang="en-US"/>
            </a:p>
          </p:txBody>
        </p:sp>
      </p:grpSp>
      <p:sp>
        <p:nvSpPr>
          <p:cNvPr id="116" name="Rectangle 113"/>
          <p:cNvSpPr>
            <a:spLocks noChangeArrowheads="1"/>
          </p:cNvSpPr>
          <p:nvPr/>
        </p:nvSpPr>
        <p:spPr bwMode="auto">
          <a:xfrm>
            <a:off x="6029209" y="5586413"/>
            <a:ext cx="395288" cy="244475"/>
          </a:xfrm>
          <a:prstGeom prst="rect">
            <a:avLst/>
          </a:prstGeom>
          <a:noFill/>
          <a:ln w="9525">
            <a:noFill/>
            <a:miter lim="800000"/>
            <a:headEnd/>
            <a:tailEnd/>
          </a:ln>
        </p:spPr>
        <p:txBody>
          <a:bodyPr wrap="none">
            <a:spAutoFit/>
          </a:bodyPr>
          <a:lstStyle/>
          <a:p>
            <a:r>
              <a:rPr lang="en-US" altLang="ja-JP" sz="1000"/>
              <a:t>⊿B</a:t>
            </a:r>
          </a:p>
        </p:txBody>
      </p:sp>
      <p:sp>
        <p:nvSpPr>
          <p:cNvPr id="117" name="Text Box 114"/>
          <p:cNvSpPr txBox="1">
            <a:spLocks noChangeArrowheads="1"/>
          </p:cNvSpPr>
          <p:nvPr/>
        </p:nvSpPr>
        <p:spPr bwMode="auto">
          <a:xfrm>
            <a:off x="8675572" y="5899150"/>
            <a:ext cx="266700" cy="244475"/>
          </a:xfrm>
          <a:prstGeom prst="rect">
            <a:avLst/>
          </a:prstGeom>
          <a:noFill/>
          <a:ln w="9525">
            <a:noFill/>
            <a:miter lim="800000"/>
            <a:headEnd/>
            <a:tailEnd/>
          </a:ln>
        </p:spPr>
        <p:txBody>
          <a:bodyPr wrap="none">
            <a:spAutoFit/>
          </a:bodyPr>
          <a:lstStyle/>
          <a:p>
            <a:r>
              <a:rPr lang="ja-JP" altLang="en-US" sz="1000"/>
              <a:t>Ｘ</a:t>
            </a:r>
          </a:p>
        </p:txBody>
      </p:sp>
      <p:sp>
        <p:nvSpPr>
          <p:cNvPr id="118" name="Text Box 116"/>
          <p:cNvSpPr txBox="1">
            <a:spLocks noChangeArrowheads="1"/>
          </p:cNvSpPr>
          <p:nvPr/>
        </p:nvSpPr>
        <p:spPr bwMode="auto">
          <a:xfrm>
            <a:off x="7026159" y="5732463"/>
            <a:ext cx="387350" cy="336550"/>
          </a:xfrm>
          <a:prstGeom prst="rect">
            <a:avLst/>
          </a:prstGeom>
          <a:noFill/>
          <a:ln w="9525">
            <a:noFill/>
            <a:miter lim="800000"/>
            <a:headEnd/>
            <a:tailEnd/>
          </a:ln>
        </p:spPr>
        <p:txBody>
          <a:bodyPr wrap="none">
            <a:spAutoFit/>
          </a:bodyPr>
          <a:lstStyle/>
          <a:p>
            <a:r>
              <a:rPr lang="ja-JP" altLang="en-US" sz="1600" b="1" dirty="0"/>
              <a:t>＋</a:t>
            </a:r>
          </a:p>
        </p:txBody>
      </p:sp>
      <p:sp>
        <p:nvSpPr>
          <p:cNvPr id="119" name="Text Box 117"/>
          <p:cNvSpPr txBox="1">
            <a:spLocks noChangeArrowheads="1"/>
          </p:cNvSpPr>
          <p:nvPr/>
        </p:nvSpPr>
        <p:spPr bwMode="auto">
          <a:xfrm>
            <a:off x="7678622" y="6000750"/>
            <a:ext cx="336550" cy="274638"/>
          </a:xfrm>
          <a:prstGeom prst="rect">
            <a:avLst/>
          </a:prstGeom>
          <a:noFill/>
          <a:ln w="9525">
            <a:noFill/>
            <a:miter lim="800000"/>
            <a:headEnd/>
            <a:tailEnd/>
          </a:ln>
        </p:spPr>
        <p:txBody>
          <a:bodyPr wrap="none">
            <a:spAutoFit/>
          </a:bodyPr>
          <a:lstStyle/>
          <a:p>
            <a:r>
              <a:rPr lang="en-US" altLang="ja-JP" sz="1200" b="1"/>
              <a:t>―</a:t>
            </a:r>
          </a:p>
        </p:txBody>
      </p:sp>
      <p:sp>
        <p:nvSpPr>
          <p:cNvPr id="120" name="Text Box 118"/>
          <p:cNvSpPr txBox="1">
            <a:spLocks noChangeArrowheads="1"/>
          </p:cNvSpPr>
          <p:nvPr/>
        </p:nvSpPr>
        <p:spPr bwMode="auto">
          <a:xfrm>
            <a:off x="6456247" y="6021388"/>
            <a:ext cx="336550" cy="274637"/>
          </a:xfrm>
          <a:prstGeom prst="rect">
            <a:avLst/>
          </a:prstGeom>
          <a:noFill/>
          <a:ln w="9525">
            <a:noFill/>
            <a:miter lim="800000"/>
            <a:headEnd/>
            <a:tailEnd/>
          </a:ln>
        </p:spPr>
        <p:txBody>
          <a:bodyPr wrap="none">
            <a:spAutoFit/>
          </a:bodyPr>
          <a:lstStyle/>
          <a:p>
            <a:r>
              <a:rPr lang="en-US" altLang="ja-JP" sz="1200" b="1"/>
              <a:t>―</a:t>
            </a:r>
          </a:p>
        </p:txBody>
      </p:sp>
      <p:sp>
        <p:nvSpPr>
          <p:cNvPr id="121" name="Text Box 119"/>
          <p:cNvSpPr txBox="1">
            <a:spLocks noChangeArrowheads="1"/>
          </p:cNvSpPr>
          <p:nvPr/>
        </p:nvSpPr>
        <p:spPr bwMode="auto">
          <a:xfrm>
            <a:off x="5582255" y="3789363"/>
            <a:ext cx="641350" cy="641350"/>
          </a:xfrm>
          <a:prstGeom prst="rect">
            <a:avLst/>
          </a:prstGeom>
          <a:noFill/>
          <a:ln w="9525">
            <a:noFill/>
            <a:miter lim="800000"/>
            <a:headEnd/>
            <a:tailEnd/>
          </a:ln>
        </p:spPr>
        <p:txBody>
          <a:bodyPr wrap="none">
            <a:spAutoFit/>
          </a:bodyPr>
          <a:lstStyle/>
          <a:p>
            <a:r>
              <a:rPr lang="ja-JP" altLang="en-US" sz="3600"/>
              <a:t>＝</a:t>
            </a:r>
          </a:p>
        </p:txBody>
      </p:sp>
      <p:sp>
        <p:nvSpPr>
          <p:cNvPr id="122" name="Text Box 120"/>
          <p:cNvSpPr txBox="1">
            <a:spLocks noChangeArrowheads="1"/>
          </p:cNvSpPr>
          <p:nvPr/>
        </p:nvSpPr>
        <p:spPr bwMode="auto">
          <a:xfrm>
            <a:off x="3997930" y="3633068"/>
            <a:ext cx="1388522" cy="338554"/>
          </a:xfrm>
          <a:prstGeom prst="rect">
            <a:avLst/>
          </a:prstGeom>
          <a:noFill/>
          <a:ln w="9525">
            <a:noFill/>
            <a:miter lim="800000"/>
            <a:headEnd/>
            <a:tailEnd/>
          </a:ln>
        </p:spPr>
        <p:txBody>
          <a:bodyPr wrap="none">
            <a:spAutoFit/>
          </a:bodyPr>
          <a:lstStyle/>
          <a:p>
            <a:r>
              <a:rPr lang="en-US" altLang="ja-JP" sz="1600" b="1" dirty="0"/>
              <a:t>MRI</a:t>
            </a:r>
            <a:r>
              <a:rPr lang="ja-JP" altLang="en-US" sz="1600" b="1" dirty="0"/>
              <a:t>装置磁場</a:t>
            </a:r>
          </a:p>
        </p:txBody>
      </p:sp>
      <p:sp>
        <p:nvSpPr>
          <p:cNvPr id="123" name="Text Box 121"/>
          <p:cNvSpPr txBox="1">
            <a:spLocks noChangeArrowheads="1"/>
          </p:cNvSpPr>
          <p:nvPr/>
        </p:nvSpPr>
        <p:spPr bwMode="auto">
          <a:xfrm>
            <a:off x="3515330" y="5909543"/>
            <a:ext cx="2388795" cy="338554"/>
          </a:xfrm>
          <a:prstGeom prst="rect">
            <a:avLst/>
          </a:prstGeom>
          <a:noFill/>
          <a:ln w="9525">
            <a:noFill/>
            <a:miter lim="800000"/>
            <a:headEnd/>
            <a:tailEnd/>
          </a:ln>
        </p:spPr>
        <p:txBody>
          <a:bodyPr wrap="none">
            <a:spAutoFit/>
          </a:bodyPr>
          <a:lstStyle/>
          <a:p>
            <a:r>
              <a:rPr lang="ja-JP" altLang="en-US" sz="1600" b="1"/>
              <a:t>磁性体の磁化による磁場</a:t>
            </a:r>
          </a:p>
        </p:txBody>
      </p:sp>
      <p:sp>
        <p:nvSpPr>
          <p:cNvPr id="124" name="Text Box 122"/>
          <p:cNvSpPr txBox="1">
            <a:spLocks noChangeArrowheads="1"/>
          </p:cNvSpPr>
          <p:nvPr/>
        </p:nvSpPr>
        <p:spPr bwMode="auto">
          <a:xfrm>
            <a:off x="6443795" y="2492896"/>
            <a:ext cx="1416050" cy="461963"/>
          </a:xfrm>
          <a:prstGeom prst="rect">
            <a:avLst/>
          </a:prstGeom>
          <a:noFill/>
          <a:ln w="9525">
            <a:noFill/>
            <a:miter lim="800000"/>
            <a:headEnd/>
            <a:tailEnd/>
          </a:ln>
        </p:spPr>
        <p:txBody>
          <a:bodyPr wrap="none">
            <a:spAutoFit/>
          </a:bodyPr>
          <a:lstStyle/>
          <a:p>
            <a:r>
              <a:rPr lang="ja-JP" altLang="en-US" dirty="0"/>
              <a:t>合成磁場</a:t>
            </a:r>
          </a:p>
        </p:txBody>
      </p:sp>
      <p:sp>
        <p:nvSpPr>
          <p:cNvPr id="125" name="Text Box 123"/>
          <p:cNvSpPr txBox="1">
            <a:spLocks noChangeArrowheads="1"/>
          </p:cNvSpPr>
          <p:nvPr/>
        </p:nvSpPr>
        <p:spPr bwMode="auto">
          <a:xfrm>
            <a:off x="6222017" y="4941168"/>
            <a:ext cx="2837636" cy="523220"/>
          </a:xfrm>
          <a:prstGeom prst="rect">
            <a:avLst/>
          </a:prstGeom>
          <a:noFill/>
          <a:ln w="9525">
            <a:noFill/>
            <a:miter lim="800000"/>
            <a:headEnd/>
            <a:tailEnd/>
          </a:ln>
        </p:spPr>
        <p:txBody>
          <a:bodyPr wrap="none">
            <a:spAutoFit/>
          </a:bodyPr>
          <a:lstStyle/>
          <a:p>
            <a:r>
              <a:rPr lang="ja-JP" altLang="en-US" sz="1400" b="1"/>
              <a:t>磁場は磁性体中で密となり上昇し、</a:t>
            </a:r>
          </a:p>
          <a:p>
            <a:r>
              <a:rPr lang="ja-JP" altLang="en-US" sz="1400" b="1"/>
              <a:t>周辺は疎になり低下する。</a:t>
            </a:r>
          </a:p>
        </p:txBody>
      </p:sp>
      <p:sp>
        <p:nvSpPr>
          <p:cNvPr id="126" name="Text Box 1203"/>
          <p:cNvSpPr txBox="1">
            <a:spLocks noChangeArrowheads="1"/>
          </p:cNvSpPr>
          <p:nvPr/>
        </p:nvSpPr>
        <p:spPr bwMode="auto">
          <a:xfrm>
            <a:off x="1043195" y="5805264"/>
            <a:ext cx="2304256" cy="707886"/>
          </a:xfrm>
          <a:prstGeom prst="rect">
            <a:avLst/>
          </a:prstGeom>
          <a:noFill/>
          <a:ln w="9525">
            <a:noFill/>
            <a:miter lim="800000"/>
            <a:headEnd/>
            <a:tailEnd/>
          </a:ln>
        </p:spPr>
        <p:txBody>
          <a:bodyPr wrap="square">
            <a:spAutoFit/>
          </a:bodyPr>
          <a:lstStyle/>
          <a:p>
            <a:r>
              <a:rPr lang="ja-JP" altLang="en-US" sz="2000" b="1" dirty="0"/>
              <a:t>癌</a:t>
            </a:r>
            <a:r>
              <a:rPr lang="ja-JP" altLang="en-US" sz="2000" b="1" dirty="0" smtClean="0"/>
              <a:t>細胞にＳＰＩＯが取り込まれる</a:t>
            </a:r>
            <a:endParaRPr lang="ja-JP" altLang="en-US" sz="2000" b="1" dirty="0"/>
          </a:p>
        </p:txBody>
      </p:sp>
      <p:sp>
        <p:nvSpPr>
          <p:cNvPr id="127" name="Text Box 1204"/>
          <p:cNvSpPr txBox="1">
            <a:spLocks noChangeArrowheads="1"/>
          </p:cNvSpPr>
          <p:nvPr/>
        </p:nvSpPr>
        <p:spPr bwMode="auto">
          <a:xfrm>
            <a:off x="862667" y="4221088"/>
            <a:ext cx="2736304" cy="707886"/>
          </a:xfrm>
          <a:prstGeom prst="rect">
            <a:avLst/>
          </a:prstGeom>
          <a:noFill/>
          <a:ln w="9525">
            <a:noFill/>
            <a:miter lim="800000"/>
            <a:headEnd/>
            <a:tailEnd/>
          </a:ln>
        </p:spPr>
        <p:txBody>
          <a:bodyPr wrap="square">
            <a:spAutoFit/>
          </a:bodyPr>
          <a:lstStyle/>
          <a:p>
            <a:r>
              <a:rPr lang="ja-JP" altLang="en-US" sz="2000" b="1" dirty="0"/>
              <a:t>薬剤の</a:t>
            </a:r>
            <a:r>
              <a:rPr lang="ja-JP" altLang="en-US" sz="2000" b="1"/>
              <a:t>代わり</a:t>
            </a:r>
            <a:r>
              <a:rPr lang="ja-JP" altLang="en-US" sz="2000" b="1" smtClean="0"/>
              <a:t>にＳＰＩＯを</a:t>
            </a:r>
            <a:r>
              <a:rPr lang="ja-JP" altLang="en-US" sz="2000" b="1" dirty="0"/>
              <a:t>内核としたナノミセル</a:t>
            </a:r>
          </a:p>
        </p:txBody>
      </p:sp>
      <p:sp>
        <p:nvSpPr>
          <p:cNvPr id="128" name="AutoShape 1205"/>
          <p:cNvSpPr>
            <a:spLocks noChangeArrowheads="1"/>
          </p:cNvSpPr>
          <p:nvPr/>
        </p:nvSpPr>
        <p:spPr bwMode="auto">
          <a:xfrm>
            <a:off x="1870481" y="5084763"/>
            <a:ext cx="719138" cy="576262"/>
          </a:xfrm>
          <a:prstGeom prst="downArrow">
            <a:avLst>
              <a:gd name="adj1" fmla="val 50000"/>
              <a:gd name="adj2" fmla="val 25000"/>
            </a:avLst>
          </a:prstGeom>
          <a:solidFill>
            <a:srgbClr val="0000FF"/>
          </a:solidFill>
          <a:ln w="22225" algn="ctr">
            <a:solidFill>
              <a:srgbClr val="00FF00"/>
            </a:solidFill>
            <a:miter lim="800000"/>
            <a:headEnd/>
            <a:tailEnd/>
          </a:ln>
        </p:spPr>
        <p:txBody>
          <a:bodyPr wrap="none" anchor="ctr">
            <a:spAutoFit/>
          </a:bodyPr>
          <a:lstStyle/>
          <a:p>
            <a:endParaRPr lang="ja-JP" altLang="en-US"/>
          </a:p>
        </p:txBody>
      </p:sp>
      <p:sp>
        <p:nvSpPr>
          <p:cNvPr id="129" name="Rectangle 22"/>
          <p:cNvSpPr>
            <a:spLocks noChangeArrowheads="1"/>
          </p:cNvSpPr>
          <p:nvPr/>
        </p:nvSpPr>
        <p:spPr bwMode="auto">
          <a:xfrm>
            <a:off x="-214296" y="0"/>
            <a:ext cx="9144000" cy="762000"/>
          </a:xfrm>
          <a:prstGeom prst="rect">
            <a:avLst/>
          </a:prstGeom>
          <a:noFill/>
          <a:ln>
            <a:noFill/>
            <a:headEnd/>
            <a:tailEn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ja-JP" altLang="en-US" sz="3200" b="1" dirty="0">
                <a:solidFill>
                  <a:schemeClr val="tx1"/>
                </a:solidFill>
                <a:latin typeface="Century" pitchFamily="18" charset="0"/>
              </a:rPr>
              <a:t>磁性体ＤＤＳを</a:t>
            </a:r>
            <a:r>
              <a:rPr lang="ja-JP" altLang="en-US" sz="3200" b="1" dirty="0" smtClean="0">
                <a:solidFill>
                  <a:schemeClr val="tx1"/>
                </a:solidFill>
                <a:latin typeface="Century" pitchFamily="18" charset="0"/>
              </a:rPr>
              <a:t>用いた腫瘍強調ＭＲＩ画像</a:t>
            </a:r>
            <a:endParaRPr lang="ja-JP" altLang="en-US" sz="3200" b="1" dirty="0">
              <a:solidFill>
                <a:schemeClr val="tx1"/>
              </a:solidFill>
              <a:latin typeface="Century" pitchFamily="18" charset="0"/>
            </a:endParaRPr>
          </a:p>
        </p:txBody>
      </p:sp>
      <p:sp>
        <p:nvSpPr>
          <p:cNvPr id="130" name="正方形/長方形 129"/>
          <p:cNvSpPr/>
          <p:nvPr/>
        </p:nvSpPr>
        <p:spPr>
          <a:xfrm>
            <a:off x="747387" y="1601317"/>
            <a:ext cx="2796622" cy="5139606"/>
          </a:xfrm>
          <a:prstGeom prst="rect">
            <a:avLst/>
          </a:prstGeom>
          <a:noFill/>
          <a:ln>
            <a:solidFill>
              <a:srgbClr val="66FF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31" name="直線矢印コネクタ 130"/>
          <p:cNvCxnSpPr/>
          <p:nvPr/>
        </p:nvCxnSpPr>
        <p:spPr>
          <a:xfrm rot="5400000">
            <a:off x="7127871" y="1880828"/>
            <a:ext cx="1584176" cy="3600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2" name="円/楕円 131"/>
          <p:cNvSpPr/>
          <p:nvPr/>
        </p:nvSpPr>
        <p:spPr>
          <a:xfrm>
            <a:off x="7163875" y="836712"/>
            <a:ext cx="1656184" cy="432048"/>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67597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番号プレースホルダ 3"/>
          <p:cNvSpPr>
            <a:spLocks noGrp="1"/>
          </p:cNvSpPr>
          <p:nvPr>
            <p:ph type="sldNum" sz="quarter" idx="12"/>
          </p:nvPr>
        </p:nvSpPr>
        <p:spPr>
          <a:noFill/>
        </p:spPr>
        <p:txBody>
          <a:bodyPr/>
          <a:lstStyle/>
          <a:p>
            <a:fld id="{0D62FEF2-8821-4CDB-8B7C-FB386268BC0F}" type="slidenum">
              <a:rPr lang="en-US" altLang="ja-JP" smtClean="0"/>
              <a:pPr/>
              <a:t>5</a:t>
            </a:fld>
            <a:endParaRPr lang="en-US" altLang="ja-JP" smtClean="0"/>
          </a:p>
        </p:txBody>
      </p:sp>
      <p:sp>
        <p:nvSpPr>
          <p:cNvPr id="17412" name="Rectangle 3"/>
          <p:cNvSpPr>
            <a:spLocks noChangeArrowheads="1"/>
          </p:cNvSpPr>
          <p:nvPr/>
        </p:nvSpPr>
        <p:spPr bwMode="auto">
          <a:xfrm>
            <a:off x="1446278" y="179281"/>
            <a:ext cx="5829300" cy="628650"/>
          </a:xfrm>
          <a:prstGeom prst="rect">
            <a:avLst/>
          </a:prstGeom>
          <a:noFill/>
          <a:ln w="9525">
            <a:noFill/>
            <a:miter lim="800000"/>
            <a:headEnd/>
            <a:tailEnd/>
          </a:ln>
        </p:spPr>
        <p:txBody>
          <a:bodyPr anchor="ctr"/>
          <a:lstStyle/>
          <a:p>
            <a:pPr algn="ctr"/>
            <a:r>
              <a:rPr lang="ja-JP" altLang="en-US" sz="3300" b="1" u="sng">
                <a:solidFill>
                  <a:schemeClr val="tx2"/>
                </a:solidFill>
              </a:rPr>
              <a:t>機器の劣化と保全</a:t>
            </a:r>
            <a:endParaRPr lang="ja-JP" altLang="en-US" sz="3300" b="1">
              <a:solidFill>
                <a:schemeClr val="tx2"/>
              </a:solidFill>
            </a:endParaRPr>
          </a:p>
        </p:txBody>
      </p:sp>
      <p:grpSp>
        <p:nvGrpSpPr>
          <p:cNvPr id="2" name="グループ化 1"/>
          <p:cNvGrpSpPr/>
          <p:nvPr/>
        </p:nvGrpSpPr>
        <p:grpSpPr>
          <a:xfrm>
            <a:off x="228807" y="1303867"/>
            <a:ext cx="8720459" cy="5452533"/>
            <a:chOff x="926333" y="1943100"/>
            <a:chExt cx="6960367" cy="3914775"/>
          </a:xfrm>
        </p:grpSpPr>
        <p:sp>
          <p:nvSpPr>
            <p:cNvPr id="17411" name="AutoShape 2"/>
            <p:cNvSpPr>
              <a:spLocks noChangeArrowheads="1"/>
            </p:cNvSpPr>
            <p:nvPr/>
          </p:nvSpPr>
          <p:spPr bwMode="auto">
            <a:xfrm>
              <a:off x="6572250" y="4171950"/>
              <a:ext cx="1314450" cy="628650"/>
            </a:xfrm>
            <a:prstGeom prst="wedgeRectCallout">
              <a:avLst>
                <a:gd name="adj1" fmla="val -66667"/>
                <a:gd name="adj2" fmla="val -14394"/>
              </a:avLst>
            </a:prstGeom>
            <a:solidFill>
              <a:srgbClr val="FFFFCC"/>
            </a:solidFill>
            <a:ln w="9525">
              <a:solidFill>
                <a:schemeClr val="tx1"/>
              </a:solidFill>
              <a:miter lim="800000"/>
              <a:headEnd/>
              <a:tailEnd/>
            </a:ln>
          </p:spPr>
          <p:txBody>
            <a:bodyPr/>
            <a:lstStyle/>
            <a:p>
              <a:pPr algn="ctr"/>
              <a:r>
                <a:rPr lang="ja-JP" altLang="en-US" sz="1600" b="1">
                  <a:latin typeface="ＭＳ ゴシック" pitchFamily="49" charset="-128"/>
                  <a:ea typeface="ＭＳ ゴシック" pitchFamily="49" charset="-128"/>
                </a:rPr>
                <a:t>一定以上の劣化が進行すると機能喪失する</a:t>
              </a:r>
            </a:p>
          </p:txBody>
        </p:sp>
        <p:sp>
          <p:nvSpPr>
            <p:cNvPr id="17413" name="Line 4"/>
            <p:cNvSpPr>
              <a:spLocks noChangeShapeType="1"/>
            </p:cNvSpPr>
            <p:nvPr/>
          </p:nvSpPr>
          <p:spPr bwMode="auto">
            <a:xfrm>
              <a:off x="1943101" y="5429250"/>
              <a:ext cx="5350669" cy="0"/>
            </a:xfrm>
            <a:prstGeom prst="line">
              <a:avLst/>
            </a:prstGeom>
            <a:noFill/>
            <a:ln w="28575">
              <a:solidFill>
                <a:srgbClr val="000000"/>
              </a:solidFill>
              <a:round/>
              <a:headEnd/>
              <a:tailEnd type="triangle" w="med" len="med"/>
            </a:ln>
          </p:spPr>
          <p:txBody>
            <a:bodyPr/>
            <a:lstStyle/>
            <a:p>
              <a:endParaRPr lang="ja-JP" altLang="en-US" sz="1600"/>
            </a:p>
          </p:txBody>
        </p:sp>
        <p:sp>
          <p:nvSpPr>
            <p:cNvPr id="17414" name="Line 5"/>
            <p:cNvSpPr>
              <a:spLocks noChangeShapeType="1"/>
            </p:cNvSpPr>
            <p:nvPr/>
          </p:nvSpPr>
          <p:spPr bwMode="auto">
            <a:xfrm flipV="1">
              <a:off x="1943100" y="2085975"/>
              <a:ext cx="0" cy="3343275"/>
            </a:xfrm>
            <a:prstGeom prst="line">
              <a:avLst/>
            </a:prstGeom>
            <a:noFill/>
            <a:ln w="28575">
              <a:solidFill>
                <a:srgbClr val="000000"/>
              </a:solidFill>
              <a:round/>
              <a:headEnd/>
              <a:tailEnd type="triangle" w="med" len="med"/>
            </a:ln>
          </p:spPr>
          <p:txBody>
            <a:bodyPr/>
            <a:lstStyle/>
            <a:p>
              <a:endParaRPr lang="ja-JP" altLang="en-US" sz="1600"/>
            </a:p>
          </p:txBody>
        </p:sp>
        <p:sp>
          <p:nvSpPr>
            <p:cNvPr id="17415" name="Oval 6"/>
            <p:cNvSpPr>
              <a:spLocks noChangeArrowheads="1"/>
            </p:cNvSpPr>
            <p:nvPr/>
          </p:nvSpPr>
          <p:spPr bwMode="auto">
            <a:xfrm>
              <a:off x="2593181" y="2095500"/>
              <a:ext cx="800100" cy="771525"/>
            </a:xfrm>
            <a:prstGeom prst="ellipse">
              <a:avLst/>
            </a:prstGeom>
            <a:solidFill>
              <a:srgbClr val="CCFFCC"/>
            </a:solidFill>
            <a:ln w="28575">
              <a:solidFill>
                <a:srgbClr val="000000"/>
              </a:solidFill>
              <a:round/>
              <a:headEnd/>
              <a:tailEnd/>
            </a:ln>
          </p:spPr>
          <p:txBody>
            <a:bodyPr/>
            <a:lstStyle/>
            <a:p>
              <a:pPr algn="ctr"/>
              <a:r>
                <a:rPr lang="ja-JP" altLang="en-US" b="1">
                  <a:latin typeface="Century" pitchFamily="18" charset="0"/>
                </a:rPr>
                <a:t>健全状態</a:t>
              </a:r>
            </a:p>
          </p:txBody>
        </p:sp>
        <p:sp>
          <p:nvSpPr>
            <p:cNvPr id="17416" name="Oval 7"/>
            <p:cNvSpPr>
              <a:spLocks noChangeArrowheads="1"/>
            </p:cNvSpPr>
            <p:nvPr/>
          </p:nvSpPr>
          <p:spPr bwMode="auto">
            <a:xfrm>
              <a:off x="5093494" y="3810000"/>
              <a:ext cx="800100" cy="771525"/>
            </a:xfrm>
            <a:prstGeom prst="ellipse">
              <a:avLst/>
            </a:prstGeom>
            <a:solidFill>
              <a:srgbClr val="FFFF99"/>
            </a:solidFill>
            <a:ln w="28575">
              <a:solidFill>
                <a:srgbClr val="000000"/>
              </a:solidFill>
              <a:round/>
              <a:headEnd/>
              <a:tailEnd/>
            </a:ln>
          </p:spPr>
          <p:txBody>
            <a:bodyPr/>
            <a:lstStyle/>
            <a:p>
              <a:pPr algn="ctr"/>
              <a:r>
                <a:rPr lang="ja-JP" altLang="en-US" b="1">
                  <a:latin typeface="Century" pitchFamily="18" charset="0"/>
                </a:rPr>
                <a:t>劣化状態</a:t>
              </a:r>
            </a:p>
          </p:txBody>
        </p:sp>
        <p:sp>
          <p:nvSpPr>
            <p:cNvPr id="17417" name="Oval 8"/>
            <p:cNvSpPr>
              <a:spLocks noChangeArrowheads="1"/>
            </p:cNvSpPr>
            <p:nvPr/>
          </p:nvSpPr>
          <p:spPr bwMode="auto">
            <a:xfrm>
              <a:off x="5093494" y="2095500"/>
              <a:ext cx="800100" cy="771525"/>
            </a:xfrm>
            <a:prstGeom prst="ellipse">
              <a:avLst/>
            </a:prstGeom>
            <a:solidFill>
              <a:srgbClr val="CCFFCC"/>
            </a:solidFill>
            <a:ln w="28575">
              <a:solidFill>
                <a:srgbClr val="000000"/>
              </a:solidFill>
              <a:round/>
              <a:headEnd/>
              <a:tailEnd/>
            </a:ln>
          </p:spPr>
          <p:txBody>
            <a:bodyPr/>
            <a:lstStyle/>
            <a:p>
              <a:pPr algn="ctr"/>
              <a:r>
                <a:rPr lang="ja-JP" altLang="en-US" b="1">
                  <a:latin typeface="Century" pitchFamily="18" charset="0"/>
                </a:rPr>
                <a:t>健全状態</a:t>
              </a:r>
            </a:p>
          </p:txBody>
        </p:sp>
        <p:sp>
          <p:nvSpPr>
            <p:cNvPr id="17418" name="Freeform 9"/>
            <p:cNvSpPr>
              <a:spLocks/>
            </p:cNvSpPr>
            <p:nvPr/>
          </p:nvSpPr>
          <p:spPr bwMode="auto">
            <a:xfrm>
              <a:off x="3343275" y="2867025"/>
              <a:ext cx="1700213" cy="1281113"/>
            </a:xfrm>
            <a:custGeom>
              <a:avLst/>
              <a:gdLst>
                <a:gd name="T0" fmla="*/ 2147483647 w 4269"/>
                <a:gd name="T1" fmla="*/ 2147483647 h 1995"/>
                <a:gd name="T2" fmla="*/ 2147483647 w 4269"/>
                <a:gd name="T3" fmla="*/ 2147483647 h 1995"/>
                <a:gd name="T4" fmla="*/ 0 w 4269"/>
                <a:gd name="T5" fmla="*/ 0 h 1995"/>
                <a:gd name="T6" fmla="*/ 0 60000 65536"/>
                <a:gd name="T7" fmla="*/ 0 60000 65536"/>
                <a:gd name="T8" fmla="*/ 0 60000 65536"/>
                <a:gd name="T9" fmla="*/ 0 w 4269"/>
                <a:gd name="T10" fmla="*/ 0 h 1995"/>
                <a:gd name="T11" fmla="*/ 4269 w 4269"/>
                <a:gd name="T12" fmla="*/ 1995 h 1995"/>
              </a:gdLst>
              <a:ahLst/>
              <a:cxnLst>
                <a:cxn ang="T6">
                  <a:pos x="T0" y="T1"/>
                </a:cxn>
                <a:cxn ang="T7">
                  <a:pos x="T2" y="T3"/>
                </a:cxn>
                <a:cxn ang="T8">
                  <a:pos x="T4" y="T5"/>
                </a:cxn>
              </a:cxnLst>
              <a:rect l="T9" t="T10" r="T11" b="T12"/>
              <a:pathLst>
                <a:path w="4269" h="1995">
                  <a:moveTo>
                    <a:pt x="4269" y="1995"/>
                  </a:moveTo>
                  <a:cubicBezTo>
                    <a:pt x="3827" y="1887"/>
                    <a:pt x="2328" y="1676"/>
                    <a:pt x="1616" y="1344"/>
                  </a:cubicBezTo>
                  <a:cubicBezTo>
                    <a:pt x="904" y="1012"/>
                    <a:pt x="337" y="280"/>
                    <a:pt x="0" y="0"/>
                  </a:cubicBezTo>
                </a:path>
              </a:pathLst>
            </a:custGeom>
            <a:noFill/>
            <a:ln w="57150">
              <a:solidFill>
                <a:srgbClr val="000000"/>
              </a:solidFill>
              <a:round/>
              <a:headEnd type="triangle" w="med" len="med"/>
              <a:tailEnd/>
            </a:ln>
          </p:spPr>
          <p:txBody>
            <a:bodyPr/>
            <a:lstStyle/>
            <a:p>
              <a:endParaRPr lang="ja-JP" altLang="en-US" sz="1600"/>
            </a:p>
          </p:txBody>
        </p:sp>
        <p:sp>
          <p:nvSpPr>
            <p:cNvPr id="17419" name="Line 10"/>
            <p:cNvSpPr>
              <a:spLocks noChangeShapeType="1"/>
            </p:cNvSpPr>
            <p:nvPr/>
          </p:nvSpPr>
          <p:spPr bwMode="auto">
            <a:xfrm flipH="1" flipV="1">
              <a:off x="3000375" y="2857500"/>
              <a:ext cx="0" cy="1143000"/>
            </a:xfrm>
            <a:prstGeom prst="line">
              <a:avLst/>
            </a:prstGeom>
            <a:noFill/>
            <a:ln w="28575">
              <a:solidFill>
                <a:srgbClr val="000000"/>
              </a:solidFill>
              <a:round/>
              <a:headEnd/>
              <a:tailEnd type="triangle" w="med" len="med"/>
            </a:ln>
          </p:spPr>
          <p:txBody>
            <a:bodyPr/>
            <a:lstStyle/>
            <a:p>
              <a:endParaRPr lang="ja-JP" altLang="en-US" sz="1600"/>
            </a:p>
          </p:txBody>
        </p:sp>
        <p:sp>
          <p:nvSpPr>
            <p:cNvPr id="17420" name="Freeform 11"/>
            <p:cNvSpPr>
              <a:spLocks/>
            </p:cNvSpPr>
            <p:nvPr/>
          </p:nvSpPr>
          <p:spPr bwMode="auto">
            <a:xfrm>
              <a:off x="2514601" y="2914650"/>
              <a:ext cx="235744" cy="1047750"/>
            </a:xfrm>
            <a:custGeom>
              <a:avLst/>
              <a:gdLst>
                <a:gd name="T0" fmla="*/ 2147483647 w 735"/>
                <a:gd name="T1" fmla="*/ 2147483647 h 2520"/>
                <a:gd name="T2" fmla="*/ 0 w 735"/>
                <a:gd name="T3" fmla="*/ 2147483647 h 2520"/>
                <a:gd name="T4" fmla="*/ 2147483647 w 735"/>
                <a:gd name="T5" fmla="*/ 0 h 2520"/>
                <a:gd name="T6" fmla="*/ 0 60000 65536"/>
                <a:gd name="T7" fmla="*/ 0 60000 65536"/>
                <a:gd name="T8" fmla="*/ 0 60000 65536"/>
                <a:gd name="T9" fmla="*/ 0 w 735"/>
                <a:gd name="T10" fmla="*/ 0 h 2520"/>
                <a:gd name="T11" fmla="*/ 735 w 735"/>
                <a:gd name="T12" fmla="*/ 2520 h 2520"/>
              </a:gdLst>
              <a:ahLst/>
              <a:cxnLst>
                <a:cxn ang="T6">
                  <a:pos x="T0" y="T1"/>
                </a:cxn>
                <a:cxn ang="T7">
                  <a:pos x="T2" y="T3"/>
                </a:cxn>
                <a:cxn ang="T8">
                  <a:pos x="T4" y="T5"/>
                </a:cxn>
              </a:cxnLst>
              <a:rect l="T9" t="T10" r="T11" b="T12"/>
              <a:pathLst>
                <a:path w="735" h="2520">
                  <a:moveTo>
                    <a:pt x="735" y="2520"/>
                  </a:moveTo>
                  <a:cubicBezTo>
                    <a:pt x="367" y="2100"/>
                    <a:pt x="0" y="1680"/>
                    <a:pt x="0" y="1260"/>
                  </a:cubicBezTo>
                  <a:cubicBezTo>
                    <a:pt x="0" y="840"/>
                    <a:pt x="595" y="210"/>
                    <a:pt x="735" y="0"/>
                  </a:cubicBezTo>
                </a:path>
              </a:pathLst>
            </a:custGeom>
            <a:noFill/>
            <a:ln w="28575">
              <a:solidFill>
                <a:srgbClr val="0000FF"/>
              </a:solidFill>
              <a:round/>
              <a:headEnd/>
              <a:tailEnd type="triangle" w="med" len="med"/>
            </a:ln>
          </p:spPr>
          <p:txBody>
            <a:bodyPr/>
            <a:lstStyle/>
            <a:p>
              <a:endParaRPr lang="ja-JP" altLang="en-US" sz="1600"/>
            </a:p>
          </p:txBody>
        </p:sp>
        <p:sp>
          <p:nvSpPr>
            <p:cNvPr id="17421" name="Freeform 12"/>
            <p:cNvSpPr>
              <a:spLocks/>
            </p:cNvSpPr>
            <p:nvPr/>
          </p:nvSpPr>
          <p:spPr bwMode="auto">
            <a:xfrm flipH="1">
              <a:off x="3200400" y="2914650"/>
              <a:ext cx="228600" cy="1047750"/>
            </a:xfrm>
            <a:custGeom>
              <a:avLst/>
              <a:gdLst>
                <a:gd name="T0" fmla="*/ 2147483647 w 735"/>
                <a:gd name="T1" fmla="*/ 2147483647 h 2520"/>
                <a:gd name="T2" fmla="*/ 0 w 735"/>
                <a:gd name="T3" fmla="*/ 2147483647 h 2520"/>
                <a:gd name="T4" fmla="*/ 2147483647 w 735"/>
                <a:gd name="T5" fmla="*/ 0 h 2520"/>
                <a:gd name="T6" fmla="*/ 0 60000 65536"/>
                <a:gd name="T7" fmla="*/ 0 60000 65536"/>
                <a:gd name="T8" fmla="*/ 0 60000 65536"/>
                <a:gd name="T9" fmla="*/ 0 w 735"/>
                <a:gd name="T10" fmla="*/ 0 h 2520"/>
                <a:gd name="T11" fmla="*/ 735 w 735"/>
                <a:gd name="T12" fmla="*/ 2520 h 2520"/>
              </a:gdLst>
              <a:ahLst/>
              <a:cxnLst>
                <a:cxn ang="T6">
                  <a:pos x="T0" y="T1"/>
                </a:cxn>
                <a:cxn ang="T7">
                  <a:pos x="T2" y="T3"/>
                </a:cxn>
                <a:cxn ang="T8">
                  <a:pos x="T4" y="T5"/>
                </a:cxn>
              </a:cxnLst>
              <a:rect l="T9" t="T10" r="T11" b="T12"/>
              <a:pathLst>
                <a:path w="735" h="2520">
                  <a:moveTo>
                    <a:pt x="735" y="2520"/>
                  </a:moveTo>
                  <a:cubicBezTo>
                    <a:pt x="367" y="2100"/>
                    <a:pt x="0" y="1680"/>
                    <a:pt x="0" y="1260"/>
                  </a:cubicBezTo>
                  <a:cubicBezTo>
                    <a:pt x="0" y="840"/>
                    <a:pt x="595" y="210"/>
                    <a:pt x="735" y="0"/>
                  </a:cubicBezTo>
                </a:path>
              </a:pathLst>
            </a:custGeom>
            <a:noFill/>
            <a:ln w="28575">
              <a:solidFill>
                <a:srgbClr val="0000FF"/>
              </a:solidFill>
              <a:round/>
              <a:headEnd/>
              <a:tailEnd type="triangle" w="med" len="med"/>
            </a:ln>
          </p:spPr>
          <p:txBody>
            <a:bodyPr/>
            <a:lstStyle/>
            <a:p>
              <a:endParaRPr lang="ja-JP" altLang="en-US" sz="1600"/>
            </a:p>
          </p:txBody>
        </p:sp>
        <p:sp>
          <p:nvSpPr>
            <p:cNvPr id="17422" name="Line 13"/>
            <p:cNvSpPr>
              <a:spLocks noChangeShapeType="1"/>
            </p:cNvSpPr>
            <p:nvPr/>
          </p:nvSpPr>
          <p:spPr bwMode="auto">
            <a:xfrm flipV="1">
              <a:off x="5493544" y="2867025"/>
              <a:ext cx="0" cy="895350"/>
            </a:xfrm>
            <a:prstGeom prst="line">
              <a:avLst/>
            </a:prstGeom>
            <a:noFill/>
            <a:ln w="28575">
              <a:solidFill>
                <a:srgbClr val="000000"/>
              </a:solidFill>
              <a:round/>
              <a:headEnd/>
              <a:tailEnd type="triangle" w="med" len="med"/>
            </a:ln>
          </p:spPr>
          <p:txBody>
            <a:bodyPr/>
            <a:lstStyle/>
            <a:p>
              <a:endParaRPr lang="ja-JP" altLang="en-US" sz="1600"/>
            </a:p>
          </p:txBody>
        </p:sp>
        <p:sp>
          <p:nvSpPr>
            <p:cNvPr id="17423" name="Text Box 14"/>
            <p:cNvSpPr txBox="1">
              <a:spLocks noChangeArrowheads="1"/>
            </p:cNvSpPr>
            <p:nvPr/>
          </p:nvSpPr>
          <p:spPr bwMode="auto">
            <a:xfrm>
              <a:off x="2628900" y="3200400"/>
              <a:ext cx="700088" cy="428625"/>
            </a:xfrm>
            <a:prstGeom prst="rect">
              <a:avLst/>
            </a:prstGeom>
            <a:solidFill>
              <a:srgbClr val="CCFFFF"/>
            </a:solidFill>
            <a:ln w="9525">
              <a:solidFill>
                <a:srgbClr val="000000"/>
              </a:solidFill>
              <a:miter lim="800000"/>
              <a:headEnd/>
              <a:tailEnd/>
            </a:ln>
          </p:spPr>
          <p:txBody>
            <a:bodyPr/>
            <a:lstStyle/>
            <a:p>
              <a:pPr algn="ctr"/>
              <a:r>
                <a:rPr lang="ja-JP" altLang="en-US" sz="1200" b="1">
                  <a:latin typeface="Century" pitchFamily="18" charset="0"/>
                </a:rPr>
                <a:t>最小労力</a:t>
              </a:r>
            </a:p>
            <a:p>
              <a:pPr algn="ctr"/>
              <a:r>
                <a:rPr lang="ja-JP" altLang="en-US" sz="1200" b="1">
                  <a:latin typeface="Century" pitchFamily="18" charset="0"/>
                </a:rPr>
                <a:t>最短工期</a:t>
              </a:r>
            </a:p>
          </p:txBody>
        </p:sp>
        <p:sp>
          <p:nvSpPr>
            <p:cNvPr id="17424" name="Oval 15"/>
            <p:cNvSpPr>
              <a:spLocks noChangeArrowheads="1"/>
            </p:cNvSpPr>
            <p:nvPr/>
          </p:nvSpPr>
          <p:spPr bwMode="auto">
            <a:xfrm>
              <a:off x="6057900" y="4657725"/>
              <a:ext cx="800100" cy="771525"/>
            </a:xfrm>
            <a:prstGeom prst="ellipse">
              <a:avLst/>
            </a:prstGeom>
            <a:solidFill>
              <a:srgbClr val="FF99CC"/>
            </a:solidFill>
            <a:ln w="28575">
              <a:solidFill>
                <a:srgbClr val="000000"/>
              </a:solidFill>
              <a:round/>
              <a:headEnd/>
              <a:tailEnd/>
            </a:ln>
          </p:spPr>
          <p:txBody>
            <a:bodyPr/>
            <a:lstStyle/>
            <a:p>
              <a:pPr algn="ctr"/>
              <a:r>
                <a:rPr lang="ja-JP" altLang="en-US" b="1">
                  <a:latin typeface="Century" pitchFamily="18" charset="0"/>
                </a:rPr>
                <a:t>故障状態</a:t>
              </a:r>
            </a:p>
          </p:txBody>
        </p:sp>
        <p:sp>
          <p:nvSpPr>
            <p:cNvPr id="17425" name="Freeform 16"/>
            <p:cNvSpPr>
              <a:spLocks/>
            </p:cNvSpPr>
            <p:nvPr/>
          </p:nvSpPr>
          <p:spPr bwMode="auto">
            <a:xfrm>
              <a:off x="5943600" y="4238625"/>
              <a:ext cx="514350" cy="390525"/>
            </a:xfrm>
            <a:custGeom>
              <a:avLst/>
              <a:gdLst>
                <a:gd name="T0" fmla="*/ 0 w 1155"/>
                <a:gd name="T1" fmla="*/ 0 h 720"/>
                <a:gd name="T2" fmla="*/ 2147483647 w 1155"/>
                <a:gd name="T3" fmla="*/ 2147483647 h 720"/>
                <a:gd name="T4" fmla="*/ 2147483647 w 1155"/>
                <a:gd name="T5" fmla="*/ 2147483647 h 720"/>
                <a:gd name="T6" fmla="*/ 0 60000 65536"/>
                <a:gd name="T7" fmla="*/ 0 60000 65536"/>
                <a:gd name="T8" fmla="*/ 0 60000 65536"/>
                <a:gd name="T9" fmla="*/ 0 w 1155"/>
                <a:gd name="T10" fmla="*/ 0 h 720"/>
                <a:gd name="T11" fmla="*/ 1155 w 1155"/>
                <a:gd name="T12" fmla="*/ 720 h 720"/>
              </a:gdLst>
              <a:ahLst/>
              <a:cxnLst>
                <a:cxn ang="T6">
                  <a:pos x="T0" y="T1"/>
                </a:cxn>
                <a:cxn ang="T7">
                  <a:pos x="T2" y="T3"/>
                </a:cxn>
                <a:cxn ang="T8">
                  <a:pos x="T4" y="T5"/>
                </a:cxn>
              </a:cxnLst>
              <a:rect l="T9" t="T10" r="T11" b="T12"/>
              <a:pathLst>
                <a:path w="1155" h="720">
                  <a:moveTo>
                    <a:pt x="0" y="0"/>
                  </a:moveTo>
                  <a:cubicBezTo>
                    <a:pt x="271" y="30"/>
                    <a:pt x="543" y="60"/>
                    <a:pt x="735" y="180"/>
                  </a:cubicBezTo>
                  <a:cubicBezTo>
                    <a:pt x="927" y="300"/>
                    <a:pt x="1085" y="630"/>
                    <a:pt x="1155" y="720"/>
                  </a:cubicBezTo>
                </a:path>
              </a:pathLst>
            </a:custGeom>
            <a:noFill/>
            <a:ln w="57150">
              <a:solidFill>
                <a:srgbClr val="000000"/>
              </a:solidFill>
              <a:prstDash val="dash"/>
              <a:round/>
              <a:headEnd/>
              <a:tailEnd type="triangle" w="med" len="med"/>
            </a:ln>
          </p:spPr>
          <p:txBody>
            <a:bodyPr/>
            <a:lstStyle/>
            <a:p>
              <a:endParaRPr lang="ja-JP" altLang="en-US" sz="1600"/>
            </a:p>
          </p:txBody>
        </p:sp>
        <p:sp>
          <p:nvSpPr>
            <p:cNvPr id="17426" name="Freeform 17"/>
            <p:cNvSpPr>
              <a:spLocks/>
            </p:cNvSpPr>
            <p:nvPr/>
          </p:nvSpPr>
          <p:spPr bwMode="auto">
            <a:xfrm>
              <a:off x="4943476" y="2867025"/>
              <a:ext cx="250031" cy="942975"/>
            </a:xfrm>
            <a:custGeom>
              <a:avLst/>
              <a:gdLst>
                <a:gd name="T0" fmla="*/ 2147483647 w 315"/>
                <a:gd name="T1" fmla="*/ 2147483647 h 720"/>
                <a:gd name="T2" fmla="*/ 0 w 315"/>
                <a:gd name="T3" fmla="*/ 2147483647 h 720"/>
                <a:gd name="T4" fmla="*/ 2147483647 w 315"/>
                <a:gd name="T5" fmla="*/ 0 h 720"/>
                <a:gd name="T6" fmla="*/ 0 60000 65536"/>
                <a:gd name="T7" fmla="*/ 0 60000 65536"/>
                <a:gd name="T8" fmla="*/ 0 60000 65536"/>
                <a:gd name="T9" fmla="*/ 0 w 315"/>
                <a:gd name="T10" fmla="*/ 0 h 720"/>
                <a:gd name="T11" fmla="*/ 315 w 315"/>
                <a:gd name="T12" fmla="*/ 720 h 720"/>
              </a:gdLst>
              <a:ahLst/>
              <a:cxnLst>
                <a:cxn ang="T6">
                  <a:pos x="T0" y="T1"/>
                </a:cxn>
                <a:cxn ang="T7">
                  <a:pos x="T2" y="T3"/>
                </a:cxn>
                <a:cxn ang="T8">
                  <a:pos x="T4" y="T5"/>
                </a:cxn>
              </a:cxnLst>
              <a:rect l="T9" t="T10" r="T11" b="T12"/>
              <a:pathLst>
                <a:path w="315" h="720">
                  <a:moveTo>
                    <a:pt x="315" y="720"/>
                  </a:moveTo>
                  <a:cubicBezTo>
                    <a:pt x="157" y="600"/>
                    <a:pt x="0" y="480"/>
                    <a:pt x="0" y="360"/>
                  </a:cubicBezTo>
                  <a:cubicBezTo>
                    <a:pt x="0" y="240"/>
                    <a:pt x="157" y="120"/>
                    <a:pt x="315" y="0"/>
                  </a:cubicBezTo>
                </a:path>
              </a:pathLst>
            </a:custGeom>
            <a:noFill/>
            <a:ln w="28575">
              <a:solidFill>
                <a:srgbClr val="0000FF"/>
              </a:solidFill>
              <a:round/>
              <a:headEnd/>
              <a:tailEnd type="triangle" w="med" len="med"/>
            </a:ln>
          </p:spPr>
          <p:txBody>
            <a:bodyPr/>
            <a:lstStyle/>
            <a:p>
              <a:endParaRPr lang="ja-JP" altLang="en-US" sz="1600"/>
            </a:p>
          </p:txBody>
        </p:sp>
        <p:sp>
          <p:nvSpPr>
            <p:cNvPr id="17427" name="Freeform 18"/>
            <p:cNvSpPr>
              <a:spLocks/>
            </p:cNvSpPr>
            <p:nvPr/>
          </p:nvSpPr>
          <p:spPr bwMode="auto">
            <a:xfrm flipH="1">
              <a:off x="5843588" y="2867025"/>
              <a:ext cx="200025" cy="962025"/>
            </a:xfrm>
            <a:custGeom>
              <a:avLst/>
              <a:gdLst>
                <a:gd name="T0" fmla="*/ 2147483647 w 315"/>
                <a:gd name="T1" fmla="*/ 2147483647 h 720"/>
                <a:gd name="T2" fmla="*/ 0 w 315"/>
                <a:gd name="T3" fmla="*/ 2147483647 h 720"/>
                <a:gd name="T4" fmla="*/ 2147483647 w 315"/>
                <a:gd name="T5" fmla="*/ 0 h 720"/>
                <a:gd name="T6" fmla="*/ 0 60000 65536"/>
                <a:gd name="T7" fmla="*/ 0 60000 65536"/>
                <a:gd name="T8" fmla="*/ 0 60000 65536"/>
                <a:gd name="T9" fmla="*/ 0 w 315"/>
                <a:gd name="T10" fmla="*/ 0 h 720"/>
                <a:gd name="T11" fmla="*/ 315 w 315"/>
                <a:gd name="T12" fmla="*/ 720 h 720"/>
              </a:gdLst>
              <a:ahLst/>
              <a:cxnLst>
                <a:cxn ang="T6">
                  <a:pos x="T0" y="T1"/>
                </a:cxn>
                <a:cxn ang="T7">
                  <a:pos x="T2" y="T3"/>
                </a:cxn>
                <a:cxn ang="T8">
                  <a:pos x="T4" y="T5"/>
                </a:cxn>
              </a:cxnLst>
              <a:rect l="T9" t="T10" r="T11" b="T12"/>
              <a:pathLst>
                <a:path w="315" h="720">
                  <a:moveTo>
                    <a:pt x="315" y="720"/>
                  </a:moveTo>
                  <a:cubicBezTo>
                    <a:pt x="157" y="600"/>
                    <a:pt x="0" y="480"/>
                    <a:pt x="0" y="360"/>
                  </a:cubicBezTo>
                  <a:cubicBezTo>
                    <a:pt x="0" y="240"/>
                    <a:pt x="157" y="120"/>
                    <a:pt x="315" y="0"/>
                  </a:cubicBezTo>
                </a:path>
              </a:pathLst>
            </a:custGeom>
            <a:noFill/>
            <a:ln w="28575">
              <a:solidFill>
                <a:srgbClr val="0000FF"/>
              </a:solidFill>
              <a:round/>
              <a:headEnd/>
              <a:tailEnd type="triangle" w="med" len="med"/>
            </a:ln>
          </p:spPr>
          <p:txBody>
            <a:bodyPr/>
            <a:lstStyle/>
            <a:p>
              <a:endParaRPr lang="ja-JP" altLang="en-US" sz="1600"/>
            </a:p>
          </p:txBody>
        </p:sp>
        <p:sp>
          <p:nvSpPr>
            <p:cNvPr id="17428" name="Line 19"/>
            <p:cNvSpPr>
              <a:spLocks noChangeShapeType="1"/>
            </p:cNvSpPr>
            <p:nvPr/>
          </p:nvSpPr>
          <p:spPr bwMode="auto">
            <a:xfrm>
              <a:off x="3443288" y="2438400"/>
              <a:ext cx="1600200" cy="0"/>
            </a:xfrm>
            <a:prstGeom prst="line">
              <a:avLst/>
            </a:prstGeom>
            <a:noFill/>
            <a:ln w="28575">
              <a:solidFill>
                <a:srgbClr val="000000"/>
              </a:solidFill>
              <a:round/>
              <a:headEnd type="triangle" w="med" len="med"/>
              <a:tailEnd type="triangle" w="med" len="med"/>
            </a:ln>
          </p:spPr>
          <p:txBody>
            <a:bodyPr/>
            <a:lstStyle/>
            <a:p>
              <a:endParaRPr lang="ja-JP" altLang="en-US" sz="1600"/>
            </a:p>
          </p:txBody>
        </p:sp>
        <p:sp>
          <p:nvSpPr>
            <p:cNvPr id="17429" name="Text Box 20"/>
            <p:cNvSpPr txBox="1">
              <a:spLocks noChangeArrowheads="1"/>
            </p:cNvSpPr>
            <p:nvPr/>
          </p:nvSpPr>
          <p:spPr bwMode="auto">
            <a:xfrm>
              <a:off x="5143500" y="3124200"/>
              <a:ext cx="700088" cy="428625"/>
            </a:xfrm>
            <a:prstGeom prst="rect">
              <a:avLst/>
            </a:prstGeom>
            <a:solidFill>
              <a:srgbClr val="CCFFFF"/>
            </a:solidFill>
            <a:ln w="9525">
              <a:solidFill>
                <a:srgbClr val="000000"/>
              </a:solidFill>
              <a:miter lim="800000"/>
              <a:headEnd/>
              <a:tailEnd/>
            </a:ln>
          </p:spPr>
          <p:txBody>
            <a:bodyPr/>
            <a:lstStyle/>
            <a:p>
              <a:pPr algn="ctr"/>
              <a:r>
                <a:rPr lang="ja-JP" altLang="en-US" sz="1200" b="1">
                  <a:latin typeface="Century" pitchFamily="18" charset="0"/>
                </a:rPr>
                <a:t>最小労力</a:t>
              </a:r>
            </a:p>
            <a:p>
              <a:pPr algn="ctr"/>
              <a:r>
                <a:rPr lang="ja-JP" altLang="en-US" sz="1200" b="1">
                  <a:latin typeface="Century" pitchFamily="18" charset="0"/>
                </a:rPr>
                <a:t>最短工期</a:t>
              </a:r>
            </a:p>
          </p:txBody>
        </p:sp>
        <p:sp>
          <p:nvSpPr>
            <p:cNvPr id="17430" name="Text Box 21"/>
            <p:cNvSpPr txBox="1">
              <a:spLocks noChangeArrowheads="1"/>
            </p:cNvSpPr>
            <p:nvPr/>
          </p:nvSpPr>
          <p:spPr bwMode="auto">
            <a:xfrm>
              <a:off x="3714750" y="2152650"/>
              <a:ext cx="1064419" cy="257175"/>
            </a:xfrm>
            <a:prstGeom prst="rect">
              <a:avLst/>
            </a:prstGeom>
            <a:solidFill>
              <a:srgbClr val="CCFFFF"/>
            </a:solidFill>
            <a:ln w="9525">
              <a:solidFill>
                <a:srgbClr val="000000"/>
              </a:solidFill>
              <a:miter lim="800000"/>
              <a:headEnd/>
              <a:tailEnd/>
            </a:ln>
          </p:spPr>
          <p:txBody>
            <a:bodyPr/>
            <a:lstStyle/>
            <a:p>
              <a:pPr algn="ctr"/>
              <a:r>
                <a:rPr lang="ja-JP" altLang="en-US" sz="1200" b="1">
                  <a:latin typeface="Century" pitchFamily="18" charset="0"/>
                </a:rPr>
                <a:t>是正措置周期</a:t>
              </a:r>
            </a:p>
          </p:txBody>
        </p:sp>
        <p:sp>
          <p:nvSpPr>
            <p:cNvPr id="17431" name="Text Box 22"/>
            <p:cNvSpPr txBox="1">
              <a:spLocks noChangeArrowheads="1"/>
            </p:cNvSpPr>
            <p:nvPr/>
          </p:nvSpPr>
          <p:spPr bwMode="auto">
            <a:xfrm>
              <a:off x="5693569" y="5429250"/>
              <a:ext cx="1100138" cy="428625"/>
            </a:xfrm>
            <a:prstGeom prst="rect">
              <a:avLst/>
            </a:prstGeom>
            <a:noFill/>
            <a:ln w="9525">
              <a:noFill/>
              <a:miter lim="800000"/>
              <a:headEnd/>
              <a:tailEnd/>
            </a:ln>
          </p:spPr>
          <p:txBody>
            <a:bodyPr/>
            <a:lstStyle/>
            <a:p>
              <a:pPr algn="ctr"/>
              <a:r>
                <a:rPr lang="ja-JP" altLang="en-US" b="1">
                  <a:latin typeface="Century" pitchFamily="18" charset="0"/>
                </a:rPr>
                <a:t>運転時間</a:t>
              </a:r>
            </a:p>
          </p:txBody>
        </p:sp>
        <p:sp>
          <p:nvSpPr>
            <p:cNvPr id="17432" name="Text Box 23"/>
            <p:cNvSpPr txBox="1">
              <a:spLocks noChangeArrowheads="1"/>
            </p:cNvSpPr>
            <p:nvPr/>
          </p:nvSpPr>
          <p:spPr bwMode="auto">
            <a:xfrm>
              <a:off x="1543051" y="2181225"/>
              <a:ext cx="450056" cy="1371600"/>
            </a:xfrm>
            <a:prstGeom prst="rect">
              <a:avLst/>
            </a:prstGeom>
            <a:noFill/>
            <a:ln w="9525">
              <a:noFill/>
              <a:miter lim="800000"/>
              <a:headEnd/>
              <a:tailEnd/>
            </a:ln>
          </p:spPr>
          <p:txBody>
            <a:bodyPr vert="eaVert"/>
            <a:lstStyle/>
            <a:p>
              <a:pPr algn="ctr"/>
              <a:r>
                <a:rPr lang="ja-JP" altLang="en-US" b="1">
                  <a:latin typeface="Century" pitchFamily="18" charset="0"/>
                </a:rPr>
                <a:t>機器の状態</a:t>
              </a:r>
            </a:p>
          </p:txBody>
        </p:sp>
        <p:sp>
          <p:nvSpPr>
            <p:cNvPr id="17433" name="Text Box 24"/>
            <p:cNvSpPr txBox="1">
              <a:spLocks noChangeArrowheads="1"/>
            </p:cNvSpPr>
            <p:nvPr/>
          </p:nvSpPr>
          <p:spPr bwMode="auto">
            <a:xfrm>
              <a:off x="3943351" y="3467100"/>
              <a:ext cx="550069" cy="428625"/>
            </a:xfrm>
            <a:prstGeom prst="rect">
              <a:avLst/>
            </a:prstGeom>
            <a:noFill/>
            <a:ln w="9525">
              <a:noFill/>
              <a:miter lim="800000"/>
              <a:headEnd/>
              <a:tailEnd/>
            </a:ln>
          </p:spPr>
          <p:txBody>
            <a:bodyPr/>
            <a:lstStyle/>
            <a:p>
              <a:pPr algn="just"/>
              <a:r>
                <a:rPr lang="ja-JP" altLang="en-US" b="1">
                  <a:latin typeface="Century" pitchFamily="18" charset="0"/>
                </a:rPr>
                <a:t>劣化</a:t>
              </a:r>
            </a:p>
          </p:txBody>
        </p:sp>
        <p:sp>
          <p:nvSpPr>
            <p:cNvPr id="17434" name="Text Box 25"/>
            <p:cNvSpPr txBox="1">
              <a:spLocks noChangeArrowheads="1"/>
            </p:cNvSpPr>
            <p:nvPr/>
          </p:nvSpPr>
          <p:spPr bwMode="auto">
            <a:xfrm>
              <a:off x="6000751" y="3981450"/>
              <a:ext cx="550069" cy="428625"/>
            </a:xfrm>
            <a:prstGeom prst="rect">
              <a:avLst/>
            </a:prstGeom>
            <a:noFill/>
            <a:ln w="9525">
              <a:noFill/>
              <a:miter lim="800000"/>
              <a:headEnd/>
              <a:tailEnd/>
            </a:ln>
          </p:spPr>
          <p:txBody>
            <a:bodyPr/>
            <a:lstStyle/>
            <a:p>
              <a:pPr algn="just"/>
              <a:r>
                <a:rPr lang="ja-JP" altLang="en-US" b="1">
                  <a:latin typeface="Century" pitchFamily="18" charset="0"/>
                </a:rPr>
                <a:t>劣化</a:t>
              </a:r>
            </a:p>
          </p:txBody>
        </p:sp>
        <p:sp>
          <p:nvSpPr>
            <p:cNvPr id="17435" name="Freeform 26"/>
            <p:cNvSpPr>
              <a:spLocks/>
            </p:cNvSpPr>
            <p:nvPr/>
          </p:nvSpPr>
          <p:spPr bwMode="auto">
            <a:xfrm>
              <a:off x="5943600" y="2833687"/>
              <a:ext cx="1700213" cy="1281113"/>
            </a:xfrm>
            <a:custGeom>
              <a:avLst/>
              <a:gdLst>
                <a:gd name="T0" fmla="*/ 2147483647 w 4269"/>
                <a:gd name="T1" fmla="*/ 2147483647 h 1995"/>
                <a:gd name="T2" fmla="*/ 2147483647 w 4269"/>
                <a:gd name="T3" fmla="*/ 2147483647 h 1995"/>
                <a:gd name="T4" fmla="*/ 0 w 4269"/>
                <a:gd name="T5" fmla="*/ 0 h 1995"/>
                <a:gd name="T6" fmla="*/ 0 60000 65536"/>
                <a:gd name="T7" fmla="*/ 0 60000 65536"/>
                <a:gd name="T8" fmla="*/ 0 60000 65536"/>
                <a:gd name="T9" fmla="*/ 0 w 4269"/>
                <a:gd name="T10" fmla="*/ 0 h 1995"/>
                <a:gd name="T11" fmla="*/ 4269 w 4269"/>
                <a:gd name="T12" fmla="*/ 1995 h 1995"/>
              </a:gdLst>
              <a:ahLst/>
              <a:cxnLst>
                <a:cxn ang="T6">
                  <a:pos x="T0" y="T1"/>
                </a:cxn>
                <a:cxn ang="T7">
                  <a:pos x="T2" y="T3"/>
                </a:cxn>
                <a:cxn ang="T8">
                  <a:pos x="T4" y="T5"/>
                </a:cxn>
              </a:cxnLst>
              <a:rect l="T9" t="T10" r="T11" b="T12"/>
              <a:pathLst>
                <a:path w="4269" h="1995">
                  <a:moveTo>
                    <a:pt x="4269" y="1995"/>
                  </a:moveTo>
                  <a:cubicBezTo>
                    <a:pt x="3827" y="1887"/>
                    <a:pt x="2328" y="1676"/>
                    <a:pt x="1616" y="1344"/>
                  </a:cubicBezTo>
                  <a:cubicBezTo>
                    <a:pt x="904" y="1012"/>
                    <a:pt x="337" y="280"/>
                    <a:pt x="0" y="0"/>
                  </a:cubicBezTo>
                </a:path>
              </a:pathLst>
            </a:custGeom>
            <a:noFill/>
            <a:ln w="57150">
              <a:solidFill>
                <a:srgbClr val="000000"/>
              </a:solidFill>
              <a:round/>
              <a:headEnd type="triangle" w="med" len="med"/>
              <a:tailEnd/>
            </a:ln>
          </p:spPr>
          <p:txBody>
            <a:bodyPr/>
            <a:lstStyle/>
            <a:p>
              <a:endParaRPr lang="ja-JP" altLang="en-US" sz="1600"/>
            </a:p>
          </p:txBody>
        </p:sp>
        <p:sp>
          <p:nvSpPr>
            <p:cNvPr id="17436" name="Text Box 27"/>
            <p:cNvSpPr txBox="1">
              <a:spLocks noChangeArrowheads="1"/>
            </p:cNvSpPr>
            <p:nvPr/>
          </p:nvSpPr>
          <p:spPr bwMode="auto">
            <a:xfrm>
              <a:off x="6315076" y="3200400"/>
              <a:ext cx="550069" cy="428625"/>
            </a:xfrm>
            <a:prstGeom prst="rect">
              <a:avLst/>
            </a:prstGeom>
            <a:noFill/>
            <a:ln w="9525">
              <a:noFill/>
              <a:miter lim="800000"/>
              <a:headEnd/>
              <a:tailEnd/>
            </a:ln>
          </p:spPr>
          <p:txBody>
            <a:bodyPr/>
            <a:lstStyle/>
            <a:p>
              <a:pPr algn="just"/>
              <a:r>
                <a:rPr lang="ja-JP" altLang="en-US" b="1">
                  <a:latin typeface="Century" pitchFamily="18" charset="0"/>
                </a:rPr>
                <a:t>劣化</a:t>
              </a:r>
            </a:p>
          </p:txBody>
        </p:sp>
        <p:sp>
          <p:nvSpPr>
            <p:cNvPr id="17437" name="Oval 28"/>
            <p:cNvSpPr>
              <a:spLocks noChangeArrowheads="1"/>
            </p:cNvSpPr>
            <p:nvPr/>
          </p:nvSpPr>
          <p:spPr bwMode="auto">
            <a:xfrm>
              <a:off x="2571750" y="4000500"/>
              <a:ext cx="800100" cy="771525"/>
            </a:xfrm>
            <a:prstGeom prst="ellipse">
              <a:avLst/>
            </a:prstGeom>
            <a:solidFill>
              <a:srgbClr val="FFFF99"/>
            </a:solidFill>
            <a:ln w="28575">
              <a:solidFill>
                <a:srgbClr val="000000"/>
              </a:solidFill>
              <a:round/>
              <a:headEnd/>
              <a:tailEnd/>
            </a:ln>
          </p:spPr>
          <p:txBody>
            <a:bodyPr/>
            <a:lstStyle/>
            <a:p>
              <a:pPr algn="ctr"/>
              <a:r>
                <a:rPr lang="ja-JP" altLang="en-US" b="1">
                  <a:latin typeface="Century" pitchFamily="18" charset="0"/>
                </a:rPr>
                <a:t>劣化状態</a:t>
              </a:r>
            </a:p>
          </p:txBody>
        </p:sp>
        <p:sp>
          <p:nvSpPr>
            <p:cNvPr id="17438" name="AutoShape 29"/>
            <p:cNvSpPr>
              <a:spLocks noChangeArrowheads="1"/>
            </p:cNvSpPr>
            <p:nvPr/>
          </p:nvSpPr>
          <p:spPr bwMode="auto">
            <a:xfrm>
              <a:off x="926333" y="3963523"/>
              <a:ext cx="1565070" cy="1143000"/>
            </a:xfrm>
            <a:prstGeom prst="wedgeRectCallout">
              <a:avLst>
                <a:gd name="adj1" fmla="val 46968"/>
                <a:gd name="adj2" fmla="val -78440"/>
              </a:avLst>
            </a:prstGeom>
            <a:solidFill>
              <a:srgbClr val="FFFFCC"/>
            </a:solidFill>
            <a:ln w="9525">
              <a:solidFill>
                <a:schemeClr val="tx1"/>
              </a:solidFill>
              <a:miter lim="800000"/>
              <a:headEnd/>
              <a:tailEnd/>
            </a:ln>
          </p:spPr>
          <p:txBody>
            <a:bodyPr/>
            <a:lstStyle/>
            <a:p>
              <a:r>
                <a:rPr lang="en-US" altLang="ja-JP" sz="1600" b="1" dirty="0">
                  <a:latin typeface="ＭＳ ゴシック" pitchFamily="49" charset="-128"/>
                  <a:ea typeface="ＭＳ ゴシック" pitchFamily="49" charset="-128"/>
                </a:rPr>
                <a:t>●</a:t>
              </a:r>
              <a:r>
                <a:rPr lang="ja-JP" altLang="en-US" sz="1600" b="1" dirty="0">
                  <a:latin typeface="ＭＳ ゴシック" pitchFamily="49" charset="-128"/>
                  <a:ea typeface="ＭＳ ゴシック" pitchFamily="49" charset="-128"/>
                </a:rPr>
                <a:t>是正措置に</a:t>
              </a:r>
              <a:r>
                <a:rPr lang="ja-JP" altLang="en-US" sz="1600" b="1" dirty="0" smtClean="0">
                  <a:latin typeface="ＭＳ ゴシック" pitchFamily="49" charset="-128"/>
                  <a:ea typeface="ＭＳ ゴシック" pitchFamily="49" charset="-128"/>
                </a:rPr>
                <a:t>より機能</a:t>
              </a:r>
              <a:r>
                <a:rPr lang="ja-JP" altLang="en-US" sz="1600" b="1" dirty="0">
                  <a:latin typeface="ＭＳ ゴシック" pitchFamily="49" charset="-128"/>
                  <a:ea typeface="ＭＳ ゴシック" pitchFamily="49" charset="-128"/>
                </a:rPr>
                <a:t>を回復</a:t>
              </a:r>
            </a:p>
            <a:p>
              <a:r>
                <a:rPr lang="ja-JP" altLang="en-US" sz="1600" b="1" dirty="0">
                  <a:latin typeface="ＭＳ ゴシック" pitchFamily="49" charset="-128"/>
                  <a:ea typeface="ＭＳ ゴシック" pitchFamily="49" charset="-128"/>
                </a:rPr>
                <a:t>●是正の仕方</a:t>
              </a:r>
              <a:r>
                <a:rPr lang="ja-JP" altLang="en-US" sz="1600" b="1" dirty="0" smtClean="0">
                  <a:latin typeface="ＭＳ ゴシック" pitchFamily="49" charset="-128"/>
                  <a:ea typeface="ＭＳ ゴシック" pitchFamily="49" charset="-128"/>
                </a:rPr>
                <a:t>は多種多様</a:t>
              </a:r>
              <a:r>
                <a:rPr lang="ja-JP" altLang="en-US" sz="1600" b="1" dirty="0">
                  <a:latin typeface="ＭＳ ゴシック" pitchFamily="49" charset="-128"/>
                  <a:ea typeface="ＭＳ ゴシック" pitchFamily="49" charset="-128"/>
                </a:rPr>
                <a:t>。</a:t>
              </a:r>
              <a:r>
                <a:rPr lang="ja-JP" altLang="en-US" sz="1600" b="1" dirty="0" smtClean="0">
                  <a:latin typeface="ＭＳ ゴシック" pitchFamily="49" charset="-128"/>
                  <a:ea typeface="ＭＳ ゴシック" pitchFamily="49" charset="-128"/>
                </a:rPr>
                <a:t>多く</a:t>
              </a:r>
              <a:r>
                <a:rPr lang="ja-JP" altLang="en-US" sz="1600" b="1" dirty="0">
                  <a:latin typeface="ＭＳ ゴシック" pitchFamily="49" charset="-128"/>
                  <a:ea typeface="ＭＳ ゴシック" pitchFamily="49" charset="-128"/>
                </a:rPr>
                <a:t>の経路が</a:t>
              </a:r>
              <a:r>
                <a:rPr lang="ja-JP" altLang="en-US" sz="1600" b="1" dirty="0" smtClean="0">
                  <a:latin typeface="ＭＳ ゴシック" pitchFamily="49" charset="-128"/>
                  <a:ea typeface="ＭＳ ゴシック" pitchFamily="49" charset="-128"/>
                </a:rPr>
                <a:t>ある</a:t>
              </a:r>
              <a:r>
                <a:rPr lang="ja-JP" altLang="en-US" sz="1600" b="1" dirty="0">
                  <a:latin typeface="ＭＳ ゴシック" pitchFamily="49" charset="-128"/>
                  <a:ea typeface="ＭＳ ゴシック" pitchFamily="49" charset="-128"/>
                </a:rPr>
                <a:t>。</a:t>
              </a:r>
            </a:p>
          </p:txBody>
        </p:sp>
        <p:sp>
          <p:nvSpPr>
            <p:cNvPr id="17439" name="Line 30"/>
            <p:cNvSpPr>
              <a:spLocks noChangeShapeType="1"/>
            </p:cNvSpPr>
            <p:nvPr/>
          </p:nvSpPr>
          <p:spPr bwMode="auto">
            <a:xfrm>
              <a:off x="3657600" y="3028950"/>
              <a:ext cx="0" cy="1943100"/>
            </a:xfrm>
            <a:prstGeom prst="line">
              <a:avLst/>
            </a:prstGeom>
            <a:noFill/>
            <a:ln w="9525">
              <a:solidFill>
                <a:schemeClr val="tx1"/>
              </a:solidFill>
              <a:round/>
              <a:headEnd/>
              <a:tailEnd/>
            </a:ln>
          </p:spPr>
          <p:txBody>
            <a:bodyPr/>
            <a:lstStyle/>
            <a:p>
              <a:endParaRPr lang="ja-JP" altLang="en-US" sz="1600"/>
            </a:p>
          </p:txBody>
        </p:sp>
        <p:sp>
          <p:nvSpPr>
            <p:cNvPr id="17440" name="Line 31"/>
            <p:cNvSpPr>
              <a:spLocks noChangeShapeType="1"/>
            </p:cNvSpPr>
            <p:nvPr/>
          </p:nvSpPr>
          <p:spPr bwMode="auto">
            <a:xfrm>
              <a:off x="4286250" y="3028950"/>
              <a:ext cx="0" cy="1943100"/>
            </a:xfrm>
            <a:prstGeom prst="line">
              <a:avLst/>
            </a:prstGeom>
            <a:noFill/>
            <a:ln w="9525">
              <a:solidFill>
                <a:schemeClr val="tx1"/>
              </a:solidFill>
              <a:round/>
              <a:headEnd/>
              <a:tailEnd/>
            </a:ln>
          </p:spPr>
          <p:txBody>
            <a:bodyPr/>
            <a:lstStyle/>
            <a:p>
              <a:endParaRPr lang="ja-JP" altLang="en-US" sz="1600"/>
            </a:p>
          </p:txBody>
        </p:sp>
        <p:sp>
          <p:nvSpPr>
            <p:cNvPr id="17441" name="Line 32"/>
            <p:cNvSpPr>
              <a:spLocks noChangeShapeType="1"/>
            </p:cNvSpPr>
            <p:nvPr/>
          </p:nvSpPr>
          <p:spPr bwMode="auto">
            <a:xfrm>
              <a:off x="4857750" y="3028950"/>
              <a:ext cx="0" cy="1943100"/>
            </a:xfrm>
            <a:prstGeom prst="line">
              <a:avLst/>
            </a:prstGeom>
            <a:noFill/>
            <a:ln w="9525">
              <a:solidFill>
                <a:schemeClr val="tx1"/>
              </a:solidFill>
              <a:round/>
              <a:headEnd/>
              <a:tailEnd/>
            </a:ln>
          </p:spPr>
          <p:txBody>
            <a:bodyPr/>
            <a:lstStyle/>
            <a:p>
              <a:endParaRPr lang="ja-JP" altLang="en-US" sz="1600"/>
            </a:p>
          </p:txBody>
        </p:sp>
        <p:sp>
          <p:nvSpPr>
            <p:cNvPr id="17442" name="Line 33"/>
            <p:cNvSpPr>
              <a:spLocks noChangeShapeType="1"/>
            </p:cNvSpPr>
            <p:nvPr/>
          </p:nvSpPr>
          <p:spPr bwMode="auto">
            <a:xfrm>
              <a:off x="3028950" y="4800600"/>
              <a:ext cx="0" cy="171450"/>
            </a:xfrm>
            <a:prstGeom prst="line">
              <a:avLst/>
            </a:prstGeom>
            <a:noFill/>
            <a:ln w="9525">
              <a:solidFill>
                <a:schemeClr val="tx1"/>
              </a:solidFill>
              <a:round/>
              <a:headEnd/>
              <a:tailEnd/>
            </a:ln>
          </p:spPr>
          <p:txBody>
            <a:bodyPr/>
            <a:lstStyle/>
            <a:p>
              <a:endParaRPr lang="ja-JP" altLang="en-US" sz="1600"/>
            </a:p>
          </p:txBody>
        </p:sp>
        <p:sp>
          <p:nvSpPr>
            <p:cNvPr id="17443" name="Line 34"/>
            <p:cNvSpPr>
              <a:spLocks noChangeShapeType="1"/>
            </p:cNvSpPr>
            <p:nvPr/>
          </p:nvSpPr>
          <p:spPr bwMode="auto">
            <a:xfrm>
              <a:off x="5486400" y="4572000"/>
              <a:ext cx="0" cy="400050"/>
            </a:xfrm>
            <a:prstGeom prst="line">
              <a:avLst/>
            </a:prstGeom>
            <a:noFill/>
            <a:ln w="9525">
              <a:solidFill>
                <a:schemeClr val="tx1"/>
              </a:solidFill>
              <a:round/>
              <a:headEnd/>
              <a:tailEnd/>
            </a:ln>
          </p:spPr>
          <p:txBody>
            <a:bodyPr/>
            <a:lstStyle/>
            <a:p>
              <a:endParaRPr lang="ja-JP" altLang="en-US" sz="1600"/>
            </a:p>
          </p:txBody>
        </p:sp>
        <p:sp>
          <p:nvSpPr>
            <p:cNvPr id="17444" name="Line 35"/>
            <p:cNvSpPr>
              <a:spLocks noChangeShapeType="1"/>
            </p:cNvSpPr>
            <p:nvPr/>
          </p:nvSpPr>
          <p:spPr bwMode="auto">
            <a:xfrm>
              <a:off x="3028950" y="4914900"/>
              <a:ext cx="628650" cy="0"/>
            </a:xfrm>
            <a:prstGeom prst="line">
              <a:avLst/>
            </a:prstGeom>
            <a:noFill/>
            <a:ln w="9525">
              <a:solidFill>
                <a:schemeClr val="tx1"/>
              </a:solidFill>
              <a:round/>
              <a:headEnd type="triangle" w="med" len="med"/>
              <a:tailEnd type="triangle" w="med" len="med"/>
            </a:ln>
          </p:spPr>
          <p:txBody>
            <a:bodyPr/>
            <a:lstStyle/>
            <a:p>
              <a:endParaRPr lang="ja-JP" altLang="en-US" sz="1600"/>
            </a:p>
          </p:txBody>
        </p:sp>
        <p:sp>
          <p:nvSpPr>
            <p:cNvPr id="17445" name="Line 36"/>
            <p:cNvSpPr>
              <a:spLocks noChangeShapeType="1"/>
            </p:cNvSpPr>
            <p:nvPr/>
          </p:nvSpPr>
          <p:spPr bwMode="auto">
            <a:xfrm>
              <a:off x="3657600" y="4914900"/>
              <a:ext cx="628650" cy="0"/>
            </a:xfrm>
            <a:prstGeom prst="line">
              <a:avLst/>
            </a:prstGeom>
            <a:noFill/>
            <a:ln w="9525">
              <a:solidFill>
                <a:schemeClr val="tx1"/>
              </a:solidFill>
              <a:round/>
              <a:headEnd type="triangle" w="med" len="med"/>
              <a:tailEnd type="triangle" w="med" len="med"/>
            </a:ln>
          </p:spPr>
          <p:txBody>
            <a:bodyPr/>
            <a:lstStyle/>
            <a:p>
              <a:endParaRPr lang="ja-JP" altLang="en-US" sz="1600"/>
            </a:p>
          </p:txBody>
        </p:sp>
        <p:sp>
          <p:nvSpPr>
            <p:cNvPr id="17446" name="Line 37"/>
            <p:cNvSpPr>
              <a:spLocks noChangeShapeType="1"/>
            </p:cNvSpPr>
            <p:nvPr/>
          </p:nvSpPr>
          <p:spPr bwMode="auto">
            <a:xfrm>
              <a:off x="4286250" y="4914900"/>
              <a:ext cx="628650" cy="0"/>
            </a:xfrm>
            <a:prstGeom prst="line">
              <a:avLst/>
            </a:prstGeom>
            <a:noFill/>
            <a:ln w="9525">
              <a:solidFill>
                <a:schemeClr val="tx1"/>
              </a:solidFill>
              <a:round/>
              <a:headEnd type="triangle" w="med" len="med"/>
              <a:tailEnd type="triangle" w="med" len="med"/>
            </a:ln>
          </p:spPr>
          <p:txBody>
            <a:bodyPr/>
            <a:lstStyle/>
            <a:p>
              <a:endParaRPr lang="ja-JP" altLang="en-US" sz="1600"/>
            </a:p>
          </p:txBody>
        </p:sp>
        <p:sp>
          <p:nvSpPr>
            <p:cNvPr id="17447" name="Line 38"/>
            <p:cNvSpPr>
              <a:spLocks noChangeShapeType="1"/>
            </p:cNvSpPr>
            <p:nvPr/>
          </p:nvSpPr>
          <p:spPr bwMode="auto">
            <a:xfrm>
              <a:off x="4857750" y="4914900"/>
              <a:ext cx="628650" cy="0"/>
            </a:xfrm>
            <a:prstGeom prst="line">
              <a:avLst/>
            </a:prstGeom>
            <a:noFill/>
            <a:ln w="9525">
              <a:solidFill>
                <a:schemeClr val="tx1"/>
              </a:solidFill>
              <a:round/>
              <a:headEnd type="triangle" w="med" len="med"/>
              <a:tailEnd type="triangle" w="med" len="med"/>
            </a:ln>
          </p:spPr>
          <p:txBody>
            <a:bodyPr/>
            <a:lstStyle/>
            <a:p>
              <a:endParaRPr lang="ja-JP" altLang="en-US" sz="1600"/>
            </a:p>
          </p:txBody>
        </p:sp>
        <p:sp>
          <p:nvSpPr>
            <p:cNvPr id="17448" name="Text Box 39"/>
            <p:cNvSpPr txBox="1">
              <a:spLocks noChangeArrowheads="1"/>
            </p:cNvSpPr>
            <p:nvPr/>
          </p:nvSpPr>
          <p:spPr bwMode="auto">
            <a:xfrm>
              <a:off x="3771901" y="5000625"/>
              <a:ext cx="978694" cy="257175"/>
            </a:xfrm>
            <a:prstGeom prst="rect">
              <a:avLst/>
            </a:prstGeom>
            <a:solidFill>
              <a:srgbClr val="CCFFFF"/>
            </a:solidFill>
            <a:ln w="9525">
              <a:solidFill>
                <a:srgbClr val="000000"/>
              </a:solidFill>
              <a:miter lim="800000"/>
              <a:headEnd/>
              <a:tailEnd/>
            </a:ln>
          </p:spPr>
          <p:txBody>
            <a:bodyPr/>
            <a:lstStyle/>
            <a:p>
              <a:pPr algn="ctr"/>
              <a:r>
                <a:rPr lang="ja-JP" altLang="en-US" sz="1200" b="1">
                  <a:latin typeface="Century" pitchFamily="18" charset="0"/>
                </a:rPr>
                <a:t>点検周期</a:t>
              </a:r>
            </a:p>
          </p:txBody>
        </p:sp>
        <p:sp>
          <p:nvSpPr>
            <p:cNvPr id="17449" name="AutoShape 40"/>
            <p:cNvSpPr>
              <a:spLocks noChangeArrowheads="1"/>
            </p:cNvSpPr>
            <p:nvPr/>
          </p:nvSpPr>
          <p:spPr bwMode="auto">
            <a:xfrm>
              <a:off x="6229350" y="1943100"/>
              <a:ext cx="1464470" cy="914400"/>
            </a:xfrm>
            <a:prstGeom prst="wedgeRectCallout">
              <a:avLst>
                <a:gd name="adj1" fmla="val -46583"/>
                <a:gd name="adj2" fmla="val 104912"/>
              </a:avLst>
            </a:prstGeom>
            <a:solidFill>
              <a:srgbClr val="FFFFCC"/>
            </a:solidFill>
            <a:ln w="9525">
              <a:solidFill>
                <a:schemeClr val="tx1"/>
              </a:solidFill>
              <a:miter lim="800000"/>
              <a:headEnd/>
              <a:tailEnd/>
            </a:ln>
          </p:spPr>
          <p:txBody>
            <a:bodyPr/>
            <a:lstStyle/>
            <a:p>
              <a:r>
                <a:rPr lang="ja-JP" altLang="en-US" sz="1600" b="1">
                  <a:latin typeface="ＭＳ ゴシック" pitchFamily="49" charset="-128"/>
                  <a:ea typeface="ＭＳ ゴシック" pitchFamily="49" charset="-128"/>
                </a:rPr>
                <a:t>いかなる機器も運転時間の経過とともに劣化が生じるので、保全が必要</a:t>
              </a:r>
            </a:p>
          </p:txBody>
        </p:sp>
      </p:grpSp>
    </p:spTree>
    <p:extLst>
      <p:ext uri="{BB962C8B-B14F-4D97-AF65-F5344CB8AC3E}">
        <p14:creationId xmlns:p14="http://schemas.microsoft.com/office/powerpoint/2010/main" val="8950522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sldNum" sz="quarter" idx="12"/>
          </p:nvPr>
        </p:nvSpPr>
        <p:spPr>
          <a:noFill/>
        </p:spPr>
        <p:txBody>
          <a:bodyPr/>
          <a:lstStyle/>
          <a:p>
            <a:fld id="{E1A12094-57B5-40A4-8414-D36CA635E3F2}" type="slidenum">
              <a:rPr lang="en-US" altLang="zh-CN"/>
              <a:pPr/>
              <a:t>50</a:t>
            </a:fld>
            <a:endParaRPr lang="en-US" altLang="zh-CN"/>
          </a:p>
        </p:txBody>
      </p:sp>
      <p:sp>
        <p:nvSpPr>
          <p:cNvPr id="50179" name="Rectangle 2"/>
          <p:cNvSpPr>
            <a:spLocks noGrp="1" noChangeArrowheads="1"/>
          </p:cNvSpPr>
          <p:nvPr>
            <p:ph type="title" idx="4294967295"/>
          </p:nvPr>
        </p:nvSpPr>
        <p:spPr>
          <a:xfrm>
            <a:off x="266700" y="160562"/>
            <a:ext cx="8610600" cy="762000"/>
          </a:xfrm>
        </p:spPr>
        <p:txBody>
          <a:bodyPr>
            <a:normAutofit/>
          </a:bodyPr>
          <a:lstStyle/>
          <a:p>
            <a:pPr eaLnBrk="1" hangingPunct="1"/>
            <a:r>
              <a:rPr lang="en-US" altLang="zh-CN" sz="2800" b="1" u="sng" dirty="0" smtClean="0"/>
              <a:t>Nude Mice Experiment: </a:t>
            </a:r>
            <a:r>
              <a:rPr lang="en-US" altLang="zh-CN" sz="2400" b="1" u="sng" dirty="0" smtClean="0"/>
              <a:t>Cell Incubation (1)</a:t>
            </a:r>
          </a:p>
        </p:txBody>
      </p:sp>
      <p:sp>
        <p:nvSpPr>
          <p:cNvPr id="50180" name="Rectangle 3"/>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zh-CN" altLang="en-US"/>
          </a:p>
        </p:txBody>
      </p:sp>
      <p:sp>
        <p:nvSpPr>
          <p:cNvPr id="50181" name="Rectangle 4"/>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endParaRPr lang="zh-CN" altLang="en-US"/>
          </a:p>
        </p:txBody>
      </p:sp>
      <p:sp>
        <p:nvSpPr>
          <p:cNvPr id="50182" name="Text Box 5"/>
          <p:cNvSpPr txBox="1">
            <a:spLocks noChangeArrowheads="1"/>
          </p:cNvSpPr>
          <p:nvPr/>
        </p:nvSpPr>
        <p:spPr bwMode="auto">
          <a:xfrm>
            <a:off x="4355976" y="4876800"/>
            <a:ext cx="4711824" cy="584775"/>
          </a:xfrm>
          <a:prstGeom prst="rect">
            <a:avLst/>
          </a:prstGeom>
          <a:noFill/>
          <a:ln w="9525">
            <a:noFill/>
            <a:miter lim="800000"/>
            <a:headEnd/>
            <a:tailEnd/>
          </a:ln>
        </p:spPr>
        <p:txBody>
          <a:bodyPr wrap="square">
            <a:spAutoFit/>
          </a:bodyPr>
          <a:lstStyle/>
          <a:p>
            <a:pPr algn="ctr"/>
            <a:r>
              <a:rPr lang="en-US" altLang="zh-CN" sz="1600" b="1" dirty="0" smtClean="0"/>
              <a:t>SPIO</a:t>
            </a:r>
            <a:r>
              <a:rPr lang="ja-JP" altLang="en-US" sz="1600" b="1" dirty="0" smtClean="0"/>
              <a:t>を取り込ませたがん細胞</a:t>
            </a:r>
            <a:endParaRPr lang="en-US" altLang="zh-CN" sz="1600" b="1" dirty="0"/>
          </a:p>
          <a:p>
            <a:pPr algn="ctr"/>
            <a:r>
              <a:rPr lang="ja-JP" altLang="en-US" sz="1600" b="1" dirty="0" smtClean="0"/>
              <a:t>（左から右へ）</a:t>
            </a:r>
            <a:r>
              <a:rPr lang="en-US" altLang="zh-CN" sz="1600" b="1" dirty="0" smtClean="0"/>
              <a:t>1000</a:t>
            </a:r>
            <a:r>
              <a:rPr lang="en-US" altLang="zh-CN" sz="1600" b="1" dirty="0"/>
              <a:t>, 500, 200, 100, 50, 20, 0 </a:t>
            </a:r>
            <a:r>
              <a:rPr lang="en-US" altLang="zh-CN" sz="1600" b="1" dirty="0" smtClean="0"/>
              <a:t>µg/ml</a:t>
            </a:r>
            <a:endParaRPr lang="en-US" altLang="zh-CN" sz="1600" b="1" dirty="0"/>
          </a:p>
        </p:txBody>
      </p:sp>
      <p:pic>
        <p:nvPicPr>
          <p:cNvPr id="50183" name="Picture 6"/>
          <p:cNvPicPr>
            <a:picLocks noChangeAspect="1" noChangeArrowheads="1"/>
          </p:cNvPicPr>
          <p:nvPr/>
        </p:nvPicPr>
        <p:blipFill>
          <a:blip r:embed="rId2" cstate="print"/>
          <a:srcRect/>
          <a:stretch>
            <a:fillRect/>
          </a:stretch>
        </p:blipFill>
        <p:spPr bwMode="auto">
          <a:xfrm>
            <a:off x="4749800" y="1595438"/>
            <a:ext cx="4318000" cy="3238500"/>
          </a:xfrm>
          <a:prstGeom prst="rect">
            <a:avLst/>
          </a:prstGeom>
          <a:noFill/>
          <a:ln w="9525">
            <a:noFill/>
            <a:miter lim="800000"/>
            <a:headEnd/>
            <a:tailEnd/>
          </a:ln>
        </p:spPr>
      </p:pic>
      <p:pic>
        <p:nvPicPr>
          <p:cNvPr id="50184" name="Picture 6" descr="PB141904"/>
          <p:cNvPicPr>
            <a:picLocks noChangeAspect="1" noChangeArrowheads="1"/>
          </p:cNvPicPr>
          <p:nvPr/>
        </p:nvPicPr>
        <p:blipFill>
          <a:blip r:embed="rId3" cstate="print"/>
          <a:srcRect/>
          <a:stretch>
            <a:fillRect/>
          </a:stretch>
        </p:blipFill>
        <p:spPr bwMode="auto">
          <a:xfrm>
            <a:off x="330200" y="1595438"/>
            <a:ext cx="4318000" cy="3238500"/>
          </a:xfrm>
          <a:prstGeom prst="rect">
            <a:avLst/>
          </a:prstGeom>
          <a:noFill/>
          <a:ln w="9525">
            <a:noFill/>
            <a:miter lim="800000"/>
            <a:headEnd/>
            <a:tailEnd/>
          </a:ln>
        </p:spPr>
      </p:pic>
      <p:sp>
        <p:nvSpPr>
          <p:cNvPr id="50185" name="TextBox 9"/>
          <p:cNvSpPr txBox="1">
            <a:spLocks noChangeArrowheads="1"/>
          </p:cNvSpPr>
          <p:nvPr/>
        </p:nvSpPr>
        <p:spPr bwMode="auto">
          <a:xfrm>
            <a:off x="-76200" y="4876800"/>
            <a:ext cx="4724400" cy="338554"/>
          </a:xfrm>
          <a:prstGeom prst="rect">
            <a:avLst/>
          </a:prstGeom>
          <a:noFill/>
          <a:ln w="9525">
            <a:noFill/>
            <a:miter lim="800000"/>
            <a:headEnd/>
            <a:tailEnd/>
          </a:ln>
        </p:spPr>
        <p:txBody>
          <a:bodyPr>
            <a:spAutoFit/>
          </a:bodyPr>
          <a:lstStyle/>
          <a:p>
            <a:pPr algn="ctr"/>
            <a:r>
              <a:rPr lang="ja-JP" altLang="en-US" sz="1600" b="1" dirty="0" smtClean="0"/>
              <a:t>ヒトのすい臓がん細胞</a:t>
            </a:r>
            <a:endParaRPr lang="en-US" altLang="zh-CN" sz="1600" b="1" dirty="0"/>
          </a:p>
        </p:txBody>
      </p:sp>
    </p:spTree>
    <p:extLst>
      <p:ext uri="{BB962C8B-B14F-4D97-AF65-F5344CB8AC3E}">
        <p14:creationId xmlns:p14="http://schemas.microsoft.com/office/powerpoint/2010/main" val="32393774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12"/>
          </p:nvPr>
        </p:nvSpPr>
        <p:spPr>
          <a:noFill/>
        </p:spPr>
        <p:txBody>
          <a:bodyPr/>
          <a:lstStyle/>
          <a:p>
            <a:fld id="{D3B1C48A-DF08-4225-B9E3-0CEFCC2DFCE6}" type="slidenum">
              <a:rPr lang="en-US" altLang="zh-CN"/>
              <a:pPr/>
              <a:t>51</a:t>
            </a:fld>
            <a:endParaRPr lang="en-US" altLang="zh-CN"/>
          </a:p>
        </p:txBody>
      </p:sp>
      <p:sp>
        <p:nvSpPr>
          <p:cNvPr id="51203" name="Rectangle 2"/>
          <p:cNvSpPr>
            <a:spLocks noGrp="1" noChangeArrowheads="1"/>
          </p:cNvSpPr>
          <p:nvPr>
            <p:ph type="title" idx="4294967295"/>
          </p:nvPr>
        </p:nvSpPr>
        <p:spPr>
          <a:xfrm>
            <a:off x="266700" y="208345"/>
            <a:ext cx="8610600" cy="762000"/>
          </a:xfrm>
        </p:spPr>
        <p:txBody>
          <a:bodyPr/>
          <a:lstStyle/>
          <a:p>
            <a:pPr eaLnBrk="1" hangingPunct="1"/>
            <a:r>
              <a:rPr lang="ja-JP" altLang="en-US" sz="2800" b="1" u="sng" dirty="0" smtClean="0"/>
              <a:t>ヌードマウスへの腫瘍細胞植え付け</a:t>
            </a:r>
            <a:endParaRPr lang="en-US" altLang="zh-CN" sz="2400" b="1" u="sng" dirty="0" smtClean="0"/>
          </a:p>
        </p:txBody>
      </p:sp>
      <p:sp>
        <p:nvSpPr>
          <p:cNvPr id="51204" name="Rectangle 3"/>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zh-CN" altLang="en-US"/>
          </a:p>
        </p:txBody>
      </p:sp>
      <p:sp>
        <p:nvSpPr>
          <p:cNvPr id="51205" name="Rectangle 4"/>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endParaRPr lang="zh-CN" altLang="en-US"/>
          </a:p>
        </p:txBody>
      </p:sp>
      <p:sp>
        <p:nvSpPr>
          <p:cNvPr id="51206" name="Rectangle 5"/>
          <p:cNvSpPr>
            <a:spLocks noChangeArrowheads="1"/>
          </p:cNvSpPr>
          <p:nvPr/>
        </p:nvSpPr>
        <p:spPr bwMode="auto">
          <a:xfrm>
            <a:off x="0" y="2514600"/>
            <a:ext cx="9144000" cy="0"/>
          </a:xfrm>
          <a:prstGeom prst="rect">
            <a:avLst/>
          </a:prstGeom>
          <a:noFill/>
          <a:ln w="9525">
            <a:noFill/>
            <a:miter lim="800000"/>
            <a:headEnd/>
            <a:tailEnd/>
          </a:ln>
        </p:spPr>
        <p:txBody>
          <a:bodyPr wrap="none" anchor="ctr">
            <a:spAutoFit/>
          </a:bodyPr>
          <a:lstStyle/>
          <a:p>
            <a:endParaRPr lang="zh-CN" altLang="en-US"/>
          </a:p>
        </p:txBody>
      </p:sp>
      <p:pic>
        <p:nvPicPr>
          <p:cNvPr id="51207" name="Picture 3" descr="E:\101MSDCF\DSC06579.JPG"/>
          <p:cNvPicPr>
            <a:picLocks noChangeAspect="1" noChangeArrowheads="1"/>
          </p:cNvPicPr>
          <p:nvPr/>
        </p:nvPicPr>
        <p:blipFill>
          <a:blip r:embed="rId2" cstate="print"/>
          <a:srcRect/>
          <a:stretch>
            <a:fillRect/>
          </a:stretch>
        </p:blipFill>
        <p:spPr bwMode="auto">
          <a:xfrm>
            <a:off x="1473200" y="1371600"/>
            <a:ext cx="7315200" cy="5486400"/>
          </a:xfrm>
          <a:prstGeom prst="rect">
            <a:avLst/>
          </a:prstGeom>
          <a:noFill/>
          <a:ln w="9525">
            <a:noFill/>
            <a:miter lim="800000"/>
            <a:headEnd/>
            <a:tailEnd/>
          </a:ln>
        </p:spPr>
      </p:pic>
      <p:sp>
        <p:nvSpPr>
          <p:cNvPr id="9" name="椭圆 8"/>
          <p:cNvSpPr/>
          <p:nvPr/>
        </p:nvSpPr>
        <p:spPr>
          <a:xfrm>
            <a:off x="4792133" y="2895600"/>
            <a:ext cx="914400" cy="914400"/>
          </a:xfrm>
          <a:prstGeom prst="ellipse">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ndParaRPr>
          </a:p>
        </p:txBody>
      </p:sp>
      <p:sp>
        <p:nvSpPr>
          <p:cNvPr id="12" name="椭圆 11"/>
          <p:cNvSpPr/>
          <p:nvPr/>
        </p:nvSpPr>
        <p:spPr>
          <a:xfrm>
            <a:off x="4182533" y="4038600"/>
            <a:ext cx="914400" cy="914400"/>
          </a:xfrm>
          <a:prstGeom prst="ellipse">
            <a:avLst/>
          </a:prstGeom>
          <a:no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ndParaRPr>
          </a:p>
        </p:txBody>
      </p:sp>
      <p:sp>
        <p:nvSpPr>
          <p:cNvPr id="51210" name="TextBox 12"/>
          <p:cNvSpPr txBox="1">
            <a:spLocks noChangeArrowheads="1"/>
          </p:cNvSpPr>
          <p:nvPr/>
        </p:nvSpPr>
        <p:spPr bwMode="auto">
          <a:xfrm>
            <a:off x="5410200" y="2590800"/>
            <a:ext cx="1898104" cy="646331"/>
          </a:xfrm>
          <a:prstGeom prst="rect">
            <a:avLst/>
          </a:prstGeom>
          <a:noFill/>
          <a:ln w="9525">
            <a:noFill/>
            <a:miter lim="800000"/>
            <a:headEnd/>
            <a:tailEnd/>
          </a:ln>
        </p:spPr>
        <p:txBody>
          <a:bodyPr wrap="square">
            <a:spAutoFit/>
          </a:bodyPr>
          <a:lstStyle/>
          <a:p>
            <a:r>
              <a:rPr lang="en-US" altLang="zh-CN" dirty="0" smtClean="0"/>
              <a:t>SPIO</a:t>
            </a:r>
            <a:r>
              <a:rPr lang="ja-JP" altLang="en-US" dirty="0" smtClean="0"/>
              <a:t>を取り込ませた腫瘍</a:t>
            </a:r>
            <a:endParaRPr lang="zh-CN" altLang="en-US" dirty="0"/>
          </a:p>
        </p:txBody>
      </p:sp>
      <p:sp>
        <p:nvSpPr>
          <p:cNvPr id="51211" name="TextBox 13"/>
          <p:cNvSpPr txBox="1">
            <a:spLocks noChangeArrowheads="1"/>
          </p:cNvSpPr>
          <p:nvPr/>
        </p:nvSpPr>
        <p:spPr bwMode="auto">
          <a:xfrm>
            <a:off x="2590800" y="4953000"/>
            <a:ext cx="2438400" cy="369888"/>
          </a:xfrm>
          <a:prstGeom prst="rect">
            <a:avLst/>
          </a:prstGeom>
          <a:noFill/>
          <a:ln w="9525">
            <a:noFill/>
            <a:miter lim="800000"/>
            <a:headEnd/>
            <a:tailEnd/>
          </a:ln>
        </p:spPr>
        <p:txBody>
          <a:bodyPr>
            <a:spAutoFit/>
          </a:bodyPr>
          <a:lstStyle/>
          <a:p>
            <a:r>
              <a:rPr lang="ja-JP" altLang="en-US" dirty="0" smtClean="0">
                <a:solidFill>
                  <a:srgbClr val="FF0000"/>
                </a:solidFill>
              </a:rPr>
              <a:t>ＳＰＩＯなしの腫瘍</a:t>
            </a:r>
            <a:endParaRPr lang="zh-CN" altLang="en-US" dirty="0">
              <a:solidFill>
                <a:srgbClr val="FF0000"/>
              </a:solidFill>
            </a:endParaRPr>
          </a:p>
        </p:txBody>
      </p:sp>
    </p:spTree>
    <p:extLst>
      <p:ext uri="{BB962C8B-B14F-4D97-AF65-F5344CB8AC3E}">
        <p14:creationId xmlns:p14="http://schemas.microsoft.com/office/powerpoint/2010/main" val="23565804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6"/>
          <p:cNvSpPr>
            <a:spLocks noGrp="1" noChangeArrowheads="1"/>
          </p:cNvSpPr>
          <p:nvPr>
            <p:ph type="sldNum" sz="quarter" idx="12"/>
          </p:nvPr>
        </p:nvSpPr>
        <p:spPr>
          <a:noFill/>
        </p:spPr>
        <p:txBody>
          <a:bodyPr/>
          <a:lstStyle/>
          <a:p>
            <a:fld id="{07FD98F4-2182-49D0-9AC8-CF0C780A803F}" type="slidenum">
              <a:rPr lang="en-US" altLang="zh-CN"/>
              <a:pPr/>
              <a:t>52</a:t>
            </a:fld>
            <a:endParaRPr lang="en-US" altLang="zh-CN"/>
          </a:p>
        </p:txBody>
      </p:sp>
      <p:sp>
        <p:nvSpPr>
          <p:cNvPr id="53251" name="Rectangle 2"/>
          <p:cNvSpPr>
            <a:spLocks noGrp="1" noChangeArrowheads="1"/>
          </p:cNvSpPr>
          <p:nvPr>
            <p:ph type="title" idx="4294967295"/>
          </p:nvPr>
        </p:nvSpPr>
        <p:spPr>
          <a:xfrm>
            <a:off x="431800" y="138113"/>
            <a:ext cx="8610600" cy="762000"/>
          </a:xfrm>
        </p:spPr>
        <p:txBody>
          <a:bodyPr/>
          <a:lstStyle/>
          <a:p>
            <a:pPr eaLnBrk="1" hangingPunct="1"/>
            <a:r>
              <a:rPr lang="ja-JP" altLang="en-US" sz="3600" b="1" u="sng" dirty="0" smtClean="0"/>
              <a:t>ＭＲＩ測定実験</a:t>
            </a:r>
            <a:endParaRPr lang="en-US" altLang="zh-CN" sz="3600" b="1" u="sng" dirty="0" smtClean="0"/>
          </a:p>
        </p:txBody>
      </p:sp>
      <p:sp>
        <p:nvSpPr>
          <p:cNvPr id="53252" name="Rectangle 3"/>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zh-CN" altLang="en-US"/>
          </a:p>
        </p:txBody>
      </p:sp>
      <p:sp>
        <p:nvSpPr>
          <p:cNvPr id="53253" name="Rectangle 4"/>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endParaRPr lang="zh-CN" altLang="en-US"/>
          </a:p>
        </p:txBody>
      </p:sp>
      <p:pic>
        <p:nvPicPr>
          <p:cNvPr id="53254" name="Picture 5" descr="照片(2)"/>
          <p:cNvPicPr>
            <a:picLocks noChangeAspect="1" noChangeArrowheads="1"/>
          </p:cNvPicPr>
          <p:nvPr/>
        </p:nvPicPr>
        <p:blipFill>
          <a:blip r:embed="rId2" cstate="print"/>
          <a:srcRect/>
          <a:stretch>
            <a:fillRect/>
          </a:stretch>
        </p:blipFill>
        <p:spPr bwMode="auto">
          <a:xfrm>
            <a:off x="6580603" y="1105284"/>
            <a:ext cx="2159000" cy="2878138"/>
          </a:xfrm>
          <a:prstGeom prst="rect">
            <a:avLst/>
          </a:prstGeom>
          <a:noFill/>
          <a:ln w="9525">
            <a:noFill/>
            <a:miter lim="800000"/>
            <a:headEnd/>
            <a:tailEnd/>
          </a:ln>
        </p:spPr>
      </p:pic>
      <p:pic>
        <p:nvPicPr>
          <p:cNvPr id="53255" name="Picture 6" descr="照片(3)"/>
          <p:cNvPicPr>
            <a:picLocks noChangeAspect="1" noChangeArrowheads="1"/>
          </p:cNvPicPr>
          <p:nvPr/>
        </p:nvPicPr>
        <p:blipFill>
          <a:blip r:embed="rId3" cstate="print"/>
          <a:srcRect/>
          <a:stretch>
            <a:fillRect/>
          </a:stretch>
        </p:blipFill>
        <p:spPr bwMode="auto">
          <a:xfrm>
            <a:off x="1399003" y="1105284"/>
            <a:ext cx="2159000" cy="2878138"/>
          </a:xfrm>
          <a:prstGeom prst="rect">
            <a:avLst/>
          </a:prstGeom>
          <a:noFill/>
          <a:ln w="9525">
            <a:noFill/>
            <a:miter lim="800000"/>
            <a:headEnd/>
            <a:tailEnd/>
          </a:ln>
        </p:spPr>
      </p:pic>
      <p:pic>
        <p:nvPicPr>
          <p:cNvPr id="53256" name="Picture 7" descr="照片"/>
          <p:cNvPicPr>
            <a:picLocks noChangeAspect="1" noChangeArrowheads="1"/>
          </p:cNvPicPr>
          <p:nvPr/>
        </p:nvPicPr>
        <p:blipFill>
          <a:blip r:embed="rId4" cstate="print"/>
          <a:srcRect/>
          <a:stretch>
            <a:fillRect/>
          </a:stretch>
        </p:blipFill>
        <p:spPr bwMode="auto">
          <a:xfrm>
            <a:off x="3989803" y="1105284"/>
            <a:ext cx="2159000" cy="2878138"/>
          </a:xfrm>
          <a:prstGeom prst="rect">
            <a:avLst/>
          </a:prstGeom>
          <a:noFill/>
          <a:ln w="9525">
            <a:noFill/>
            <a:miter lim="800000"/>
            <a:headEnd/>
            <a:tailEnd/>
          </a:ln>
        </p:spPr>
      </p:pic>
      <p:pic>
        <p:nvPicPr>
          <p:cNvPr id="53257" name="Picture 8"/>
          <p:cNvPicPr>
            <a:picLocks noChangeAspect="1" noChangeArrowheads="1"/>
          </p:cNvPicPr>
          <p:nvPr/>
        </p:nvPicPr>
        <p:blipFill>
          <a:blip r:embed="rId5" cstate="print"/>
          <a:srcRect/>
          <a:stretch>
            <a:fillRect/>
          </a:stretch>
        </p:blipFill>
        <p:spPr bwMode="auto">
          <a:xfrm>
            <a:off x="2667000" y="4038600"/>
            <a:ext cx="3733800" cy="2800350"/>
          </a:xfrm>
          <a:prstGeom prst="rect">
            <a:avLst/>
          </a:prstGeom>
          <a:noFill/>
          <a:ln w="9525">
            <a:noFill/>
            <a:miter lim="800000"/>
            <a:headEnd/>
            <a:tailEnd/>
          </a:ln>
        </p:spPr>
      </p:pic>
      <p:sp>
        <p:nvSpPr>
          <p:cNvPr id="53258" name="Text Box 9"/>
          <p:cNvSpPr txBox="1">
            <a:spLocks noChangeArrowheads="1"/>
          </p:cNvSpPr>
          <p:nvPr/>
        </p:nvSpPr>
        <p:spPr bwMode="auto">
          <a:xfrm>
            <a:off x="6529803" y="5106970"/>
            <a:ext cx="1676400" cy="646331"/>
          </a:xfrm>
          <a:prstGeom prst="rect">
            <a:avLst/>
          </a:prstGeom>
          <a:noFill/>
          <a:ln w="9525">
            <a:noFill/>
            <a:miter lim="800000"/>
            <a:headEnd/>
            <a:tailEnd/>
          </a:ln>
        </p:spPr>
        <p:txBody>
          <a:bodyPr>
            <a:spAutoFit/>
          </a:bodyPr>
          <a:lstStyle/>
          <a:p>
            <a:pPr>
              <a:spcBef>
                <a:spcPct val="50000"/>
              </a:spcBef>
            </a:pPr>
            <a:r>
              <a:rPr lang="ja-JP" altLang="en-US" dirty="0" smtClean="0"/>
              <a:t>動物実験用</a:t>
            </a:r>
            <a:r>
              <a:rPr lang="en-US" altLang="zh-CN" dirty="0" smtClean="0"/>
              <a:t>MRI </a:t>
            </a:r>
            <a:r>
              <a:rPr lang="ja-JP" altLang="en-US" dirty="0" smtClean="0"/>
              <a:t>装置</a:t>
            </a:r>
            <a:endParaRPr lang="en-US" altLang="zh-CN" dirty="0"/>
          </a:p>
        </p:txBody>
      </p:sp>
      <p:sp>
        <p:nvSpPr>
          <p:cNvPr id="53259" name="Text Box 10"/>
          <p:cNvSpPr txBox="1">
            <a:spLocks noChangeArrowheads="1"/>
          </p:cNvSpPr>
          <p:nvPr/>
        </p:nvSpPr>
        <p:spPr bwMode="auto">
          <a:xfrm>
            <a:off x="7086600" y="4038600"/>
            <a:ext cx="1905000" cy="366713"/>
          </a:xfrm>
          <a:prstGeom prst="rect">
            <a:avLst/>
          </a:prstGeom>
          <a:noFill/>
          <a:ln w="9525">
            <a:noFill/>
            <a:miter lim="800000"/>
            <a:headEnd/>
            <a:tailEnd/>
          </a:ln>
        </p:spPr>
        <p:txBody>
          <a:bodyPr>
            <a:spAutoFit/>
          </a:bodyPr>
          <a:lstStyle/>
          <a:p>
            <a:pPr>
              <a:spcBef>
                <a:spcPct val="50000"/>
              </a:spcBef>
            </a:pPr>
            <a:r>
              <a:rPr lang="ja-JP" altLang="en-US" dirty="0" smtClean="0"/>
              <a:t>麻酔の様子</a:t>
            </a:r>
            <a:endParaRPr lang="en-US" altLang="zh-CN" dirty="0"/>
          </a:p>
        </p:txBody>
      </p:sp>
      <p:sp>
        <p:nvSpPr>
          <p:cNvPr id="53260" name="Text Box 12"/>
          <p:cNvSpPr txBox="1">
            <a:spLocks noChangeArrowheads="1"/>
          </p:cNvSpPr>
          <p:nvPr/>
        </p:nvSpPr>
        <p:spPr bwMode="auto">
          <a:xfrm>
            <a:off x="6529803" y="5966043"/>
            <a:ext cx="2209800" cy="942975"/>
          </a:xfrm>
          <a:prstGeom prst="rect">
            <a:avLst/>
          </a:prstGeom>
          <a:noFill/>
          <a:ln w="9525">
            <a:noFill/>
            <a:miter lim="800000"/>
            <a:headEnd/>
            <a:tailEnd/>
          </a:ln>
        </p:spPr>
        <p:txBody>
          <a:bodyPr>
            <a:spAutoFit/>
          </a:bodyPr>
          <a:lstStyle/>
          <a:p>
            <a:pPr>
              <a:spcBef>
                <a:spcPct val="50000"/>
              </a:spcBef>
            </a:pPr>
            <a:r>
              <a:rPr lang="zh-CN" altLang="en-US" sz="1400" b="1" dirty="0"/>
              <a:t>大崎研，（柏）</a:t>
            </a:r>
          </a:p>
          <a:p>
            <a:pPr>
              <a:spcBef>
                <a:spcPct val="50000"/>
              </a:spcBef>
            </a:pPr>
            <a:r>
              <a:rPr lang="zh-CN" altLang="en-US" sz="1400" b="1" dirty="0"/>
              <a:t>先端エネルギー工学専攻 </a:t>
            </a:r>
          </a:p>
          <a:p>
            <a:pPr>
              <a:spcBef>
                <a:spcPct val="50000"/>
              </a:spcBef>
            </a:pPr>
            <a:r>
              <a:rPr lang="zh-CN" altLang="en-US" sz="1400" b="1" dirty="0"/>
              <a:t>新領域創成科学研究科</a:t>
            </a:r>
            <a:r>
              <a:rPr lang="zh-CN" altLang="en-US" sz="1400" dirty="0"/>
              <a:t> </a:t>
            </a:r>
          </a:p>
        </p:txBody>
      </p:sp>
    </p:spTree>
    <p:extLst>
      <p:ext uri="{BB962C8B-B14F-4D97-AF65-F5344CB8AC3E}">
        <p14:creationId xmlns:p14="http://schemas.microsoft.com/office/powerpoint/2010/main" val="9048176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 6"/>
          <p:cNvSpPr>
            <a:spLocks noGrp="1"/>
          </p:cNvSpPr>
          <p:nvPr>
            <p:ph type="sldNum" sz="quarter" idx="12"/>
          </p:nvPr>
        </p:nvSpPr>
        <p:spPr/>
        <p:txBody>
          <a:bodyPr/>
          <a:lstStyle/>
          <a:p>
            <a:fld id="{F39E3BB0-FA39-41E5-8C33-69C814B17C0E}" type="slidenum">
              <a:rPr lang="en-US" altLang="ja-JP"/>
              <a:pPr/>
              <a:t>53</a:t>
            </a:fld>
            <a:endParaRPr lang="en-US" altLang="ja-JP"/>
          </a:p>
        </p:txBody>
      </p:sp>
      <p:sp>
        <p:nvSpPr>
          <p:cNvPr id="551938" name="Rectangle 2"/>
          <p:cNvSpPr>
            <a:spLocks noGrp="1" noChangeArrowheads="1"/>
          </p:cNvSpPr>
          <p:nvPr>
            <p:ph type="title"/>
          </p:nvPr>
        </p:nvSpPr>
        <p:spPr>
          <a:xfrm>
            <a:off x="0" y="53975"/>
            <a:ext cx="9144000" cy="711200"/>
          </a:xfrm>
        </p:spPr>
        <p:txBody>
          <a:bodyPr/>
          <a:lstStyle/>
          <a:p>
            <a:r>
              <a:rPr lang="ja-JP" altLang="en-US" sz="3000"/>
              <a:t>　</a:t>
            </a:r>
            <a:r>
              <a:rPr lang="en-US" altLang="ja-JP" sz="3000"/>
              <a:t>MRI</a:t>
            </a:r>
            <a:r>
              <a:rPr lang="ja-JP" altLang="en-US" sz="3000"/>
              <a:t>における磁化率アーチファクト</a:t>
            </a:r>
          </a:p>
        </p:txBody>
      </p:sp>
      <p:sp>
        <p:nvSpPr>
          <p:cNvPr id="551940" name="Rectangle 4"/>
          <p:cNvSpPr>
            <a:spLocks noGrp="1" noChangeArrowheads="1"/>
          </p:cNvSpPr>
          <p:nvPr>
            <p:ph type="body" sz="half" idx="2"/>
          </p:nvPr>
        </p:nvSpPr>
        <p:spPr>
          <a:xfrm>
            <a:off x="1096206" y="2148755"/>
            <a:ext cx="7704137" cy="1079500"/>
          </a:xfrm>
        </p:spPr>
        <p:txBody>
          <a:bodyPr>
            <a:normAutofit/>
          </a:bodyPr>
          <a:lstStyle/>
          <a:p>
            <a:pPr marL="87313" indent="0">
              <a:lnSpc>
                <a:spcPct val="80000"/>
              </a:lnSpc>
              <a:buFont typeface="Wingdings" pitchFamily="2" charset="2"/>
              <a:buNone/>
            </a:pPr>
            <a:r>
              <a:rPr lang="ja-JP" altLang="en-US" sz="2000" b="1" dirty="0">
                <a:latin typeface="ＭＳ Ｐゴシック" pitchFamily="50" charset="-128"/>
              </a:rPr>
              <a:t>アイシャドーに含まれる微量の金属よるアーチファクト（偽像）。</a:t>
            </a:r>
            <a:r>
              <a:rPr lang="en-US" altLang="ja-JP" sz="2000" b="1" dirty="0">
                <a:latin typeface="ＭＳ Ｐゴシック" pitchFamily="50" charset="-128"/>
              </a:rPr>
              <a:t>T1</a:t>
            </a:r>
            <a:r>
              <a:rPr lang="ja-JP" altLang="en-US" sz="2000" b="1" dirty="0">
                <a:latin typeface="ＭＳ Ｐゴシック" pitchFamily="50" charset="-128"/>
              </a:rPr>
              <a:t>強調、</a:t>
            </a:r>
            <a:r>
              <a:rPr lang="en-US" altLang="ja-JP" sz="2000" b="1" dirty="0">
                <a:latin typeface="ＭＳ Ｐゴシック" pitchFamily="50" charset="-128"/>
              </a:rPr>
              <a:t>T2</a:t>
            </a:r>
            <a:r>
              <a:rPr lang="ja-JP" altLang="en-US" sz="2000" b="1" dirty="0">
                <a:latin typeface="ＭＳ Ｐゴシック" pitchFamily="50" charset="-128"/>
              </a:rPr>
              <a:t>強調ともに眼球前方の信号が消失し、いびつなアーチファクトがみられる。</a:t>
            </a:r>
            <a:r>
              <a:rPr lang="ja-JP" altLang="en-US" sz="2000" b="1" dirty="0">
                <a:solidFill>
                  <a:srgbClr val="FF0000"/>
                </a:solidFill>
                <a:latin typeface="ＭＳ Ｐゴシック" pitchFamily="50" charset="-128"/>
              </a:rPr>
              <a:t>極微量の金属でさえ</a:t>
            </a:r>
            <a:r>
              <a:rPr lang="ja-JP" altLang="en-US" sz="2000" b="1" dirty="0">
                <a:latin typeface="ＭＳ Ｐゴシック" pitchFamily="50" charset="-128"/>
              </a:rPr>
              <a:t>、これだけのアーチファクトを生み出す。</a:t>
            </a:r>
            <a:endParaRPr lang="ja-JP" altLang="en-US" sz="2000" dirty="0">
              <a:latin typeface="ＭＳ Ｐゴシック" pitchFamily="50" charset="-128"/>
            </a:endParaRPr>
          </a:p>
        </p:txBody>
      </p:sp>
      <p:pic>
        <p:nvPicPr>
          <p:cNvPr id="551941" name="Picture 5" descr="アイシャドーアーチファクト"/>
          <p:cNvPicPr>
            <a:picLocks noChangeAspect="1" noChangeArrowheads="1"/>
          </p:cNvPicPr>
          <p:nvPr/>
        </p:nvPicPr>
        <p:blipFill>
          <a:blip r:embed="rId2" cstate="print"/>
          <a:srcRect/>
          <a:stretch>
            <a:fillRect/>
          </a:stretch>
        </p:blipFill>
        <p:spPr bwMode="auto">
          <a:xfrm>
            <a:off x="1491492" y="3228255"/>
            <a:ext cx="6913563" cy="2689225"/>
          </a:xfrm>
          <a:prstGeom prst="rect">
            <a:avLst/>
          </a:prstGeom>
          <a:noFill/>
        </p:spPr>
      </p:pic>
      <p:sp>
        <p:nvSpPr>
          <p:cNvPr id="551942" name="Rectangle 6"/>
          <p:cNvSpPr>
            <a:spLocks noChangeArrowheads="1"/>
          </p:cNvSpPr>
          <p:nvPr/>
        </p:nvSpPr>
        <p:spPr bwMode="auto">
          <a:xfrm>
            <a:off x="903288" y="2052107"/>
            <a:ext cx="8175625" cy="4111625"/>
          </a:xfrm>
          <a:prstGeom prst="rect">
            <a:avLst/>
          </a:prstGeom>
          <a:noFill/>
          <a:ln w="38100">
            <a:solidFill>
              <a:schemeClr val="accent2"/>
            </a:solidFill>
            <a:miter lim="800000"/>
            <a:headEnd/>
            <a:tailEnd/>
          </a:ln>
          <a:effectLst/>
        </p:spPr>
        <p:txBody>
          <a:bodyPr wrap="none" anchor="ctr"/>
          <a:lstStyle/>
          <a:p>
            <a:endParaRPr lang="ja-JP" altLang="en-US"/>
          </a:p>
        </p:txBody>
      </p:sp>
      <p:sp>
        <p:nvSpPr>
          <p:cNvPr id="551943" name="Rectangle 7"/>
          <p:cNvSpPr>
            <a:spLocks noChangeArrowheads="1"/>
          </p:cNvSpPr>
          <p:nvPr/>
        </p:nvSpPr>
        <p:spPr bwMode="auto">
          <a:xfrm>
            <a:off x="179388" y="1412875"/>
            <a:ext cx="9066212" cy="1015663"/>
          </a:xfrm>
          <a:prstGeom prst="rect">
            <a:avLst/>
          </a:prstGeom>
          <a:noFill/>
          <a:ln w="9525">
            <a:noFill/>
            <a:miter lim="800000"/>
            <a:headEnd/>
            <a:tailEnd/>
          </a:ln>
          <a:effectLst/>
        </p:spPr>
        <p:txBody>
          <a:bodyPr wrap="square">
            <a:spAutoFit/>
          </a:bodyPr>
          <a:lstStyle/>
          <a:p>
            <a:r>
              <a:rPr lang="en-US" altLang="ja-JP" sz="2000" b="1" dirty="0">
                <a:latin typeface="ＭＳ Ｐゴシック" pitchFamily="50" charset="-128"/>
              </a:rPr>
              <a:t>【</a:t>
            </a:r>
            <a:r>
              <a:rPr lang="ja-JP" altLang="en-US" sz="2000" b="1" dirty="0">
                <a:latin typeface="ＭＳ Ｐゴシック" pitchFamily="50" charset="-128"/>
              </a:rPr>
              <a:t>磁化率アーチファクト　　（</a:t>
            </a:r>
            <a:r>
              <a:rPr lang="en-US" altLang="ja-JP" sz="2000" b="1" dirty="0">
                <a:latin typeface="ＭＳ Ｐゴシック" pitchFamily="50" charset="-128"/>
              </a:rPr>
              <a:t>magnetic susceptibility artifact</a:t>
            </a:r>
            <a:r>
              <a:rPr lang="ja-JP" altLang="en-US" sz="2000" b="1" dirty="0">
                <a:latin typeface="ＭＳ Ｐゴシック" pitchFamily="50" charset="-128"/>
              </a:rPr>
              <a:t>）</a:t>
            </a:r>
            <a:r>
              <a:rPr lang="en-US" altLang="ja-JP" sz="2000" b="1" dirty="0">
                <a:latin typeface="ＭＳ Ｐゴシック" pitchFamily="50" charset="-128"/>
              </a:rPr>
              <a:t>】</a:t>
            </a:r>
          </a:p>
          <a:p>
            <a:endParaRPr lang="en-US" altLang="ja-JP" sz="2000" b="1" dirty="0">
              <a:latin typeface="ＭＳ Ｐゴシック" pitchFamily="50" charset="-128"/>
            </a:endParaRPr>
          </a:p>
          <a:p>
            <a:endParaRPr lang="en-US" altLang="ja-JP" sz="2000" b="1" dirty="0">
              <a:latin typeface="ＭＳ Ｐゴシック" pitchFamily="50" charset="-128"/>
            </a:endParaRPr>
          </a:p>
        </p:txBody>
      </p:sp>
    </p:spTree>
    <p:extLst>
      <p:ext uri="{BB962C8B-B14F-4D97-AF65-F5344CB8AC3E}">
        <p14:creationId xmlns:p14="http://schemas.microsoft.com/office/powerpoint/2010/main" val="35358158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Grp="1" noChangeArrowheads="1"/>
          </p:cNvSpPr>
          <p:nvPr>
            <p:ph type="sldNum" sz="quarter" idx="12"/>
          </p:nvPr>
        </p:nvSpPr>
        <p:spPr>
          <a:noFill/>
        </p:spPr>
        <p:txBody>
          <a:bodyPr/>
          <a:lstStyle/>
          <a:p>
            <a:fld id="{6AEA2046-D16C-451C-9034-ACBC48D1BECF}" type="slidenum">
              <a:rPr lang="en-US" altLang="zh-CN" smtClean="0"/>
              <a:pPr/>
              <a:t>54</a:t>
            </a:fld>
            <a:endParaRPr lang="en-US" altLang="zh-CN" smtClean="0"/>
          </a:p>
        </p:txBody>
      </p:sp>
      <p:pic>
        <p:nvPicPr>
          <p:cNvPr id="66564" name="Picture 17" descr="posi"/>
          <p:cNvPicPr>
            <a:picLocks noChangeArrowheads="1"/>
          </p:cNvPicPr>
          <p:nvPr/>
        </p:nvPicPr>
        <p:blipFill>
          <a:blip r:embed="rId3" cstate="print"/>
          <a:srcRect l="13474" t="9000" r="13474" b="10799"/>
          <a:stretch>
            <a:fillRect/>
          </a:stretch>
        </p:blipFill>
        <p:spPr bwMode="auto">
          <a:xfrm>
            <a:off x="1443038" y="4149997"/>
            <a:ext cx="2879725" cy="2519363"/>
          </a:xfrm>
          <a:prstGeom prst="rect">
            <a:avLst/>
          </a:prstGeom>
          <a:noFill/>
          <a:ln w="9525">
            <a:noFill/>
            <a:miter lim="800000"/>
            <a:headEnd/>
            <a:tailEnd/>
          </a:ln>
        </p:spPr>
      </p:pic>
      <p:pic>
        <p:nvPicPr>
          <p:cNvPr id="66565" name="Picture 18" descr="nega"/>
          <p:cNvPicPr>
            <a:picLocks noChangeArrowheads="1"/>
          </p:cNvPicPr>
          <p:nvPr/>
        </p:nvPicPr>
        <p:blipFill>
          <a:blip r:embed="rId4" cstate="print"/>
          <a:srcRect l="13474" t="9000" r="13474" b="10799"/>
          <a:stretch>
            <a:fillRect/>
          </a:stretch>
        </p:blipFill>
        <p:spPr bwMode="auto">
          <a:xfrm>
            <a:off x="1447800" y="1002606"/>
            <a:ext cx="2879725" cy="2519362"/>
          </a:xfrm>
          <a:prstGeom prst="rect">
            <a:avLst/>
          </a:prstGeom>
          <a:noFill/>
          <a:ln w="9525">
            <a:noFill/>
            <a:miter lim="800000"/>
            <a:headEnd/>
            <a:tailEnd/>
          </a:ln>
        </p:spPr>
      </p:pic>
      <p:sp>
        <p:nvSpPr>
          <p:cNvPr id="66568" name="AutoShape 10"/>
          <p:cNvSpPr>
            <a:spLocks noChangeArrowheads="1"/>
          </p:cNvSpPr>
          <p:nvPr/>
        </p:nvSpPr>
        <p:spPr bwMode="auto">
          <a:xfrm>
            <a:off x="4419600" y="3429000"/>
            <a:ext cx="1066800" cy="7493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ja-JP" altLang="en-US"/>
          </a:p>
        </p:txBody>
      </p:sp>
      <p:sp>
        <p:nvSpPr>
          <p:cNvPr id="66569" name="Text Box 21"/>
          <p:cNvSpPr txBox="1">
            <a:spLocks noChangeArrowheads="1"/>
          </p:cNvSpPr>
          <p:nvPr/>
        </p:nvSpPr>
        <p:spPr bwMode="auto">
          <a:xfrm>
            <a:off x="4644008" y="3645024"/>
            <a:ext cx="792088" cy="304800"/>
          </a:xfrm>
          <a:prstGeom prst="rect">
            <a:avLst/>
          </a:prstGeom>
          <a:noFill/>
          <a:ln w="9525">
            <a:noFill/>
            <a:miter lim="800000"/>
            <a:headEnd/>
            <a:tailEnd/>
          </a:ln>
        </p:spPr>
        <p:txBody>
          <a:bodyPr wrap="square">
            <a:spAutoFit/>
          </a:bodyPr>
          <a:lstStyle/>
          <a:p>
            <a:pPr>
              <a:spcBef>
                <a:spcPct val="50000"/>
              </a:spcBef>
            </a:pPr>
            <a:r>
              <a:rPr lang="ja-JP" altLang="en-US" sz="1400" b="1" dirty="0" smtClean="0"/>
              <a:t>差分</a:t>
            </a:r>
            <a:endParaRPr lang="en-US" altLang="zh-CN" sz="1400" b="1" dirty="0"/>
          </a:p>
        </p:txBody>
      </p:sp>
      <p:sp>
        <p:nvSpPr>
          <p:cNvPr id="59402" name="Text Box 22"/>
          <p:cNvSpPr txBox="1">
            <a:spLocks noChangeArrowheads="1"/>
          </p:cNvSpPr>
          <p:nvPr/>
        </p:nvSpPr>
        <p:spPr bwMode="auto">
          <a:xfrm>
            <a:off x="5076056" y="5445224"/>
            <a:ext cx="3886200" cy="707886"/>
          </a:xfrm>
          <a:prstGeom prst="rect">
            <a:avLst/>
          </a:prstGeom>
          <a:noFill/>
          <a:ln w="9525">
            <a:noFill/>
            <a:miter lim="800000"/>
            <a:headEnd/>
            <a:tailEnd/>
          </a:ln>
        </p:spPr>
        <p:txBody>
          <a:bodyPr>
            <a:spAutoFit/>
          </a:bodyPr>
          <a:lstStyle/>
          <a:p>
            <a:pPr algn="ctr">
              <a:spcBef>
                <a:spcPct val="50000"/>
              </a:spcBef>
            </a:pPr>
            <a:r>
              <a:rPr lang="ja-JP" altLang="en-US" sz="2000" b="1" dirty="0" smtClean="0"/>
              <a:t>ＳＰＩＯ以外も現れる、訳の分からない画像に</a:t>
            </a:r>
            <a:r>
              <a:rPr lang="en-US" altLang="ja-JP" sz="2000" b="1" dirty="0" smtClean="0"/>
              <a:t>…</a:t>
            </a:r>
            <a:endParaRPr lang="en-US" altLang="zh-CN" sz="2000" b="1" dirty="0">
              <a:solidFill>
                <a:srgbClr val="0000CC"/>
              </a:solidFill>
            </a:endParaRPr>
          </a:p>
        </p:txBody>
      </p:sp>
      <p:pic>
        <p:nvPicPr>
          <p:cNvPr id="66571" name="Picture 10" descr="D:\Program Files\MATLAB\R2006b\work\data_zhu\functions\newpcgui\twogradient\2before.tif"/>
          <p:cNvPicPr>
            <a:picLocks noChangeArrowheads="1"/>
          </p:cNvPicPr>
          <p:nvPr/>
        </p:nvPicPr>
        <p:blipFill>
          <a:blip r:embed="rId5" cstate="print"/>
          <a:srcRect l="12834" t="7619" r="10159" b="10477"/>
          <a:stretch>
            <a:fillRect/>
          </a:stretch>
        </p:blipFill>
        <p:spPr bwMode="auto">
          <a:xfrm>
            <a:off x="5486400" y="1981200"/>
            <a:ext cx="3197225" cy="3121025"/>
          </a:xfrm>
          <a:prstGeom prst="rect">
            <a:avLst/>
          </a:prstGeom>
          <a:noFill/>
          <a:ln w="9525">
            <a:noFill/>
            <a:miter lim="800000"/>
            <a:headEnd/>
            <a:tailEnd/>
          </a:ln>
        </p:spPr>
      </p:pic>
      <p:sp>
        <p:nvSpPr>
          <p:cNvPr id="12" name="テキスト ボックス 72"/>
          <p:cNvSpPr txBox="1">
            <a:spLocks noChangeArrowheads="1"/>
          </p:cNvSpPr>
          <p:nvPr/>
        </p:nvSpPr>
        <p:spPr bwMode="auto">
          <a:xfrm>
            <a:off x="1443038" y="622876"/>
            <a:ext cx="2132315" cy="369332"/>
          </a:xfrm>
          <a:prstGeom prst="rect">
            <a:avLst/>
          </a:prstGeom>
          <a:noFill/>
          <a:ln w="9525">
            <a:noFill/>
            <a:miter lim="800000"/>
            <a:headEnd/>
            <a:tailEnd/>
          </a:ln>
        </p:spPr>
        <p:txBody>
          <a:bodyPr wrap="none">
            <a:spAutoFit/>
          </a:bodyPr>
          <a:lstStyle/>
          <a:p>
            <a:r>
              <a:rPr lang="ja-JP" altLang="en-US" b="1" i="1" u="sng" dirty="0" smtClean="0"/>
              <a:t>Ｚ傾斜磁場Ｇｚ</a:t>
            </a:r>
            <a:r>
              <a:rPr lang="en-US" altLang="ja-JP" b="1" i="1" u="sng" dirty="0" smtClean="0"/>
              <a:t>&gt; 0</a:t>
            </a:r>
            <a:endParaRPr lang="ja-JP" altLang="en-US" b="1" i="1" u="sng" dirty="0"/>
          </a:p>
        </p:txBody>
      </p:sp>
      <p:sp>
        <p:nvSpPr>
          <p:cNvPr id="13" name="テキスト ボックス 72"/>
          <p:cNvSpPr txBox="1">
            <a:spLocks noChangeArrowheads="1"/>
          </p:cNvSpPr>
          <p:nvPr/>
        </p:nvSpPr>
        <p:spPr bwMode="auto">
          <a:xfrm>
            <a:off x="1333332" y="3726761"/>
            <a:ext cx="2132315" cy="369332"/>
          </a:xfrm>
          <a:prstGeom prst="rect">
            <a:avLst/>
          </a:prstGeom>
          <a:noFill/>
          <a:ln w="9525">
            <a:noFill/>
            <a:miter lim="800000"/>
            <a:headEnd/>
            <a:tailEnd/>
          </a:ln>
        </p:spPr>
        <p:txBody>
          <a:bodyPr wrap="none">
            <a:spAutoFit/>
          </a:bodyPr>
          <a:lstStyle/>
          <a:p>
            <a:r>
              <a:rPr lang="ja-JP" altLang="en-US" b="1" i="1" u="sng" dirty="0" smtClean="0"/>
              <a:t>Ｚ傾斜磁場Ｇｚ</a:t>
            </a:r>
            <a:r>
              <a:rPr lang="en-US" altLang="ja-JP" b="1" i="1" u="sng" dirty="0" smtClean="0"/>
              <a:t>&lt; 0</a:t>
            </a:r>
            <a:endParaRPr lang="ja-JP" altLang="en-US" b="1" i="1" u="sng" dirty="0"/>
          </a:p>
        </p:txBody>
      </p:sp>
      <p:sp>
        <p:nvSpPr>
          <p:cNvPr id="14" name="円/楕円 13"/>
          <p:cNvSpPr/>
          <p:nvPr/>
        </p:nvSpPr>
        <p:spPr>
          <a:xfrm>
            <a:off x="7226568" y="3438729"/>
            <a:ext cx="432048" cy="576064"/>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6333288" y="3591129"/>
            <a:ext cx="432048" cy="576064"/>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a:stCxn id="18" idx="2"/>
            <a:endCxn id="14" idx="7"/>
          </p:cNvCxnSpPr>
          <p:nvPr/>
        </p:nvCxnSpPr>
        <p:spPr>
          <a:xfrm flipH="1">
            <a:off x="7595344" y="1532404"/>
            <a:ext cx="440901" cy="19906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226568" y="1163072"/>
            <a:ext cx="1619354" cy="369332"/>
          </a:xfrm>
          <a:prstGeom prst="rect">
            <a:avLst/>
          </a:prstGeom>
          <a:noFill/>
        </p:spPr>
        <p:txBody>
          <a:bodyPr wrap="none" rtlCol="0">
            <a:spAutoFit/>
          </a:bodyPr>
          <a:lstStyle/>
          <a:p>
            <a:r>
              <a:rPr kumimoji="1" lang="ja-JP" altLang="en-US" dirty="0" smtClean="0"/>
              <a:t>ＳＰＩＯあり腫瘍</a:t>
            </a:r>
            <a:endParaRPr kumimoji="1" lang="ja-JP" altLang="en-US" dirty="0"/>
          </a:p>
        </p:txBody>
      </p:sp>
      <p:cxnSp>
        <p:nvCxnSpPr>
          <p:cNvPr id="19" name="直線矢印コネクタ 18"/>
          <p:cNvCxnSpPr>
            <a:stCxn id="24" idx="2"/>
            <a:endCxn id="15" idx="2"/>
          </p:cNvCxnSpPr>
          <p:nvPr/>
        </p:nvCxnSpPr>
        <p:spPr>
          <a:xfrm rot="16200000" flipH="1">
            <a:off x="5060984" y="2606856"/>
            <a:ext cx="2169061" cy="37554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5148064" y="1340768"/>
            <a:ext cx="1619354" cy="369332"/>
          </a:xfrm>
          <a:prstGeom prst="rect">
            <a:avLst/>
          </a:prstGeom>
          <a:noFill/>
        </p:spPr>
        <p:txBody>
          <a:bodyPr wrap="none" rtlCol="0">
            <a:spAutoFit/>
          </a:bodyPr>
          <a:lstStyle/>
          <a:p>
            <a:r>
              <a:rPr kumimoji="1" lang="ja-JP" altLang="en-US" dirty="0" smtClean="0"/>
              <a:t>ＳＰＩＯあり腫瘍</a:t>
            </a:r>
            <a:endParaRPr kumimoji="1" lang="ja-JP" altLang="en-US" dirty="0"/>
          </a:p>
        </p:txBody>
      </p:sp>
    </p:spTree>
    <p:custDataLst>
      <p:tags r:id="rId1"/>
    </p:custDataLst>
    <p:extLst>
      <p:ext uri="{BB962C8B-B14F-4D97-AF65-F5344CB8AC3E}">
        <p14:creationId xmlns:p14="http://schemas.microsoft.com/office/powerpoint/2010/main" val="5642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402"/>
                                        </p:tgtEl>
                                        <p:attrNameLst>
                                          <p:attrName>style.visibility</p:attrName>
                                        </p:attrNameLst>
                                      </p:cBhvr>
                                      <p:to>
                                        <p:strVal val="visible"/>
                                      </p:to>
                                    </p:set>
                                    <p:anim calcmode="lin" valueType="num">
                                      <p:cBhvr additive="base">
                                        <p:cTn id="7" dur="500" fill="hold"/>
                                        <p:tgtEl>
                                          <p:spTgt spid="59402"/>
                                        </p:tgtEl>
                                        <p:attrNameLst>
                                          <p:attrName>ppt_x</p:attrName>
                                        </p:attrNameLst>
                                      </p:cBhvr>
                                      <p:tavLst>
                                        <p:tav tm="0">
                                          <p:val>
                                            <p:strVal val="#ppt_x"/>
                                          </p:val>
                                        </p:tav>
                                        <p:tav tm="100000">
                                          <p:val>
                                            <p:strVal val="#ppt_x"/>
                                          </p:val>
                                        </p:tav>
                                      </p:tavLst>
                                    </p:anim>
                                    <p:anim calcmode="lin" valueType="num">
                                      <p:cBhvr additive="base">
                                        <p:cTn id="8" dur="500" fill="hold"/>
                                        <p:tgtEl>
                                          <p:spTgt spid="594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6"/>
          <p:cNvSpPr>
            <a:spLocks noGrp="1" noChangeArrowheads="1"/>
          </p:cNvSpPr>
          <p:nvPr>
            <p:ph type="sldNum" sz="quarter" idx="12"/>
          </p:nvPr>
        </p:nvSpPr>
        <p:spPr>
          <a:noFill/>
        </p:spPr>
        <p:txBody>
          <a:bodyPr/>
          <a:lstStyle/>
          <a:p>
            <a:fld id="{E580F5F5-A915-43DD-978D-B17F70BA2571}" type="slidenum">
              <a:rPr lang="en-US" altLang="zh-CN" smtClean="0"/>
              <a:pPr/>
              <a:t>55</a:t>
            </a:fld>
            <a:endParaRPr lang="en-US" altLang="zh-CN" smtClean="0"/>
          </a:p>
        </p:txBody>
      </p:sp>
      <p:sp>
        <p:nvSpPr>
          <p:cNvPr id="12293" name="Rectangle 2"/>
          <p:cNvSpPr>
            <a:spLocks noGrp="1" noChangeArrowheads="1"/>
          </p:cNvSpPr>
          <p:nvPr>
            <p:ph type="title" idx="4294967295"/>
          </p:nvPr>
        </p:nvSpPr>
        <p:spPr>
          <a:xfrm>
            <a:off x="395536" y="0"/>
            <a:ext cx="8229600" cy="715963"/>
          </a:xfrm>
        </p:spPr>
        <p:txBody>
          <a:bodyPr/>
          <a:lstStyle/>
          <a:p>
            <a:pPr marL="342900" indent="-342900" eaLnBrk="1" hangingPunct="1"/>
            <a:r>
              <a:rPr lang="en-US" altLang="zh-CN" sz="2800" b="1" u="sng" dirty="0" smtClean="0"/>
              <a:t> SPIO</a:t>
            </a:r>
            <a:r>
              <a:rPr lang="ja-JP" altLang="en-US" sz="2800" b="1" u="sng" dirty="0" smtClean="0"/>
              <a:t>（磁性粒子）と脂肪の位置シフトが原因</a:t>
            </a:r>
            <a:endParaRPr lang="en-US" altLang="zh-CN" sz="2800" b="1" u="sng" dirty="0" smtClean="0"/>
          </a:p>
        </p:txBody>
      </p:sp>
      <p:sp>
        <p:nvSpPr>
          <p:cNvPr id="12294" name="Line 62"/>
          <p:cNvSpPr>
            <a:spLocks noChangeShapeType="1"/>
          </p:cNvSpPr>
          <p:nvPr/>
        </p:nvSpPr>
        <p:spPr bwMode="auto">
          <a:xfrm flipV="1">
            <a:off x="2133600" y="2895600"/>
            <a:ext cx="3800475" cy="0"/>
          </a:xfrm>
          <a:prstGeom prst="line">
            <a:avLst/>
          </a:prstGeom>
          <a:noFill/>
          <a:ln w="22225">
            <a:solidFill>
              <a:schemeClr val="tx1"/>
            </a:solidFill>
            <a:round/>
            <a:headEnd/>
            <a:tailEnd type="triangle" w="med" len="med"/>
          </a:ln>
        </p:spPr>
        <p:txBody>
          <a:bodyPr anchor="ctr">
            <a:spAutoFit/>
          </a:bodyPr>
          <a:lstStyle/>
          <a:p>
            <a:endParaRPr lang="ja-JP" altLang="en-US"/>
          </a:p>
        </p:txBody>
      </p:sp>
      <p:sp>
        <p:nvSpPr>
          <p:cNvPr id="12295" name="Text Box 10"/>
          <p:cNvSpPr txBox="1">
            <a:spLocks noChangeArrowheads="1"/>
          </p:cNvSpPr>
          <p:nvPr/>
        </p:nvSpPr>
        <p:spPr bwMode="auto">
          <a:xfrm>
            <a:off x="4932040" y="2564904"/>
            <a:ext cx="1804392" cy="369332"/>
          </a:xfrm>
          <a:prstGeom prst="rect">
            <a:avLst/>
          </a:prstGeom>
          <a:noFill/>
          <a:ln w="9525">
            <a:noFill/>
            <a:miter lim="800000"/>
            <a:headEnd/>
            <a:tailEnd/>
          </a:ln>
        </p:spPr>
        <p:txBody>
          <a:bodyPr wrap="square">
            <a:spAutoFit/>
          </a:bodyPr>
          <a:lstStyle/>
          <a:p>
            <a:pPr algn="ctr">
              <a:spcBef>
                <a:spcPct val="50000"/>
              </a:spcBef>
            </a:pPr>
            <a:r>
              <a:rPr lang="en-US" altLang="zh-CN" dirty="0" smtClean="0"/>
              <a:t>x</a:t>
            </a:r>
            <a:endParaRPr lang="en-US" altLang="zh-CN" dirty="0"/>
          </a:p>
        </p:txBody>
      </p:sp>
      <p:sp>
        <p:nvSpPr>
          <p:cNvPr id="12296" name="Text Box 13"/>
          <p:cNvSpPr txBox="1">
            <a:spLocks noChangeArrowheads="1"/>
          </p:cNvSpPr>
          <p:nvPr/>
        </p:nvSpPr>
        <p:spPr bwMode="auto">
          <a:xfrm>
            <a:off x="683568" y="3138488"/>
            <a:ext cx="2133600" cy="366712"/>
          </a:xfrm>
          <a:prstGeom prst="rect">
            <a:avLst/>
          </a:prstGeom>
          <a:noFill/>
          <a:ln w="9525">
            <a:noFill/>
            <a:miter lim="800000"/>
            <a:headEnd/>
            <a:tailEnd/>
          </a:ln>
        </p:spPr>
        <p:txBody>
          <a:bodyPr>
            <a:spAutoFit/>
          </a:bodyPr>
          <a:lstStyle/>
          <a:p>
            <a:pPr>
              <a:spcBef>
                <a:spcPct val="50000"/>
              </a:spcBef>
            </a:pPr>
            <a:r>
              <a:rPr lang="ja-JP" altLang="en-US" dirty="0" smtClean="0">
                <a:solidFill>
                  <a:srgbClr val="0000CC"/>
                </a:solidFill>
              </a:rPr>
              <a:t>Ｚ傾斜磁場　</a:t>
            </a:r>
            <a:r>
              <a:rPr lang="en-US" altLang="ja-JP" dirty="0" err="1" smtClean="0">
                <a:solidFill>
                  <a:srgbClr val="0000CC"/>
                </a:solidFill>
              </a:rPr>
              <a:t>Gz</a:t>
            </a:r>
            <a:r>
              <a:rPr lang="en-US" altLang="ja-JP" dirty="0" smtClean="0">
                <a:solidFill>
                  <a:srgbClr val="0000CC"/>
                </a:solidFill>
              </a:rPr>
              <a:t> &gt; 0</a:t>
            </a:r>
            <a:endParaRPr lang="en-US" altLang="zh-CN" dirty="0">
              <a:solidFill>
                <a:srgbClr val="0000CC"/>
              </a:solidFill>
            </a:endParaRPr>
          </a:p>
        </p:txBody>
      </p:sp>
      <p:sp>
        <p:nvSpPr>
          <p:cNvPr id="12297" name="Text Box 14"/>
          <p:cNvSpPr txBox="1">
            <a:spLocks noChangeArrowheads="1"/>
          </p:cNvSpPr>
          <p:nvPr/>
        </p:nvSpPr>
        <p:spPr bwMode="auto">
          <a:xfrm>
            <a:off x="683568" y="6165304"/>
            <a:ext cx="2133600" cy="366713"/>
          </a:xfrm>
          <a:prstGeom prst="rect">
            <a:avLst/>
          </a:prstGeom>
          <a:noFill/>
          <a:ln w="9525">
            <a:noFill/>
            <a:miter lim="800000"/>
            <a:headEnd/>
            <a:tailEnd/>
          </a:ln>
        </p:spPr>
        <p:txBody>
          <a:bodyPr>
            <a:spAutoFit/>
          </a:bodyPr>
          <a:lstStyle/>
          <a:p>
            <a:pPr>
              <a:spcBef>
                <a:spcPct val="50000"/>
              </a:spcBef>
            </a:pPr>
            <a:r>
              <a:rPr lang="ja-JP" altLang="en-US" dirty="0" smtClean="0">
                <a:solidFill>
                  <a:srgbClr val="0000CC"/>
                </a:solidFill>
              </a:rPr>
              <a:t>Ｚ傾斜磁場　</a:t>
            </a:r>
            <a:r>
              <a:rPr lang="en-US" altLang="ja-JP" dirty="0" err="1" smtClean="0">
                <a:solidFill>
                  <a:srgbClr val="0000CC"/>
                </a:solidFill>
              </a:rPr>
              <a:t>Gz</a:t>
            </a:r>
            <a:r>
              <a:rPr lang="en-US" altLang="ja-JP" dirty="0" smtClean="0">
                <a:solidFill>
                  <a:srgbClr val="0000CC"/>
                </a:solidFill>
              </a:rPr>
              <a:t> &lt; 0</a:t>
            </a:r>
            <a:endParaRPr lang="en-US" altLang="zh-CN" dirty="0">
              <a:solidFill>
                <a:srgbClr val="0000CC"/>
              </a:solidFill>
            </a:endParaRPr>
          </a:p>
        </p:txBody>
      </p:sp>
      <p:graphicFrame>
        <p:nvGraphicFramePr>
          <p:cNvPr id="12290" name="Object 15"/>
          <p:cNvGraphicFramePr>
            <a:graphicFrameLocks noChangeAspect="1"/>
          </p:cNvGraphicFramePr>
          <p:nvPr/>
        </p:nvGraphicFramePr>
        <p:xfrm>
          <a:off x="5867400" y="3657600"/>
          <a:ext cx="2552700" cy="511175"/>
        </p:xfrm>
        <a:graphic>
          <a:graphicData uri="http://schemas.openxmlformats.org/presentationml/2006/ole">
            <mc:AlternateContent xmlns:mc="http://schemas.openxmlformats.org/markup-compatibility/2006">
              <mc:Choice xmlns:v="urn:schemas-microsoft-com:vml" Requires="v">
                <p:oleObj spid="_x0000_s6182" name="Equation" r:id="rId3" imgW="1143000" imgH="228600" progId="">
                  <p:embed/>
                </p:oleObj>
              </mc:Choice>
              <mc:Fallback>
                <p:oleObj name="Equation" r:id="rId3" imgW="1143000" imgH="2286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657600"/>
                        <a:ext cx="25527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8" name="Text Box 28"/>
          <p:cNvSpPr txBox="1">
            <a:spLocks noChangeArrowheads="1"/>
          </p:cNvSpPr>
          <p:nvPr/>
        </p:nvSpPr>
        <p:spPr bwMode="auto">
          <a:xfrm>
            <a:off x="5181600" y="3733800"/>
            <a:ext cx="762000" cy="366713"/>
          </a:xfrm>
          <a:prstGeom prst="rect">
            <a:avLst/>
          </a:prstGeom>
          <a:noFill/>
          <a:ln w="9525">
            <a:noFill/>
            <a:miter lim="800000"/>
            <a:headEnd/>
            <a:tailEnd/>
          </a:ln>
        </p:spPr>
        <p:txBody>
          <a:bodyPr>
            <a:spAutoFit/>
          </a:bodyPr>
          <a:lstStyle/>
          <a:p>
            <a:pPr>
              <a:spcBef>
                <a:spcPct val="50000"/>
              </a:spcBef>
            </a:pPr>
            <a:r>
              <a:rPr lang="en-US" altLang="zh-CN">
                <a:solidFill>
                  <a:srgbClr val="0000CC"/>
                </a:solidFill>
              </a:rPr>
              <a:t>SPIO</a:t>
            </a:r>
          </a:p>
        </p:txBody>
      </p:sp>
      <p:sp>
        <p:nvSpPr>
          <p:cNvPr id="12299" name="Text Box 29"/>
          <p:cNvSpPr txBox="1">
            <a:spLocks noChangeArrowheads="1"/>
          </p:cNvSpPr>
          <p:nvPr/>
        </p:nvSpPr>
        <p:spPr bwMode="auto">
          <a:xfrm>
            <a:off x="5105400" y="4967288"/>
            <a:ext cx="762000" cy="366712"/>
          </a:xfrm>
          <a:prstGeom prst="rect">
            <a:avLst/>
          </a:prstGeom>
          <a:noFill/>
          <a:ln w="9525">
            <a:noFill/>
            <a:miter lim="800000"/>
            <a:headEnd/>
            <a:tailEnd/>
          </a:ln>
        </p:spPr>
        <p:txBody>
          <a:bodyPr>
            <a:spAutoFit/>
          </a:bodyPr>
          <a:lstStyle/>
          <a:p>
            <a:pPr>
              <a:spcBef>
                <a:spcPct val="50000"/>
              </a:spcBef>
            </a:pPr>
            <a:r>
              <a:rPr lang="en-US" altLang="zh-CN">
                <a:solidFill>
                  <a:srgbClr val="0000CC"/>
                </a:solidFill>
              </a:rPr>
              <a:t>Fat</a:t>
            </a:r>
          </a:p>
        </p:txBody>
      </p:sp>
      <p:graphicFrame>
        <p:nvGraphicFramePr>
          <p:cNvPr id="12291" name="Object 30"/>
          <p:cNvGraphicFramePr>
            <a:graphicFrameLocks noChangeAspect="1"/>
          </p:cNvGraphicFramePr>
          <p:nvPr/>
        </p:nvGraphicFramePr>
        <p:xfrm>
          <a:off x="5562600" y="4876800"/>
          <a:ext cx="2752725" cy="511175"/>
        </p:xfrm>
        <a:graphic>
          <a:graphicData uri="http://schemas.openxmlformats.org/presentationml/2006/ole">
            <mc:AlternateContent xmlns:mc="http://schemas.openxmlformats.org/markup-compatibility/2006">
              <mc:Choice xmlns:v="urn:schemas-microsoft-com:vml" Requires="v">
                <p:oleObj spid="_x0000_s6183" name="Equation" r:id="rId5" imgW="1231560" imgH="228600" progId="">
                  <p:embed/>
                </p:oleObj>
              </mc:Choice>
              <mc:Fallback>
                <p:oleObj name="Equation" r:id="rId5" imgW="1231560" imgH="2286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4876800"/>
                        <a:ext cx="27527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00" name="Rectangle 31"/>
          <p:cNvSpPr>
            <a:spLocks noChangeArrowheads="1"/>
          </p:cNvSpPr>
          <p:nvPr/>
        </p:nvSpPr>
        <p:spPr bwMode="auto">
          <a:xfrm>
            <a:off x="5029200" y="3581400"/>
            <a:ext cx="3505200" cy="990600"/>
          </a:xfrm>
          <a:prstGeom prst="rect">
            <a:avLst/>
          </a:prstGeom>
          <a:solidFill>
            <a:schemeClr val="accent1">
              <a:alpha val="0"/>
            </a:schemeClr>
          </a:solidFill>
          <a:ln w="28575">
            <a:solidFill>
              <a:srgbClr val="0000CC"/>
            </a:solidFill>
            <a:miter lim="800000"/>
            <a:headEnd/>
            <a:tailEnd/>
          </a:ln>
        </p:spPr>
        <p:txBody>
          <a:bodyPr wrap="none" anchor="ctr"/>
          <a:lstStyle/>
          <a:p>
            <a:endParaRPr lang="zh-CN" altLang="en-US"/>
          </a:p>
        </p:txBody>
      </p:sp>
      <p:sp>
        <p:nvSpPr>
          <p:cNvPr id="12301" name="Rectangle 32"/>
          <p:cNvSpPr>
            <a:spLocks noChangeArrowheads="1"/>
          </p:cNvSpPr>
          <p:nvPr/>
        </p:nvSpPr>
        <p:spPr bwMode="auto">
          <a:xfrm>
            <a:off x="5029200" y="4800600"/>
            <a:ext cx="3505200" cy="990600"/>
          </a:xfrm>
          <a:prstGeom prst="rect">
            <a:avLst/>
          </a:prstGeom>
          <a:solidFill>
            <a:schemeClr val="accent1">
              <a:alpha val="0"/>
            </a:schemeClr>
          </a:solidFill>
          <a:ln w="28575">
            <a:solidFill>
              <a:srgbClr val="0000CC"/>
            </a:solidFill>
            <a:miter lim="800000"/>
            <a:headEnd/>
            <a:tailEnd/>
          </a:ln>
        </p:spPr>
        <p:txBody>
          <a:bodyPr wrap="none" anchor="ctr"/>
          <a:lstStyle/>
          <a:p>
            <a:endParaRPr lang="zh-CN" altLang="en-US"/>
          </a:p>
        </p:txBody>
      </p:sp>
      <p:sp>
        <p:nvSpPr>
          <p:cNvPr id="12302" name="Text Box 33"/>
          <p:cNvSpPr txBox="1">
            <a:spLocks noChangeArrowheads="1"/>
          </p:cNvSpPr>
          <p:nvPr/>
        </p:nvSpPr>
        <p:spPr bwMode="auto">
          <a:xfrm>
            <a:off x="5486400" y="4202113"/>
            <a:ext cx="2743200" cy="369887"/>
          </a:xfrm>
          <a:prstGeom prst="rect">
            <a:avLst/>
          </a:prstGeom>
          <a:noFill/>
          <a:ln w="9525">
            <a:noFill/>
            <a:miter lim="800000"/>
            <a:headEnd/>
            <a:tailEnd/>
          </a:ln>
        </p:spPr>
        <p:txBody>
          <a:bodyPr>
            <a:spAutoFit/>
          </a:bodyPr>
          <a:lstStyle/>
          <a:p>
            <a:pPr>
              <a:spcBef>
                <a:spcPct val="50000"/>
              </a:spcBef>
            </a:pPr>
            <a:r>
              <a:rPr lang="en-US" altLang="zh-CN"/>
              <a:t>Function of position</a:t>
            </a:r>
          </a:p>
        </p:txBody>
      </p:sp>
      <p:sp>
        <p:nvSpPr>
          <p:cNvPr id="12303" name="Text Box 34"/>
          <p:cNvSpPr txBox="1">
            <a:spLocks noChangeArrowheads="1"/>
          </p:cNvSpPr>
          <p:nvPr/>
        </p:nvSpPr>
        <p:spPr bwMode="auto">
          <a:xfrm>
            <a:off x="6248400" y="5410200"/>
            <a:ext cx="1676400" cy="366713"/>
          </a:xfrm>
          <a:prstGeom prst="rect">
            <a:avLst/>
          </a:prstGeom>
          <a:noFill/>
          <a:ln w="9525">
            <a:noFill/>
            <a:miter lim="800000"/>
            <a:headEnd/>
            <a:tailEnd/>
          </a:ln>
        </p:spPr>
        <p:txBody>
          <a:bodyPr>
            <a:spAutoFit/>
          </a:bodyPr>
          <a:lstStyle/>
          <a:p>
            <a:pPr>
              <a:spcBef>
                <a:spcPct val="50000"/>
              </a:spcBef>
            </a:pPr>
            <a:r>
              <a:rPr lang="en-US" altLang="zh-CN"/>
              <a:t>Constant</a:t>
            </a:r>
          </a:p>
        </p:txBody>
      </p:sp>
      <p:grpSp>
        <p:nvGrpSpPr>
          <p:cNvPr id="2" name="Group 46"/>
          <p:cNvGrpSpPr>
            <a:grpSpLocks/>
          </p:cNvGrpSpPr>
          <p:nvPr/>
        </p:nvGrpSpPr>
        <p:grpSpPr bwMode="auto">
          <a:xfrm>
            <a:off x="457200" y="561975"/>
            <a:ext cx="4572000" cy="6143625"/>
            <a:chOff x="576" y="192"/>
            <a:chExt cx="2880" cy="3870"/>
          </a:xfrm>
        </p:grpSpPr>
        <p:grpSp>
          <p:nvGrpSpPr>
            <p:cNvPr id="3" name="Group 45"/>
            <p:cNvGrpSpPr>
              <a:grpSpLocks/>
            </p:cNvGrpSpPr>
            <p:nvPr/>
          </p:nvGrpSpPr>
          <p:grpSpPr bwMode="auto">
            <a:xfrm>
              <a:off x="1776" y="192"/>
              <a:ext cx="1680" cy="3870"/>
              <a:chOff x="1776" y="192"/>
              <a:chExt cx="1680" cy="3870"/>
            </a:xfrm>
          </p:grpSpPr>
          <p:pic>
            <p:nvPicPr>
              <p:cNvPr id="12307" name="Picture 32" descr="spio1"/>
              <p:cNvPicPr>
                <a:picLocks noChangeAspect="1" noChangeArrowheads="1"/>
              </p:cNvPicPr>
              <p:nvPr/>
            </p:nvPicPr>
            <p:blipFill>
              <a:blip r:embed="rId7" cstate="print"/>
              <a:srcRect/>
              <a:stretch>
                <a:fillRect/>
              </a:stretch>
            </p:blipFill>
            <p:spPr bwMode="auto">
              <a:xfrm>
                <a:off x="2010" y="480"/>
                <a:ext cx="1158" cy="1134"/>
              </a:xfrm>
              <a:prstGeom prst="rect">
                <a:avLst/>
              </a:prstGeom>
              <a:noFill/>
              <a:ln w="9525">
                <a:noFill/>
                <a:miter lim="800000"/>
                <a:headEnd/>
                <a:tailEnd/>
              </a:ln>
            </p:spPr>
          </p:pic>
          <p:pic>
            <p:nvPicPr>
              <p:cNvPr id="12308" name="Picture 33" descr="spio2"/>
              <p:cNvPicPr>
                <a:picLocks noChangeAspect="1" noChangeArrowheads="1"/>
              </p:cNvPicPr>
              <p:nvPr/>
            </p:nvPicPr>
            <p:blipFill>
              <a:blip r:embed="rId8" cstate="print"/>
              <a:srcRect/>
              <a:stretch>
                <a:fillRect/>
              </a:stretch>
            </p:blipFill>
            <p:spPr bwMode="auto">
              <a:xfrm>
                <a:off x="2016" y="1776"/>
                <a:ext cx="1124" cy="1133"/>
              </a:xfrm>
              <a:prstGeom prst="rect">
                <a:avLst/>
              </a:prstGeom>
              <a:noFill/>
              <a:ln w="9525">
                <a:noFill/>
                <a:miter lim="800000"/>
                <a:headEnd/>
                <a:tailEnd/>
              </a:ln>
            </p:spPr>
          </p:pic>
          <p:pic>
            <p:nvPicPr>
              <p:cNvPr id="12309" name="Picture 34" descr="spio3"/>
              <p:cNvPicPr>
                <a:picLocks noChangeAspect="1" noChangeArrowheads="1"/>
              </p:cNvPicPr>
              <p:nvPr/>
            </p:nvPicPr>
            <p:blipFill>
              <a:blip r:embed="rId9" cstate="print"/>
              <a:srcRect/>
              <a:stretch>
                <a:fillRect/>
              </a:stretch>
            </p:blipFill>
            <p:spPr bwMode="auto">
              <a:xfrm>
                <a:off x="2016" y="2928"/>
                <a:ext cx="1115" cy="1134"/>
              </a:xfrm>
              <a:prstGeom prst="rect">
                <a:avLst/>
              </a:prstGeom>
              <a:noFill/>
              <a:ln w="9525">
                <a:noFill/>
                <a:miter lim="800000"/>
                <a:headEnd/>
                <a:tailEnd/>
              </a:ln>
            </p:spPr>
          </p:pic>
          <p:cxnSp>
            <p:nvCxnSpPr>
              <p:cNvPr id="12310" name="AutoShape 19"/>
              <p:cNvCxnSpPr>
                <a:cxnSpLocks noChangeShapeType="1"/>
              </p:cNvCxnSpPr>
              <p:nvPr/>
            </p:nvCxnSpPr>
            <p:spPr bwMode="auto">
              <a:xfrm flipV="1">
                <a:off x="2543" y="192"/>
                <a:ext cx="1" cy="3792"/>
              </a:xfrm>
              <a:prstGeom prst="straightConnector1">
                <a:avLst/>
              </a:prstGeom>
              <a:noFill/>
              <a:ln w="22225">
                <a:solidFill>
                  <a:srgbClr val="0000FF"/>
                </a:solidFill>
                <a:round/>
                <a:headEnd/>
                <a:tailEnd/>
              </a:ln>
            </p:spPr>
          </p:cxnSp>
          <p:cxnSp>
            <p:nvCxnSpPr>
              <p:cNvPr id="12311" name="AutoShape 18"/>
              <p:cNvCxnSpPr>
                <a:cxnSpLocks noChangeShapeType="1"/>
              </p:cNvCxnSpPr>
              <p:nvPr/>
            </p:nvCxnSpPr>
            <p:spPr bwMode="auto">
              <a:xfrm flipV="1">
                <a:off x="2831" y="240"/>
                <a:ext cx="1" cy="3792"/>
              </a:xfrm>
              <a:prstGeom prst="straightConnector1">
                <a:avLst/>
              </a:prstGeom>
              <a:noFill/>
              <a:ln w="22225">
                <a:solidFill>
                  <a:srgbClr val="FF0000"/>
                </a:solidFill>
                <a:round/>
                <a:headEnd/>
                <a:tailEnd/>
              </a:ln>
            </p:spPr>
          </p:cxnSp>
          <p:sp>
            <p:nvSpPr>
              <p:cNvPr id="12312" name="Text Box 20"/>
              <p:cNvSpPr txBox="1">
                <a:spLocks noChangeArrowheads="1"/>
              </p:cNvSpPr>
              <p:nvPr/>
            </p:nvSpPr>
            <p:spPr bwMode="auto">
              <a:xfrm>
                <a:off x="2976" y="960"/>
                <a:ext cx="480" cy="231"/>
              </a:xfrm>
              <a:prstGeom prst="rect">
                <a:avLst/>
              </a:prstGeom>
              <a:noFill/>
              <a:ln w="9525">
                <a:noFill/>
                <a:miter lim="800000"/>
                <a:headEnd/>
                <a:tailEnd/>
              </a:ln>
            </p:spPr>
            <p:txBody>
              <a:bodyPr>
                <a:spAutoFit/>
              </a:bodyPr>
              <a:lstStyle/>
              <a:p>
                <a:pPr>
                  <a:spcBef>
                    <a:spcPct val="50000"/>
                  </a:spcBef>
                </a:pPr>
                <a:r>
                  <a:rPr lang="en-US" altLang="zh-CN"/>
                  <a:t>SPIO</a:t>
                </a:r>
              </a:p>
            </p:txBody>
          </p:sp>
          <p:sp>
            <p:nvSpPr>
              <p:cNvPr id="12313" name="Text Box 23"/>
              <p:cNvSpPr txBox="1">
                <a:spLocks noChangeArrowheads="1"/>
              </p:cNvSpPr>
              <p:nvPr/>
            </p:nvSpPr>
            <p:spPr bwMode="auto">
              <a:xfrm>
                <a:off x="2112" y="1248"/>
                <a:ext cx="480" cy="231"/>
              </a:xfrm>
              <a:prstGeom prst="rect">
                <a:avLst/>
              </a:prstGeom>
              <a:noFill/>
              <a:ln w="9525">
                <a:noFill/>
                <a:miter lim="800000"/>
                <a:headEnd/>
                <a:tailEnd/>
              </a:ln>
            </p:spPr>
            <p:txBody>
              <a:bodyPr>
                <a:spAutoFit/>
              </a:bodyPr>
              <a:lstStyle/>
              <a:p>
                <a:pPr>
                  <a:spcBef>
                    <a:spcPct val="50000"/>
                  </a:spcBef>
                </a:pPr>
                <a:r>
                  <a:rPr lang="ja-JP" altLang="en-US" dirty="0" smtClean="0">
                    <a:solidFill>
                      <a:schemeClr val="bg1"/>
                    </a:solidFill>
                  </a:rPr>
                  <a:t>脂肪</a:t>
                </a:r>
                <a:endParaRPr lang="en-US" altLang="zh-CN" dirty="0">
                  <a:solidFill>
                    <a:schemeClr val="bg1"/>
                  </a:solidFill>
                </a:endParaRPr>
              </a:p>
            </p:txBody>
          </p:sp>
          <p:sp>
            <p:nvSpPr>
              <p:cNvPr id="12318" name="AutoShape 43"/>
              <p:cNvSpPr>
                <a:spLocks/>
              </p:cNvSpPr>
              <p:nvPr/>
            </p:nvSpPr>
            <p:spPr bwMode="auto">
              <a:xfrm>
                <a:off x="1776" y="2352"/>
                <a:ext cx="240" cy="1200"/>
              </a:xfrm>
              <a:prstGeom prst="leftBrace">
                <a:avLst>
                  <a:gd name="adj1" fmla="val 41667"/>
                  <a:gd name="adj2" fmla="val 50000"/>
                </a:avLst>
              </a:prstGeom>
              <a:noFill/>
              <a:ln w="9525">
                <a:solidFill>
                  <a:schemeClr val="tx1"/>
                </a:solidFill>
                <a:round/>
                <a:headEnd/>
                <a:tailEnd/>
              </a:ln>
            </p:spPr>
            <p:txBody>
              <a:bodyPr wrap="none" anchor="ctr"/>
              <a:lstStyle/>
              <a:p>
                <a:endParaRPr lang="zh-CN" altLang="en-US"/>
              </a:p>
            </p:txBody>
          </p:sp>
        </p:grpSp>
        <p:pic>
          <p:nvPicPr>
            <p:cNvPr id="12306" name="Picture 44" descr="spiod"/>
            <p:cNvPicPr>
              <a:picLocks noChangeAspect="1" noChangeArrowheads="1"/>
            </p:cNvPicPr>
            <p:nvPr/>
          </p:nvPicPr>
          <p:blipFill>
            <a:blip r:embed="rId10" cstate="print"/>
            <a:srcRect/>
            <a:stretch>
              <a:fillRect/>
            </a:stretch>
          </p:blipFill>
          <p:spPr bwMode="auto">
            <a:xfrm>
              <a:off x="576" y="2400"/>
              <a:ext cx="1115" cy="1134"/>
            </a:xfrm>
            <a:prstGeom prst="rect">
              <a:avLst/>
            </a:prstGeom>
            <a:noFill/>
            <a:ln w="9525">
              <a:noFill/>
              <a:miter lim="800000"/>
              <a:headEnd/>
              <a:tailEnd/>
            </a:ln>
          </p:spPr>
        </p:pic>
      </p:grpSp>
      <p:sp>
        <p:nvSpPr>
          <p:cNvPr id="31" name="Text Box 13"/>
          <p:cNvSpPr txBox="1">
            <a:spLocks noChangeArrowheads="1"/>
          </p:cNvSpPr>
          <p:nvPr/>
        </p:nvSpPr>
        <p:spPr bwMode="auto">
          <a:xfrm>
            <a:off x="179512" y="3933056"/>
            <a:ext cx="936104" cy="366712"/>
          </a:xfrm>
          <a:prstGeom prst="rect">
            <a:avLst/>
          </a:prstGeom>
          <a:noFill/>
          <a:ln w="9525">
            <a:noFill/>
            <a:miter lim="800000"/>
            <a:headEnd/>
            <a:tailEnd/>
          </a:ln>
        </p:spPr>
        <p:txBody>
          <a:bodyPr wrap="square">
            <a:spAutoFit/>
          </a:bodyPr>
          <a:lstStyle/>
          <a:p>
            <a:pPr>
              <a:spcBef>
                <a:spcPct val="50000"/>
              </a:spcBef>
            </a:pPr>
            <a:r>
              <a:rPr lang="ja-JP" altLang="en-US" dirty="0" smtClean="0">
                <a:solidFill>
                  <a:srgbClr val="0000CC"/>
                </a:solidFill>
              </a:rPr>
              <a:t>差分</a:t>
            </a:r>
            <a:endParaRPr lang="en-US" altLang="zh-CN" dirty="0">
              <a:solidFill>
                <a:srgbClr val="0000CC"/>
              </a:solidFill>
            </a:endParaRPr>
          </a:p>
        </p:txBody>
      </p:sp>
    </p:spTree>
    <p:extLst>
      <p:ext uri="{BB962C8B-B14F-4D97-AF65-F5344CB8AC3E}">
        <p14:creationId xmlns:p14="http://schemas.microsoft.com/office/powerpoint/2010/main" val="10799729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
          <p:cNvSpPr>
            <a:spLocks noGrp="1" noChangeArrowheads="1"/>
          </p:cNvSpPr>
          <p:nvPr>
            <p:ph type="sldNum" sz="quarter" idx="12"/>
          </p:nvPr>
        </p:nvSpPr>
        <p:spPr>
          <a:noFill/>
        </p:spPr>
        <p:txBody>
          <a:bodyPr/>
          <a:lstStyle/>
          <a:p>
            <a:fld id="{07A3A441-2E60-4112-B728-694587D50E3D}" type="slidenum">
              <a:rPr lang="en-US" altLang="zh-CN" smtClean="0"/>
              <a:pPr/>
              <a:t>56</a:t>
            </a:fld>
            <a:endParaRPr lang="en-US" altLang="zh-CN" smtClean="0"/>
          </a:p>
        </p:txBody>
      </p:sp>
      <p:sp>
        <p:nvSpPr>
          <p:cNvPr id="67587" name="Rectangle 2"/>
          <p:cNvSpPr>
            <a:spLocks noGrp="1" noChangeArrowheads="1"/>
          </p:cNvSpPr>
          <p:nvPr>
            <p:ph type="title" idx="4294967295"/>
          </p:nvPr>
        </p:nvSpPr>
        <p:spPr>
          <a:xfrm>
            <a:off x="270933" y="169505"/>
            <a:ext cx="9144000" cy="715963"/>
          </a:xfrm>
        </p:spPr>
        <p:txBody>
          <a:bodyPr>
            <a:normAutofit fontScale="90000"/>
          </a:bodyPr>
          <a:lstStyle/>
          <a:p>
            <a:pPr marL="342900" indent="-342900" eaLnBrk="1" hangingPunct="1"/>
            <a:r>
              <a:rPr lang="ja-JP" altLang="en-US" sz="2800" b="1" u="sng" dirty="0" smtClean="0"/>
              <a:t>シフトを補正した後のスライス選択磁場ひずみ法による画像</a:t>
            </a:r>
            <a:endParaRPr lang="zh-CN" altLang="en-US" sz="2800" b="1" u="sng" dirty="0" smtClean="0"/>
          </a:p>
        </p:txBody>
      </p:sp>
      <p:pic>
        <p:nvPicPr>
          <p:cNvPr id="67588" name="Picture 10" descr="diff"/>
          <p:cNvPicPr>
            <a:picLocks noChangeArrowheads="1"/>
          </p:cNvPicPr>
          <p:nvPr/>
        </p:nvPicPr>
        <p:blipFill>
          <a:blip r:embed="rId2" cstate="print"/>
          <a:srcRect l="13474" t="9000" r="13474" b="10799"/>
          <a:stretch>
            <a:fillRect/>
          </a:stretch>
        </p:blipFill>
        <p:spPr bwMode="auto">
          <a:xfrm>
            <a:off x="4685655" y="1712091"/>
            <a:ext cx="3959225" cy="3959225"/>
          </a:xfrm>
          <a:prstGeom prst="rect">
            <a:avLst/>
          </a:prstGeom>
          <a:noFill/>
          <a:ln w="9525">
            <a:noFill/>
            <a:miter lim="800000"/>
            <a:headEnd/>
            <a:tailEnd/>
          </a:ln>
        </p:spPr>
      </p:pic>
      <p:sp>
        <p:nvSpPr>
          <p:cNvPr id="67589" name="Text Box 12"/>
          <p:cNvSpPr txBox="1">
            <a:spLocks noChangeArrowheads="1"/>
          </p:cNvSpPr>
          <p:nvPr/>
        </p:nvSpPr>
        <p:spPr bwMode="auto">
          <a:xfrm>
            <a:off x="1265039" y="5845147"/>
            <a:ext cx="2667000" cy="366713"/>
          </a:xfrm>
          <a:prstGeom prst="rect">
            <a:avLst/>
          </a:prstGeom>
          <a:noFill/>
          <a:ln w="9525">
            <a:noFill/>
            <a:miter lim="800000"/>
            <a:headEnd/>
            <a:tailEnd/>
          </a:ln>
        </p:spPr>
        <p:txBody>
          <a:bodyPr>
            <a:spAutoFit/>
          </a:bodyPr>
          <a:lstStyle/>
          <a:p>
            <a:pPr algn="ctr">
              <a:spcBef>
                <a:spcPct val="50000"/>
              </a:spcBef>
            </a:pPr>
            <a:r>
              <a:rPr lang="ja-JP" altLang="en-US" b="1" dirty="0" smtClean="0"/>
              <a:t>補正前</a:t>
            </a:r>
            <a:endParaRPr lang="en-US" altLang="zh-CN" b="1" dirty="0"/>
          </a:p>
        </p:txBody>
      </p:sp>
      <p:sp>
        <p:nvSpPr>
          <p:cNvPr id="67590" name="Text Box 13"/>
          <p:cNvSpPr txBox="1">
            <a:spLocks noChangeArrowheads="1"/>
          </p:cNvSpPr>
          <p:nvPr/>
        </p:nvSpPr>
        <p:spPr bwMode="auto">
          <a:xfrm>
            <a:off x="5261719" y="5744539"/>
            <a:ext cx="2667000" cy="366713"/>
          </a:xfrm>
          <a:prstGeom prst="rect">
            <a:avLst/>
          </a:prstGeom>
          <a:noFill/>
          <a:ln w="9525">
            <a:noFill/>
            <a:miter lim="800000"/>
            <a:headEnd/>
            <a:tailEnd/>
          </a:ln>
        </p:spPr>
        <p:txBody>
          <a:bodyPr>
            <a:spAutoFit/>
          </a:bodyPr>
          <a:lstStyle/>
          <a:p>
            <a:pPr algn="ctr">
              <a:spcBef>
                <a:spcPct val="50000"/>
              </a:spcBef>
            </a:pPr>
            <a:r>
              <a:rPr lang="ja-JP" altLang="en-US" b="1" dirty="0" smtClean="0"/>
              <a:t>補正後</a:t>
            </a:r>
            <a:endParaRPr lang="en-US" altLang="zh-CN" b="1" dirty="0"/>
          </a:p>
        </p:txBody>
      </p:sp>
      <p:sp>
        <p:nvSpPr>
          <p:cNvPr id="67591" name="Text Box 14"/>
          <p:cNvSpPr txBox="1">
            <a:spLocks noChangeArrowheads="1"/>
          </p:cNvSpPr>
          <p:nvPr/>
        </p:nvSpPr>
        <p:spPr bwMode="auto">
          <a:xfrm>
            <a:off x="7543800" y="3048000"/>
            <a:ext cx="1132656" cy="584775"/>
          </a:xfrm>
          <a:prstGeom prst="rect">
            <a:avLst/>
          </a:prstGeom>
          <a:noFill/>
          <a:ln w="9525">
            <a:noFill/>
            <a:miter lim="800000"/>
            <a:headEnd/>
            <a:tailEnd/>
          </a:ln>
        </p:spPr>
        <p:txBody>
          <a:bodyPr wrap="square">
            <a:spAutoFit/>
          </a:bodyPr>
          <a:lstStyle/>
          <a:p>
            <a:pPr>
              <a:spcBef>
                <a:spcPct val="50000"/>
              </a:spcBef>
            </a:pPr>
            <a:r>
              <a:rPr lang="ja-JP" altLang="en-US" sz="1600" b="1" dirty="0" smtClean="0">
                <a:solidFill>
                  <a:srgbClr val="FFCC00"/>
                </a:solidFill>
              </a:rPr>
              <a:t>ＳＰＩＯあり腫瘍</a:t>
            </a:r>
            <a:endParaRPr lang="en-US" altLang="zh-CN" sz="1600" b="1" dirty="0">
              <a:solidFill>
                <a:srgbClr val="FFCC00"/>
              </a:solidFill>
            </a:endParaRPr>
          </a:p>
        </p:txBody>
      </p:sp>
      <p:sp>
        <p:nvSpPr>
          <p:cNvPr id="67592" name="Text Box 15"/>
          <p:cNvSpPr txBox="1">
            <a:spLocks noChangeArrowheads="1"/>
          </p:cNvSpPr>
          <p:nvPr/>
        </p:nvSpPr>
        <p:spPr bwMode="auto">
          <a:xfrm>
            <a:off x="4648200" y="2895600"/>
            <a:ext cx="1219944" cy="584775"/>
          </a:xfrm>
          <a:prstGeom prst="rect">
            <a:avLst/>
          </a:prstGeom>
          <a:noFill/>
          <a:ln w="9525">
            <a:noFill/>
            <a:miter lim="800000"/>
            <a:headEnd/>
            <a:tailEnd/>
          </a:ln>
        </p:spPr>
        <p:txBody>
          <a:bodyPr wrap="square">
            <a:spAutoFit/>
          </a:bodyPr>
          <a:lstStyle/>
          <a:p>
            <a:pPr>
              <a:spcBef>
                <a:spcPct val="50000"/>
              </a:spcBef>
            </a:pPr>
            <a:r>
              <a:rPr lang="ja-JP" altLang="en-US" sz="1600" b="1" dirty="0" smtClean="0">
                <a:solidFill>
                  <a:srgbClr val="FFCC00"/>
                </a:solidFill>
              </a:rPr>
              <a:t>ＳＰＩＯなし腫瘍</a:t>
            </a:r>
            <a:endParaRPr lang="en-US" altLang="zh-CN" sz="1600" b="1" dirty="0">
              <a:solidFill>
                <a:srgbClr val="FFCC00"/>
              </a:solidFill>
            </a:endParaRPr>
          </a:p>
        </p:txBody>
      </p:sp>
      <p:pic>
        <p:nvPicPr>
          <p:cNvPr id="67593" name="Picture 10" descr="D:\Program Files\MATLAB\R2006b\work\data_zhu\functions\newpcgui\twogradient\2before.tif"/>
          <p:cNvPicPr>
            <a:picLocks noChangeArrowheads="1"/>
          </p:cNvPicPr>
          <p:nvPr/>
        </p:nvPicPr>
        <p:blipFill>
          <a:blip r:embed="rId3" cstate="print"/>
          <a:srcRect l="12834" t="7619" r="10159" b="10477"/>
          <a:stretch>
            <a:fillRect/>
          </a:stretch>
        </p:blipFill>
        <p:spPr bwMode="auto">
          <a:xfrm>
            <a:off x="430014" y="1730347"/>
            <a:ext cx="3959225" cy="3959225"/>
          </a:xfrm>
          <a:prstGeom prst="rect">
            <a:avLst/>
          </a:prstGeom>
          <a:noFill/>
          <a:ln w="9525">
            <a:noFill/>
            <a:miter lim="800000"/>
            <a:headEnd/>
            <a:tailEnd/>
          </a:ln>
        </p:spPr>
      </p:pic>
      <p:sp>
        <p:nvSpPr>
          <p:cNvPr id="10" name="円/楕円 9"/>
          <p:cNvSpPr/>
          <p:nvPr/>
        </p:nvSpPr>
        <p:spPr>
          <a:xfrm>
            <a:off x="7000816" y="3203248"/>
            <a:ext cx="432048" cy="576064"/>
          </a:xfrm>
          <a:prstGeom prst="ellipse">
            <a:avLst/>
          </a:prstGeom>
          <a:no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5782496" y="3284984"/>
            <a:ext cx="432048" cy="576064"/>
          </a:xfrm>
          <a:prstGeom prst="ellipse">
            <a:avLst/>
          </a:prstGeom>
          <a:no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14233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図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36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正方形/長方形 3"/>
          <p:cNvSpPr/>
          <p:nvPr/>
        </p:nvSpPr>
        <p:spPr>
          <a:xfrm>
            <a:off x="0" y="6756400"/>
            <a:ext cx="9144000"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 name="Rectangle 3"/>
          <p:cNvSpPr txBox="1">
            <a:spLocks noChangeArrowheads="1"/>
          </p:cNvSpPr>
          <p:nvPr/>
        </p:nvSpPr>
        <p:spPr>
          <a:xfrm>
            <a:off x="804863" y="1319213"/>
            <a:ext cx="7575550" cy="1341437"/>
          </a:xfrm>
          <a:prstGeom prst="rect">
            <a:avLst/>
          </a:prstGeom>
        </p:spPr>
        <p:txBody>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838200" indent="-838200">
              <a:defRPr/>
            </a:pPr>
            <a:r>
              <a:rPr lang="en-US" altLang="ja-JP" b="1" smtClean="0">
                <a:solidFill>
                  <a:srgbClr val="FFFF00"/>
                </a:solidFill>
                <a:effectLst>
                  <a:outerShdw blurRad="38100" dist="38100" dir="2700000" algn="tl">
                    <a:srgbClr val="000000"/>
                  </a:outerShdw>
                </a:effectLst>
                <a:latin typeface="メイリオ"/>
              </a:rPr>
              <a:t>Thank you for your attention. </a:t>
            </a:r>
            <a:endParaRPr lang="en-US" altLang="ja-JP" b="1" dirty="0" smtClean="0">
              <a:solidFill>
                <a:srgbClr val="FFFF00"/>
              </a:solidFill>
              <a:effectLst>
                <a:outerShdw blurRad="38100" dist="38100" dir="2700000" algn="tl">
                  <a:srgbClr val="000000"/>
                </a:outerShdw>
              </a:effectLst>
              <a:latin typeface="メイリオ"/>
            </a:endParaRPr>
          </a:p>
        </p:txBody>
      </p:sp>
      <p:sp>
        <p:nvSpPr>
          <p:cNvPr id="2" name="正方形/長方形 1"/>
          <p:cNvSpPr/>
          <p:nvPr/>
        </p:nvSpPr>
        <p:spPr>
          <a:xfrm>
            <a:off x="6536170" y="3429000"/>
            <a:ext cx="2659702" cy="369332"/>
          </a:xfrm>
          <a:prstGeom prst="rect">
            <a:avLst/>
          </a:prstGeom>
        </p:spPr>
        <p:txBody>
          <a:bodyPr wrap="none">
            <a:spAutoFit/>
          </a:bodyPr>
          <a:lstStyle/>
          <a:p>
            <a:r>
              <a:rPr lang="en-US" altLang="ja-JP" dirty="0">
                <a:solidFill>
                  <a:schemeClr val="accent5">
                    <a:lumMod val="20000"/>
                    <a:lumOff val="80000"/>
                  </a:schemeClr>
                </a:solidFill>
              </a:rPr>
              <a:t>http://hitachikaihin.go.jp/</a:t>
            </a:r>
            <a:endParaRPr lang="ja-JP" altLang="en-US" dirty="0">
              <a:solidFill>
                <a:schemeClr val="accent5">
                  <a:lumMod val="20000"/>
                  <a:lumOff val="80000"/>
                </a:schemeClr>
              </a:solidFill>
            </a:endParaRPr>
          </a:p>
        </p:txBody>
      </p:sp>
    </p:spTree>
    <p:extLst>
      <p:ext uri="{BB962C8B-B14F-4D97-AF65-F5344CB8AC3E}">
        <p14:creationId xmlns:p14="http://schemas.microsoft.com/office/powerpoint/2010/main" val="9998946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1024"/>
          <p:cNvGraphicFramePr>
            <a:graphicFrameLocks noChangeAspect="1"/>
          </p:cNvGraphicFramePr>
          <p:nvPr>
            <p:extLst>
              <p:ext uri="{D42A27DB-BD31-4B8C-83A1-F6EECF244321}">
                <p14:modId xmlns:p14="http://schemas.microsoft.com/office/powerpoint/2010/main" val="3517754674"/>
              </p:ext>
            </p:extLst>
          </p:nvPr>
        </p:nvGraphicFramePr>
        <p:xfrm>
          <a:off x="3000998" y="1299104"/>
          <a:ext cx="3637926" cy="5025496"/>
        </p:xfrm>
        <a:graphic>
          <a:graphicData uri="http://schemas.openxmlformats.org/presentationml/2006/ole">
            <mc:AlternateContent xmlns:mc="http://schemas.openxmlformats.org/markup-compatibility/2006">
              <mc:Choice xmlns:v="urn:schemas-microsoft-com:vml" Requires="v">
                <p:oleObj spid="_x0000_s5162" name="Photo Editor Photo" r:id="rId4" imgW="11895238" imgH="14180952" progId="MSPhotoEd.3">
                  <p:embed/>
                </p:oleObj>
              </mc:Choice>
              <mc:Fallback>
                <p:oleObj name="Photo Editor Photo" r:id="rId4" imgW="11895238" imgH="14180952"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998" y="1299104"/>
                        <a:ext cx="3637926" cy="5025496"/>
                      </a:xfrm>
                      <a:prstGeom prst="rect">
                        <a:avLst/>
                      </a:prstGeom>
                      <a:noFill/>
                      <a:ln>
                        <a:noFill/>
                      </a:ln>
                      <a:effectLst/>
                      <a:extLst/>
                    </p:spPr>
                  </p:pic>
                </p:oleObj>
              </mc:Fallback>
            </mc:AlternateContent>
          </a:graphicData>
        </a:graphic>
      </p:graphicFrame>
      <p:pic>
        <p:nvPicPr>
          <p:cNvPr id="8196" name="Picture 1027" descr="ノズル"/>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0199" y="762000"/>
            <a:ext cx="175736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5" name="Object 1025"/>
          <p:cNvGraphicFramePr>
            <a:graphicFrameLocks noChangeAspect="1"/>
          </p:cNvGraphicFramePr>
          <p:nvPr>
            <p:extLst>
              <p:ext uri="{D42A27DB-BD31-4B8C-83A1-F6EECF244321}">
                <p14:modId xmlns:p14="http://schemas.microsoft.com/office/powerpoint/2010/main" val="3909345871"/>
              </p:ext>
            </p:extLst>
          </p:nvPr>
        </p:nvGraphicFramePr>
        <p:xfrm>
          <a:off x="6756399" y="3581400"/>
          <a:ext cx="1779588" cy="2743200"/>
        </p:xfrm>
        <a:graphic>
          <a:graphicData uri="http://schemas.openxmlformats.org/presentationml/2006/ole">
            <mc:AlternateContent xmlns:mc="http://schemas.openxmlformats.org/markup-compatibility/2006">
              <mc:Choice xmlns:v="urn:schemas-microsoft-com:vml" Requires="v">
                <p:oleObj spid="_x0000_s5163" name="Photo Editor Photo" r:id="rId7" imgW="1181265" imgH="1819529" progId="MSPhotoEd.3">
                  <p:embed/>
                </p:oleObj>
              </mc:Choice>
              <mc:Fallback>
                <p:oleObj name="Photo Editor Photo" r:id="rId7" imgW="1181265" imgH="1819529"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6399" y="3581400"/>
                        <a:ext cx="1779588"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197" name="Picture 1029" descr="ノズルコーナメカ"/>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399" y="1219200"/>
            <a:ext cx="21336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1030" descr="下鏡３"/>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399" y="3581400"/>
            <a:ext cx="21018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1031"/>
          <p:cNvSpPr>
            <a:spLocks noGrp="1" noChangeArrowheads="1"/>
          </p:cNvSpPr>
          <p:nvPr>
            <p:ph type="title" idx="4294967295"/>
          </p:nvPr>
        </p:nvSpPr>
        <p:spPr>
          <a:xfrm>
            <a:off x="399786" y="245270"/>
            <a:ext cx="6263481" cy="609600"/>
          </a:xfrm>
        </p:spPr>
        <p:txBody>
          <a:bodyPr>
            <a:normAutofit/>
          </a:bodyPr>
          <a:lstStyle/>
          <a:p>
            <a:pPr algn="l" eaLnBrk="1" hangingPunct="1"/>
            <a:r>
              <a:rPr lang="ja-JP" altLang="en-US" sz="2000" dirty="0" smtClean="0"/>
              <a:t>原子炉圧力容器自動検査ロボット</a:t>
            </a:r>
            <a:r>
              <a:rPr lang="en-US" altLang="zh-CN" sz="2000" dirty="0" smtClean="0"/>
              <a:t>(</a:t>
            </a:r>
            <a:r>
              <a:rPr lang="en-US" altLang="en-US" sz="2000" dirty="0" smtClean="0"/>
              <a:t>Orbit setting type</a:t>
            </a:r>
            <a:r>
              <a:rPr lang="en-US" altLang="zh-CN" sz="2000" dirty="0" smtClean="0"/>
              <a:t>)</a:t>
            </a:r>
            <a:r>
              <a:rPr lang="ja-JP" altLang="en-US" sz="2000" dirty="0" smtClean="0"/>
              <a:t>　</a:t>
            </a:r>
          </a:p>
        </p:txBody>
      </p:sp>
      <p:sp>
        <p:nvSpPr>
          <p:cNvPr id="8200" name="Text Box 1032"/>
          <p:cNvSpPr txBox="1">
            <a:spLocks noChangeArrowheads="1"/>
          </p:cNvSpPr>
          <p:nvPr/>
        </p:nvSpPr>
        <p:spPr bwMode="auto">
          <a:xfrm>
            <a:off x="1041399" y="3048000"/>
            <a:ext cx="1287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Times New Roman" pitchFamily="18" charset="0"/>
                <a:ea typeface="ＭＳ Ｐゴシック" pitchFamily="50" charset="-128"/>
              </a:defRPr>
            </a:lvl1pPr>
            <a:lvl2pPr marL="742950" indent="-285750" eaLnBrk="0" hangingPunct="0">
              <a:defRPr kumimoji="1" sz="1600">
                <a:solidFill>
                  <a:schemeClr val="tx1"/>
                </a:solidFill>
                <a:latin typeface="Times New Roman" pitchFamily="18" charset="0"/>
                <a:ea typeface="ＭＳ Ｐゴシック" pitchFamily="50" charset="-128"/>
              </a:defRPr>
            </a:lvl2pPr>
            <a:lvl3pPr marL="1143000" indent="-228600" eaLnBrk="0" hangingPunct="0">
              <a:defRPr kumimoji="1" sz="1600">
                <a:solidFill>
                  <a:schemeClr val="tx1"/>
                </a:solidFill>
                <a:latin typeface="Times New Roman" pitchFamily="18" charset="0"/>
                <a:ea typeface="ＭＳ Ｐゴシック" pitchFamily="50" charset="-128"/>
              </a:defRPr>
            </a:lvl3pPr>
            <a:lvl4pPr marL="1600200" indent="-228600" eaLnBrk="0" hangingPunct="0">
              <a:defRPr kumimoji="1" sz="1600">
                <a:solidFill>
                  <a:schemeClr val="tx1"/>
                </a:solidFill>
                <a:latin typeface="Times New Roman" pitchFamily="18" charset="0"/>
                <a:ea typeface="ＭＳ Ｐゴシック" pitchFamily="50" charset="-128"/>
              </a:defRPr>
            </a:lvl4pPr>
            <a:lvl5pPr marL="2057400" indent="-228600" eaLnBrk="0" hangingPunct="0">
              <a:defRPr kumimoji="1" sz="1600">
                <a:solidFill>
                  <a:schemeClr val="tx1"/>
                </a:solidFill>
                <a:latin typeface="Times New Roman" pitchFamily="18" charset="0"/>
                <a:ea typeface="ＭＳ Ｐゴシック" pitchFamily="50" charset="-128"/>
              </a:defRPr>
            </a:lvl5pPr>
            <a:lvl6pPr marL="25146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6pPr>
            <a:lvl7pPr marL="29718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7pPr>
            <a:lvl8pPr marL="34290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8pPr>
            <a:lvl9pPr marL="38862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9pPr>
          </a:lstStyle>
          <a:p>
            <a:pPr eaLnBrk="1" hangingPunct="1"/>
            <a:r>
              <a:rPr lang="en-US" altLang="ja-JP" dirty="0"/>
              <a:t>nozzle corner</a:t>
            </a:r>
            <a:endParaRPr lang="ja-JP" altLang="en-US" dirty="0"/>
          </a:p>
        </p:txBody>
      </p:sp>
      <p:sp>
        <p:nvSpPr>
          <p:cNvPr id="8201" name="Text Box 1033"/>
          <p:cNvSpPr txBox="1">
            <a:spLocks noChangeArrowheads="1"/>
          </p:cNvSpPr>
          <p:nvPr/>
        </p:nvSpPr>
        <p:spPr bwMode="auto">
          <a:xfrm>
            <a:off x="1346199" y="6308725"/>
            <a:ext cx="2068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tx1"/>
                </a:solidFill>
                <a:latin typeface="Times New Roman" pitchFamily="18" charset="0"/>
                <a:ea typeface="ＭＳ Ｐゴシック" pitchFamily="50" charset="-128"/>
              </a:defRPr>
            </a:lvl1pPr>
            <a:lvl2pPr marL="742950" indent="-285750" eaLnBrk="0" hangingPunct="0">
              <a:defRPr kumimoji="1" sz="1600">
                <a:solidFill>
                  <a:schemeClr val="tx1"/>
                </a:solidFill>
                <a:latin typeface="Times New Roman" pitchFamily="18" charset="0"/>
                <a:ea typeface="ＭＳ Ｐゴシック" pitchFamily="50" charset="-128"/>
              </a:defRPr>
            </a:lvl2pPr>
            <a:lvl3pPr marL="1143000" indent="-228600" eaLnBrk="0" hangingPunct="0">
              <a:defRPr kumimoji="1" sz="1600">
                <a:solidFill>
                  <a:schemeClr val="tx1"/>
                </a:solidFill>
                <a:latin typeface="Times New Roman" pitchFamily="18" charset="0"/>
                <a:ea typeface="ＭＳ Ｐゴシック" pitchFamily="50" charset="-128"/>
              </a:defRPr>
            </a:lvl3pPr>
            <a:lvl4pPr marL="1600200" indent="-228600" eaLnBrk="0" hangingPunct="0">
              <a:defRPr kumimoji="1" sz="1600">
                <a:solidFill>
                  <a:schemeClr val="tx1"/>
                </a:solidFill>
                <a:latin typeface="Times New Roman" pitchFamily="18" charset="0"/>
                <a:ea typeface="ＭＳ Ｐゴシック" pitchFamily="50" charset="-128"/>
              </a:defRPr>
            </a:lvl4pPr>
            <a:lvl5pPr marL="2057400" indent="-228600" eaLnBrk="0" hangingPunct="0">
              <a:defRPr kumimoji="1" sz="1600">
                <a:solidFill>
                  <a:schemeClr val="tx1"/>
                </a:solidFill>
                <a:latin typeface="Times New Roman" pitchFamily="18" charset="0"/>
                <a:ea typeface="ＭＳ Ｐゴシック" pitchFamily="50" charset="-128"/>
              </a:defRPr>
            </a:lvl5pPr>
            <a:lvl6pPr marL="25146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6pPr>
            <a:lvl7pPr marL="29718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7pPr>
            <a:lvl8pPr marL="34290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8pPr>
            <a:lvl9pPr marL="38862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9pPr>
          </a:lstStyle>
          <a:p>
            <a:pPr eaLnBrk="1" hangingPunct="1"/>
            <a:r>
              <a:rPr lang="ja-JP" altLang="zh-CN" dirty="0"/>
              <a:t>Weld of bottom mirror</a:t>
            </a:r>
            <a:endParaRPr lang="ja-JP" altLang="en-US" dirty="0"/>
          </a:p>
        </p:txBody>
      </p:sp>
      <p:sp>
        <p:nvSpPr>
          <p:cNvPr id="8202" name="Text Box 1034"/>
          <p:cNvSpPr txBox="1">
            <a:spLocks noChangeArrowheads="1"/>
          </p:cNvSpPr>
          <p:nvPr/>
        </p:nvSpPr>
        <p:spPr bwMode="auto">
          <a:xfrm>
            <a:off x="6680199" y="3200400"/>
            <a:ext cx="228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tx1"/>
                </a:solidFill>
                <a:latin typeface="Times New Roman" pitchFamily="18" charset="0"/>
                <a:ea typeface="ＭＳ Ｐゴシック" pitchFamily="50" charset="-128"/>
              </a:defRPr>
            </a:lvl1pPr>
            <a:lvl2pPr marL="742950" indent="-285750" eaLnBrk="0" hangingPunct="0">
              <a:defRPr kumimoji="1" sz="1600">
                <a:solidFill>
                  <a:schemeClr val="tx1"/>
                </a:solidFill>
                <a:latin typeface="Times New Roman" pitchFamily="18" charset="0"/>
                <a:ea typeface="ＭＳ Ｐゴシック" pitchFamily="50" charset="-128"/>
              </a:defRPr>
            </a:lvl2pPr>
            <a:lvl3pPr marL="1143000" indent="-228600" eaLnBrk="0" hangingPunct="0">
              <a:defRPr kumimoji="1" sz="1600">
                <a:solidFill>
                  <a:schemeClr val="tx1"/>
                </a:solidFill>
                <a:latin typeface="Times New Roman" pitchFamily="18" charset="0"/>
                <a:ea typeface="ＭＳ Ｐゴシック" pitchFamily="50" charset="-128"/>
              </a:defRPr>
            </a:lvl3pPr>
            <a:lvl4pPr marL="1600200" indent="-228600" eaLnBrk="0" hangingPunct="0">
              <a:defRPr kumimoji="1" sz="1600">
                <a:solidFill>
                  <a:schemeClr val="tx1"/>
                </a:solidFill>
                <a:latin typeface="Times New Roman" pitchFamily="18" charset="0"/>
                <a:ea typeface="ＭＳ Ｐゴシック" pitchFamily="50" charset="-128"/>
              </a:defRPr>
            </a:lvl4pPr>
            <a:lvl5pPr marL="2057400" indent="-228600" eaLnBrk="0" hangingPunct="0">
              <a:defRPr kumimoji="1" sz="1600">
                <a:solidFill>
                  <a:schemeClr val="tx1"/>
                </a:solidFill>
                <a:latin typeface="Times New Roman" pitchFamily="18" charset="0"/>
                <a:ea typeface="ＭＳ Ｐゴシック" pitchFamily="50" charset="-128"/>
              </a:defRPr>
            </a:lvl5pPr>
            <a:lvl6pPr marL="25146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6pPr>
            <a:lvl7pPr marL="29718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7pPr>
            <a:lvl8pPr marL="34290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8pPr>
            <a:lvl9pPr marL="38862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9pPr>
          </a:lstStyle>
          <a:p>
            <a:pPr eaLnBrk="1" hangingPunct="1"/>
            <a:r>
              <a:rPr lang="en-US" altLang="ja-JP" dirty="0"/>
              <a:t>Body and nozzle weld</a:t>
            </a:r>
            <a:endParaRPr lang="ja-JP" altLang="en-US" dirty="0"/>
          </a:p>
        </p:txBody>
      </p:sp>
      <p:sp>
        <p:nvSpPr>
          <p:cNvPr id="8203" name="Text Box 1035"/>
          <p:cNvSpPr txBox="1">
            <a:spLocks noChangeArrowheads="1"/>
          </p:cNvSpPr>
          <p:nvPr/>
        </p:nvSpPr>
        <p:spPr bwMode="auto">
          <a:xfrm>
            <a:off x="6832599" y="6324600"/>
            <a:ext cx="1768475" cy="336550"/>
          </a:xfrm>
          <a:prstGeom prst="rect">
            <a:avLst/>
          </a:prstGeom>
          <a:noFill/>
          <a:ln>
            <a:noFill/>
          </a:ln>
          <a:extLst/>
        </p:spPr>
        <p:txBody>
          <a:bodyPr>
            <a:spAutoFit/>
          </a:bodyPr>
          <a:lstStyle>
            <a:lvl1pPr eaLnBrk="0" hangingPunct="0">
              <a:defRPr kumimoji="1" sz="1600">
                <a:solidFill>
                  <a:schemeClr val="tx1"/>
                </a:solidFill>
                <a:latin typeface="Times New Roman" pitchFamily="18" charset="0"/>
                <a:ea typeface="ＭＳ Ｐゴシック" pitchFamily="50" charset="-128"/>
              </a:defRPr>
            </a:lvl1pPr>
            <a:lvl2pPr marL="742950" indent="-285750" eaLnBrk="0" hangingPunct="0">
              <a:defRPr kumimoji="1" sz="1600">
                <a:solidFill>
                  <a:schemeClr val="tx1"/>
                </a:solidFill>
                <a:latin typeface="Times New Roman" pitchFamily="18" charset="0"/>
                <a:ea typeface="ＭＳ Ｐゴシック" pitchFamily="50" charset="-128"/>
              </a:defRPr>
            </a:lvl2pPr>
            <a:lvl3pPr marL="1143000" indent="-228600" eaLnBrk="0" hangingPunct="0">
              <a:defRPr kumimoji="1" sz="1600">
                <a:solidFill>
                  <a:schemeClr val="tx1"/>
                </a:solidFill>
                <a:latin typeface="Times New Roman" pitchFamily="18" charset="0"/>
                <a:ea typeface="ＭＳ Ｐゴシック" pitchFamily="50" charset="-128"/>
              </a:defRPr>
            </a:lvl3pPr>
            <a:lvl4pPr marL="1600200" indent="-228600" eaLnBrk="0" hangingPunct="0">
              <a:defRPr kumimoji="1" sz="1600">
                <a:solidFill>
                  <a:schemeClr val="tx1"/>
                </a:solidFill>
                <a:latin typeface="Times New Roman" pitchFamily="18" charset="0"/>
                <a:ea typeface="ＭＳ Ｐゴシック" pitchFamily="50" charset="-128"/>
              </a:defRPr>
            </a:lvl4pPr>
            <a:lvl5pPr marL="2057400" indent="-228600" eaLnBrk="0" hangingPunct="0">
              <a:defRPr kumimoji="1" sz="1600">
                <a:solidFill>
                  <a:schemeClr val="tx1"/>
                </a:solidFill>
                <a:latin typeface="Times New Roman" pitchFamily="18" charset="0"/>
                <a:ea typeface="ＭＳ Ｐゴシック" pitchFamily="50" charset="-128"/>
              </a:defRPr>
            </a:lvl5pPr>
            <a:lvl6pPr marL="25146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6pPr>
            <a:lvl7pPr marL="29718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7pPr>
            <a:lvl8pPr marL="34290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8pPr>
            <a:lvl9pPr marL="38862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9pPr>
          </a:lstStyle>
          <a:p>
            <a:pPr eaLnBrk="1" hangingPunct="1"/>
            <a:r>
              <a:rPr lang="en-US" altLang="ja-JP" dirty="0"/>
              <a:t>Body weld</a:t>
            </a:r>
          </a:p>
        </p:txBody>
      </p:sp>
      <p:sp>
        <p:nvSpPr>
          <p:cNvPr id="8204" name="Oval 1036"/>
          <p:cNvSpPr>
            <a:spLocks noChangeArrowheads="1"/>
          </p:cNvSpPr>
          <p:nvPr/>
        </p:nvSpPr>
        <p:spPr bwMode="auto">
          <a:xfrm>
            <a:off x="5058567" y="2339975"/>
            <a:ext cx="225425" cy="457200"/>
          </a:xfrm>
          <a:prstGeom prst="ellipse">
            <a:avLst/>
          </a:pr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dirty="0"/>
          </a:p>
        </p:txBody>
      </p:sp>
      <p:sp>
        <p:nvSpPr>
          <p:cNvPr id="8205" name="Oval 1037"/>
          <p:cNvSpPr>
            <a:spLocks noChangeArrowheads="1"/>
          </p:cNvSpPr>
          <p:nvPr/>
        </p:nvSpPr>
        <p:spPr bwMode="auto">
          <a:xfrm>
            <a:off x="4012405" y="5822156"/>
            <a:ext cx="312738" cy="360363"/>
          </a:xfrm>
          <a:prstGeom prst="ellipse">
            <a:avLst/>
          </a:pr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dirty="0"/>
          </a:p>
        </p:txBody>
      </p:sp>
      <p:sp>
        <p:nvSpPr>
          <p:cNvPr id="8207" name="Oval 1039"/>
          <p:cNvSpPr>
            <a:spLocks noChangeArrowheads="1"/>
          </p:cNvSpPr>
          <p:nvPr/>
        </p:nvSpPr>
        <p:spPr bwMode="auto">
          <a:xfrm>
            <a:off x="4334933" y="3756554"/>
            <a:ext cx="487363" cy="3810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dirty="0"/>
          </a:p>
        </p:txBody>
      </p:sp>
      <p:sp>
        <p:nvSpPr>
          <p:cNvPr id="8208" name="Line 1040"/>
          <p:cNvSpPr>
            <a:spLocks noChangeShapeType="1"/>
          </p:cNvSpPr>
          <p:nvPr/>
        </p:nvSpPr>
        <p:spPr bwMode="auto">
          <a:xfrm flipH="1" flipV="1">
            <a:off x="3216273" y="2497667"/>
            <a:ext cx="1842293" cy="1598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dirty="0"/>
          </a:p>
        </p:txBody>
      </p:sp>
      <p:sp>
        <p:nvSpPr>
          <p:cNvPr id="8209" name="Line 1041"/>
          <p:cNvSpPr>
            <a:spLocks noChangeShapeType="1"/>
          </p:cNvSpPr>
          <p:nvPr/>
        </p:nvSpPr>
        <p:spPr bwMode="auto">
          <a:xfrm flipH="1" flipV="1">
            <a:off x="3174999" y="5501481"/>
            <a:ext cx="837406" cy="5691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dirty="0"/>
          </a:p>
        </p:txBody>
      </p:sp>
      <p:sp>
        <p:nvSpPr>
          <p:cNvPr id="8210" name="Line 1042"/>
          <p:cNvSpPr>
            <a:spLocks noChangeShapeType="1"/>
          </p:cNvSpPr>
          <p:nvPr/>
        </p:nvSpPr>
        <p:spPr bwMode="auto">
          <a:xfrm>
            <a:off x="4766733" y="4043891"/>
            <a:ext cx="1989666" cy="3550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dirty="0"/>
          </a:p>
        </p:txBody>
      </p:sp>
      <p:sp>
        <p:nvSpPr>
          <p:cNvPr id="8211" name="Line 1043"/>
          <p:cNvSpPr>
            <a:spLocks noChangeShapeType="1"/>
          </p:cNvSpPr>
          <p:nvPr/>
        </p:nvSpPr>
        <p:spPr bwMode="auto">
          <a:xfrm flipV="1">
            <a:off x="5283991" y="2057399"/>
            <a:ext cx="1396207" cy="4402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dirty="0"/>
          </a:p>
        </p:txBody>
      </p:sp>
      <p:sp>
        <p:nvSpPr>
          <p:cNvPr id="8212" name="Text Box 1044"/>
          <p:cNvSpPr txBox="1">
            <a:spLocks noChangeArrowheads="1"/>
          </p:cNvSpPr>
          <p:nvPr/>
        </p:nvSpPr>
        <p:spPr bwMode="auto">
          <a:xfrm>
            <a:off x="4422774" y="6400800"/>
            <a:ext cx="2333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tx1"/>
                </a:solidFill>
                <a:latin typeface="Times New Roman" pitchFamily="18" charset="0"/>
                <a:ea typeface="ＭＳ Ｐゴシック" pitchFamily="50" charset="-128"/>
              </a:defRPr>
            </a:lvl1pPr>
            <a:lvl2pPr marL="742950" indent="-285750" eaLnBrk="0" hangingPunct="0">
              <a:defRPr kumimoji="1" sz="1600">
                <a:solidFill>
                  <a:schemeClr val="tx1"/>
                </a:solidFill>
                <a:latin typeface="Times New Roman" pitchFamily="18" charset="0"/>
                <a:ea typeface="ＭＳ Ｐゴシック" pitchFamily="50" charset="-128"/>
              </a:defRPr>
            </a:lvl2pPr>
            <a:lvl3pPr marL="1143000" indent="-228600" eaLnBrk="0" hangingPunct="0">
              <a:defRPr kumimoji="1" sz="1600">
                <a:solidFill>
                  <a:schemeClr val="tx1"/>
                </a:solidFill>
                <a:latin typeface="Times New Roman" pitchFamily="18" charset="0"/>
                <a:ea typeface="ＭＳ Ｐゴシック" pitchFamily="50" charset="-128"/>
              </a:defRPr>
            </a:lvl3pPr>
            <a:lvl4pPr marL="1600200" indent="-228600" eaLnBrk="0" hangingPunct="0">
              <a:defRPr kumimoji="1" sz="1600">
                <a:solidFill>
                  <a:schemeClr val="tx1"/>
                </a:solidFill>
                <a:latin typeface="Times New Roman" pitchFamily="18" charset="0"/>
                <a:ea typeface="ＭＳ Ｐゴシック" pitchFamily="50" charset="-128"/>
              </a:defRPr>
            </a:lvl4pPr>
            <a:lvl5pPr marL="2057400" indent="-228600" eaLnBrk="0" hangingPunct="0">
              <a:defRPr kumimoji="1" sz="1600">
                <a:solidFill>
                  <a:schemeClr val="tx1"/>
                </a:solidFill>
                <a:latin typeface="Times New Roman" pitchFamily="18" charset="0"/>
                <a:ea typeface="ＭＳ Ｐゴシック" pitchFamily="50" charset="-128"/>
              </a:defRPr>
            </a:lvl5pPr>
            <a:lvl6pPr marL="25146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6pPr>
            <a:lvl7pPr marL="29718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7pPr>
            <a:lvl8pPr marL="34290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8pPr>
            <a:lvl9pPr marL="3886200" indent="-228600" eaLnBrk="0" fontAlgn="base" hangingPunct="0">
              <a:spcBef>
                <a:spcPct val="0"/>
              </a:spcBef>
              <a:spcAft>
                <a:spcPct val="0"/>
              </a:spcAft>
              <a:defRPr kumimoji="1" sz="1600">
                <a:solidFill>
                  <a:schemeClr val="tx1"/>
                </a:solidFill>
                <a:latin typeface="Times New Roman" pitchFamily="18" charset="0"/>
                <a:ea typeface="ＭＳ Ｐゴシック" pitchFamily="50" charset="-128"/>
              </a:defRPr>
            </a:lvl9pPr>
          </a:lstStyle>
          <a:p>
            <a:pPr eaLnBrk="1" hangingPunct="1">
              <a:spcBef>
                <a:spcPct val="50000"/>
              </a:spcBef>
            </a:pPr>
            <a:r>
              <a:rPr lang="ja-JP" altLang="en-US" dirty="0"/>
              <a:t>［</a:t>
            </a:r>
            <a:r>
              <a:rPr lang="en-US" altLang="zh-CN" dirty="0"/>
              <a:t>S</a:t>
            </a:r>
            <a:r>
              <a:rPr lang="en-US" altLang="ja-JP" dirty="0"/>
              <a:t>ource</a:t>
            </a:r>
            <a:r>
              <a:rPr lang="ja-JP" altLang="en-US" dirty="0"/>
              <a:t>］ </a:t>
            </a:r>
            <a:r>
              <a:rPr lang="en-US" altLang="ja-JP" dirty="0"/>
              <a:t>Hitachi, Ltd.</a:t>
            </a:r>
            <a:endParaRPr lang="ja-JP" altLang="en-US" dirty="0"/>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758321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2"/>
          <p:cNvSpPr txBox="1">
            <a:spLocks noChangeArrowheads="1"/>
          </p:cNvSpPr>
          <p:nvPr/>
        </p:nvSpPr>
        <p:spPr bwMode="auto">
          <a:xfrm>
            <a:off x="641760" y="224664"/>
            <a:ext cx="81367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ＭＳ Ｐゴシック" pitchFamily="50" charset="-128"/>
              </a:defRPr>
            </a:lvl1pPr>
            <a:lvl2pPr marL="742950" indent="-285750" eaLnBrk="0" hangingPunct="0">
              <a:defRPr kumimoji="1" sz="2400">
                <a:solidFill>
                  <a:schemeClr val="tx1"/>
                </a:solidFill>
                <a:latin typeface="Times New Roman" pitchFamily="18" charset="0"/>
                <a:ea typeface="ＭＳ Ｐゴシック" pitchFamily="50" charset="-128"/>
              </a:defRPr>
            </a:lvl2pPr>
            <a:lvl3pPr marL="1143000" indent="-228600" eaLnBrk="0" hangingPunct="0">
              <a:defRPr kumimoji="1" sz="2400">
                <a:solidFill>
                  <a:schemeClr val="tx1"/>
                </a:solidFill>
                <a:latin typeface="Times New Roman" pitchFamily="18" charset="0"/>
                <a:ea typeface="ＭＳ Ｐゴシック" pitchFamily="50" charset="-128"/>
              </a:defRPr>
            </a:lvl3pPr>
            <a:lvl4pPr marL="1600200" indent="-228600" eaLnBrk="0" hangingPunct="0">
              <a:defRPr kumimoji="1" sz="2400">
                <a:solidFill>
                  <a:schemeClr val="tx1"/>
                </a:solidFill>
                <a:latin typeface="Times New Roman" pitchFamily="18" charset="0"/>
                <a:ea typeface="ＭＳ Ｐゴシック" pitchFamily="50" charset="-128"/>
              </a:defRPr>
            </a:lvl4pPr>
            <a:lvl5pPr marL="2057400" indent="-228600" eaLnBrk="0" hangingPunct="0">
              <a:defRPr kumimoji="1" sz="2400">
                <a:solidFill>
                  <a:schemeClr val="tx1"/>
                </a:solidFill>
                <a:latin typeface="Times New Roman" pitchFamily="18"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9pPr>
          </a:lstStyle>
          <a:p>
            <a:pPr eaLnBrk="1" hangingPunct="1">
              <a:spcBef>
                <a:spcPct val="50000"/>
              </a:spcBef>
            </a:pPr>
            <a:r>
              <a:rPr lang="ja-JP" altLang="en-US" dirty="0" smtClean="0">
                <a:latin typeface="Arial Unicode MS" pitchFamily="50" charset="-128"/>
                <a:ea typeface="Arial Unicode MS" pitchFamily="50" charset="-128"/>
                <a:cs typeface="Arial Unicode MS" pitchFamily="50" charset="-128"/>
              </a:rPr>
              <a:t>美浜三号機の配管減肉による配管破断事故</a:t>
            </a:r>
            <a:endParaRPr lang="ja-JP" altLang="en-US" dirty="0">
              <a:latin typeface="Arial Unicode MS" pitchFamily="50" charset="-128"/>
              <a:ea typeface="Arial Unicode MS" pitchFamily="50" charset="-128"/>
              <a:cs typeface="Arial Unicode MS" pitchFamily="50" charset="-128"/>
            </a:endParaRPr>
          </a:p>
        </p:txBody>
      </p:sp>
      <p:pic>
        <p:nvPicPr>
          <p:cNvPr id="1024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755" y="4502525"/>
            <a:ext cx="2982912" cy="225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0113" y="1066800"/>
            <a:ext cx="42037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1351532" y="4231054"/>
            <a:ext cx="1107996" cy="369332"/>
          </a:xfrm>
          <a:prstGeom prst="rect">
            <a:avLst/>
          </a:prstGeom>
        </p:spPr>
        <p:txBody>
          <a:bodyPr wrap="none">
            <a:spAutoFit/>
          </a:bodyPr>
          <a:lstStyle/>
          <a:p>
            <a:r>
              <a:rPr lang="ja-JP" altLang="en-US" dirty="0">
                <a:latin typeface="Arial Unicode MS" pitchFamily="50" charset="-128"/>
                <a:ea typeface="Arial Unicode MS" pitchFamily="50" charset="-128"/>
                <a:cs typeface="Arial Unicode MS" pitchFamily="50" charset="-128"/>
              </a:rPr>
              <a:t>配管破断</a:t>
            </a:r>
            <a:endParaRPr lang="ja-JP" altLang="en-US" dirty="0"/>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22" y="1264761"/>
            <a:ext cx="1925218" cy="1443913"/>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322" y="2776542"/>
            <a:ext cx="1925218" cy="1318775"/>
          </a:xfrm>
          <a:prstGeom prst="rect">
            <a:avLst/>
          </a:prstGeom>
        </p:spPr>
      </p:pic>
      <p:pic>
        <p:nvPicPr>
          <p:cNvPr id="9" name="図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9474" y="1972599"/>
            <a:ext cx="1836050" cy="2122718"/>
          </a:xfrm>
          <a:prstGeom prst="rect">
            <a:avLst/>
          </a:prstGeom>
        </p:spPr>
      </p:pic>
      <p:sp>
        <p:nvSpPr>
          <p:cNvPr id="10" name="正方形/長方形 9"/>
          <p:cNvSpPr/>
          <p:nvPr/>
        </p:nvSpPr>
        <p:spPr>
          <a:xfrm>
            <a:off x="2639069" y="1282866"/>
            <a:ext cx="1107996" cy="369332"/>
          </a:xfrm>
          <a:prstGeom prst="rect">
            <a:avLst/>
          </a:prstGeom>
        </p:spPr>
        <p:txBody>
          <a:bodyPr wrap="none">
            <a:spAutoFit/>
          </a:bodyPr>
          <a:lstStyle/>
          <a:p>
            <a:r>
              <a:rPr lang="ja-JP" altLang="en-US" dirty="0" smtClean="0">
                <a:latin typeface="Arial Unicode MS" pitchFamily="50" charset="-128"/>
                <a:ea typeface="Arial Unicode MS" pitchFamily="50" charset="-128"/>
                <a:cs typeface="Arial Unicode MS" pitchFamily="50" charset="-128"/>
              </a:rPr>
              <a:t>配管減肉</a:t>
            </a:r>
            <a:endParaRPr lang="ja-JP" altLang="en-US"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930918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ChangeArrowheads="1"/>
          </p:cNvSpPr>
          <p:nvPr/>
        </p:nvSpPr>
        <p:spPr bwMode="auto">
          <a:xfrm>
            <a:off x="281517" y="236717"/>
            <a:ext cx="6508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ja-JP" altLang="en-US" sz="2800" dirty="0" smtClean="0">
                <a:solidFill>
                  <a:schemeClr val="tx2"/>
                </a:solidFill>
                <a:latin typeface="Arial Unicode MS" pitchFamily="50" charset="-128"/>
                <a:ea typeface="Arial Unicode MS" pitchFamily="50" charset="-128"/>
                <a:cs typeface="Arial Unicode MS" pitchFamily="50" charset="-128"/>
              </a:rPr>
              <a:t>配管厚さ計測</a:t>
            </a:r>
            <a:endParaRPr lang="en-US" altLang="ja-JP" sz="2800" dirty="0">
              <a:solidFill>
                <a:schemeClr val="tx2"/>
              </a:solidFill>
              <a:latin typeface="Arial Unicode MS" pitchFamily="50" charset="-128"/>
              <a:ea typeface="Arial Unicode MS" pitchFamily="50" charset="-128"/>
              <a:cs typeface="Arial Unicode MS" pitchFamily="50" charset="-128"/>
            </a:endParaRPr>
          </a:p>
        </p:txBody>
      </p:sp>
      <p:pic>
        <p:nvPicPr>
          <p:cNvPr id="30728"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6100" y="1019946"/>
            <a:ext cx="4464050"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8950" y="4782742"/>
            <a:ext cx="7061200" cy="165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探触子の原理"/>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341438"/>
            <a:ext cx="3726656" cy="29479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8"/>
          <p:cNvSpPr txBox="1">
            <a:spLocks noChangeArrowheads="1"/>
          </p:cNvSpPr>
          <p:nvPr/>
        </p:nvSpPr>
        <p:spPr bwMode="auto">
          <a:xfrm>
            <a:off x="468313" y="1019946"/>
            <a:ext cx="2385907"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ja-JP" altLang="en-US" sz="1350" dirty="0"/>
              <a:t>超音波厚さ計の</a:t>
            </a:r>
            <a:r>
              <a:rPr lang="en-US" altLang="ja-JP" sz="1350" dirty="0"/>
              <a:t>【</a:t>
            </a:r>
            <a:r>
              <a:rPr lang="ja-JP" altLang="en-US" sz="1350" dirty="0"/>
              <a:t>原理</a:t>
            </a:r>
            <a:r>
              <a:rPr lang="en-US" altLang="ja-JP" sz="1350" dirty="0"/>
              <a:t>】</a:t>
            </a:r>
          </a:p>
        </p:txBody>
      </p:sp>
    </p:spTree>
    <p:extLst>
      <p:ext uri="{BB962C8B-B14F-4D97-AF65-F5344CB8AC3E}">
        <p14:creationId xmlns:p14="http://schemas.microsoft.com/office/powerpoint/2010/main" val="2272208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33" name="Text Box 21"/>
          <p:cNvSpPr txBox="1">
            <a:spLocks noChangeArrowheads="1"/>
          </p:cNvSpPr>
          <p:nvPr/>
        </p:nvSpPr>
        <p:spPr bwMode="auto">
          <a:xfrm>
            <a:off x="331994" y="1278342"/>
            <a:ext cx="46233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400" b="1" dirty="0">
                <a:solidFill>
                  <a:schemeClr val="tx2">
                    <a:lumMod val="75000"/>
                  </a:schemeClr>
                </a:solidFill>
                <a:latin typeface="+mn-ea"/>
              </a:rPr>
              <a:t>磁粉探傷試験　（ＭＴ：</a:t>
            </a:r>
            <a:r>
              <a:rPr lang="en-US" altLang="ja-JP" sz="1400" b="1" dirty="0">
                <a:solidFill>
                  <a:schemeClr val="tx2">
                    <a:lumMod val="75000"/>
                  </a:schemeClr>
                </a:solidFill>
                <a:latin typeface="+mn-ea"/>
              </a:rPr>
              <a:t>Magnetic Particle Testing)</a:t>
            </a:r>
          </a:p>
        </p:txBody>
      </p:sp>
      <p:pic>
        <p:nvPicPr>
          <p:cNvPr id="39150" name="Picture 238" descr="p10_dire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246" y="1586119"/>
            <a:ext cx="2207792" cy="1789114"/>
          </a:xfrm>
          <a:prstGeom prst="rect">
            <a:avLst/>
          </a:prstGeom>
          <a:solidFill>
            <a:schemeClr val="folHlink"/>
          </a:solidFill>
        </p:spPr>
      </p:pic>
      <p:pic>
        <p:nvPicPr>
          <p:cNvPr id="39152" name="Picture 240" descr="mt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547" y="3420194"/>
            <a:ext cx="2212491" cy="1602570"/>
          </a:xfrm>
          <a:prstGeom prst="rect">
            <a:avLst/>
          </a:prstGeom>
          <a:noFill/>
          <a:extLst>
            <a:ext uri="{909E8E84-426E-40DD-AFC4-6F175D3DCCD1}">
              <a14:hiddenFill xmlns:a14="http://schemas.microsoft.com/office/drawing/2010/main">
                <a:solidFill>
                  <a:srgbClr val="FFFFFF"/>
                </a:solidFill>
              </a14:hiddenFill>
            </a:ext>
          </a:extLst>
        </p:spPr>
      </p:pic>
      <p:pic>
        <p:nvPicPr>
          <p:cNvPr id="39154" name="Picture 242" descr="mtsukya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206" y="5071533"/>
            <a:ext cx="2227076" cy="1612138"/>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6FF9F0C5-380F-41C2-899A-BAC0F0927E16}" type="slidenum">
              <a:rPr lang="en-US" smtClean="0"/>
              <a:t>9</a:t>
            </a:fld>
            <a:endParaRPr lang="en-US" dirty="0"/>
          </a:p>
        </p:txBody>
      </p:sp>
      <p:pic>
        <p:nvPicPr>
          <p:cNvPr id="9" name="Picture 3" descr="前処理"/>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940" y="1579684"/>
            <a:ext cx="1070259" cy="913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浸透処理"/>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4940" y="2541309"/>
            <a:ext cx="1070260" cy="9489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除去処理"/>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4940" y="3504189"/>
            <a:ext cx="1070259" cy="9418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現像処理"/>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4940" y="4465883"/>
            <a:ext cx="1070260" cy="9917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28"/>
          <p:cNvSpPr txBox="1">
            <a:spLocks noChangeArrowheads="1"/>
          </p:cNvSpPr>
          <p:nvPr/>
        </p:nvSpPr>
        <p:spPr bwMode="auto">
          <a:xfrm>
            <a:off x="4974940" y="1278342"/>
            <a:ext cx="36183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ja-JP" altLang="en-US" sz="1400" b="1" dirty="0">
                <a:solidFill>
                  <a:schemeClr val="tx2">
                    <a:lumMod val="75000"/>
                  </a:schemeClr>
                </a:solidFill>
                <a:latin typeface="+mn-ea"/>
              </a:rPr>
              <a:t>浸透探傷法 </a:t>
            </a:r>
            <a:r>
              <a:rPr lang="en-US" altLang="ja-JP" sz="1400" b="1" dirty="0">
                <a:solidFill>
                  <a:schemeClr val="tx2">
                    <a:lumMod val="75000"/>
                  </a:schemeClr>
                </a:solidFill>
                <a:latin typeface="+mn-ea"/>
              </a:rPr>
              <a:t>(Penetration Testing)</a:t>
            </a:r>
          </a:p>
        </p:txBody>
      </p:sp>
      <p:pic>
        <p:nvPicPr>
          <p:cNvPr id="14" name="Picture 4" descr="洗浄液で検査面の油、汚れ等を除く"/>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3162" y="1601413"/>
            <a:ext cx="2344667" cy="2677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浸透液を適用し、浸透時間の間放置する"/>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5199" y="2540288"/>
            <a:ext cx="2342630" cy="2677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表面の浸透液を洗浄液で除去する"/>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43162" y="3532155"/>
            <a:ext cx="2811156" cy="2677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現像剤を適用する"/>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3162" y="4473983"/>
            <a:ext cx="2811156" cy="267727"/>
          </a:xfrm>
          <a:prstGeom prst="rect">
            <a:avLst/>
          </a:prstGeom>
          <a:noFill/>
          <a:extLst>
            <a:ext uri="{909E8E84-426E-40DD-AFC4-6F175D3DCCD1}">
              <a14:hiddenFill xmlns:a14="http://schemas.microsoft.com/office/drawing/2010/main">
                <a:solidFill>
                  <a:srgbClr val="FFFFFF"/>
                </a:solidFill>
              </a14:hiddenFill>
            </a:ext>
          </a:extLst>
        </p:spPr>
      </p:pic>
      <p:pic>
        <p:nvPicPr>
          <p:cNvPr id="18" name="図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5988" y="5382937"/>
            <a:ext cx="2419199" cy="1300734"/>
          </a:xfrm>
          <a:prstGeom prst="rect">
            <a:avLst/>
          </a:prstGeom>
        </p:spPr>
      </p:pic>
    </p:spTree>
    <p:extLst>
      <p:ext uri="{BB962C8B-B14F-4D97-AF65-F5344CB8AC3E}">
        <p14:creationId xmlns:p14="http://schemas.microsoft.com/office/powerpoint/2010/main" val="76597644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2"/>
</p:tagLst>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7629</TotalTime>
  <Words>4411</Words>
  <Application>Microsoft Office PowerPoint</Application>
  <PresentationFormat>画面に合わせる (4:3)</PresentationFormat>
  <Paragraphs>669</Paragraphs>
  <Slides>57</Slides>
  <Notes>15</Notes>
  <HiddenSlides>0</HiddenSlides>
  <MMClips>0</MMClips>
  <ScaleCrop>false</ScaleCrop>
  <HeadingPairs>
    <vt:vector size="8" baseType="variant">
      <vt:variant>
        <vt:lpstr>使用されているフォント</vt:lpstr>
      </vt:variant>
      <vt:variant>
        <vt:i4>15</vt:i4>
      </vt:variant>
      <vt:variant>
        <vt:lpstr>テーマ</vt:lpstr>
      </vt:variant>
      <vt:variant>
        <vt:i4>1</vt:i4>
      </vt:variant>
      <vt:variant>
        <vt:lpstr>埋め込まれた OLE サーバー</vt:lpstr>
      </vt:variant>
      <vt:variant>
        <vt:i4>4</vt:i4>
      </vt:variant>
      <vt:variant>
        <vt:lpstr>スライド タイトル</vt:lpstr>
      </vt:variant>
      <vt:variant>
        <vt:i4>57</vt:i4>
      </vt:variant>
    </vt:vector>
  </HeadingPairs>
  <TitlesOfParts>
    <vt:vector size="77" baseType="lpstr">
      <vt:lpstr>Arial Unicode MS</vt:lpstr>
      <vt:lpstr>ＭＳ Ｐゴシック</vt:lpstr>
      <vt:lpstr>ＭＳ ゴシック</vt:lpstr>
      <vt:lpstr>幼圆</vt:lpstr>
      <vt:lpstr>メイリオ</vt:lpstr>
      <vt:lpstr>Arial</vt:lpstr>
      <vt:lpstr>Arial Black</vt:lpstr>
      <vt:lpstr>Calibri</vt:lpstr>
      <vt:lpstr>Century</vt:lpstr>
      <vt:lpstr>Century Gothic</vt:lpstr>
      <vt:lpstr>FrankRuehl</vt:lpstr>
      <vt:lpstr>Tahoma</vt:lpstr>
      <vt:lpstr>Times New Roman</vt:lpstr>
      <vt:lpstr>Wingdings</vt:lpstr>
      <vt:lpstr>Wingdings 3</vt:lpstr>
      <vt:lpstr>ウィスプ</vt:lpstr>
      <vt:lpstr>Photo Editor 写真</vt:lpstr>
      <vt:lpstr>Photo Editor Photo</vt:lpstr>
      <vt:lpstr>Image</vt:lpstr>
      <vt:lpstr>Equation</vt:lpstr>
      <vt:lpstr>計測工学(1)</vt:lpstr>
      <vt:lpstr>PowerPoint プレゼンテーション</vt:lpstr>
      <vt:lpstr>PowerPoint プレゼンテーション</vt:lpstr>
      <vt:lpstr>原子力発電所の保全</vt:lpstr>
      <vt:lpstr>PowerPoint プレゼンテーション</vt:lpstr>
      <vt:lpstr>原子炉圧力容器自動検査ロボット(Orbit setting type)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検証用の振動データ</vt:lpstr>
      <vt:lpstr>異常の発生と入力</vt:lpstr>
      <vt:lpstr>SST法による異常検知</vt:lpstr>
      <vt:lpstr>PowerPoint プレゼンテーション</vt:lpstr>
      <vt:lpstr>Potential Nuclear Security Threats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爆弾設置挙動を検知する際の画像解析アプローチの例</vt:lpstr>
      <vt:lpstr>接近を検知する画像解析アプローチの例</vt:lpstr>
      <vt:lpstr>爆弾設置の動作を検知する画像解析アプローチ</vt:lpstr>
      <vt:lpstr>爆弾の存在を検知する画像解析アプローチ</vt:lpstr>
      <vt:lpstr>PowerPoint プレゼンテーション</vt:lpstr>
      <vt:lpstr>PowerPoint プレゼンテーション</vt:lpstr>
      <vt:lpstr>PowerPoint プレゼンテーション</vt:lpstr>
      <vt:lpstr>医療の現場において、いかに「シミュレーション」が多用されているか！</vt:lpstr>
      <vt:lpstr>MRIとは</vt:lpstr>
      <vt:lpstr>磁場の中での1H核スピン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Nude Mice Experiment: Cell Incubation (1)</vt:lpstr>
      <vt:lpstr>ヌードマウスへの腫瘍細胞植え付け</vt:lpstr>
      <vt:lpstr>ＭＲＩ測定実験</vt:lpstr>
      <vt:lpstr>　MRIにおける磁化率アーチファクト</vt:lpstr>
      <vt:lpstr>PowerPoint プレゼンテーション</vt:lpstr>
      <vt:lpstr> SPIO（磁性粒子）と脂肪の位置シフトが原因</vt:lpstr>
      <vt:lpstr>シフトを補正した後のスライス選択磁場ひずみ法による画像</vt:lpstr>
      <vt:lpstr>PowerPoint プレゼンテーション</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kazuyuki demachi</dc:creator>
  <cp:lastModifiedBy>demachi.kazuyuki</cp:lastModifiedBy>
  <cp:revision>180</cp:revision>
  <cp:lastPrinted>2016-04-01T02:11:39Z</cp:lastPrinted>
  <dcterms:created xsi:type="dcterms:W3CDTF">2015-03-08T12:14:05Z</dcterms:created>
  <dcterms:modified xsi:type="dcterms:W3CDTF">2016-04-01T02:17:02Z</dcterms:modified>
</cp:coreProperties>
</file>